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387" r:id="rId3"/>
    <p:sldId id="384" r:id="rId4"/>
    <p:sldId id="381" r:id="rId5"/>
    <p:sldId id="378" r:id="rId6"/>
    <p:sldId id="383" r:id="rId7"/>
    <p:sldId id="386" r:id="rId8"/>
    <p:sldId id="385" r:id="rId9"/>
    <p:sldId id="388" r:id="rId1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1" autoAdjust="0"/>
    <p:restoredTop sz="86467" autoAdjust="0"/>
  </p:normalViewPr>
  <p:slideViewPr>
    <p:cSldViewPr>
      <p:cViewPr varScale="1">
        <p:scale>
          <a:sx n="64" d="100"/>
          <a:sy n="64" d="100"/>
        </p:scale>
        <p:origin x="73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E0F1ACB-D276-4131-900F-57931FB433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F054EA5-45B1-4C5F-8A53-AF519C428E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2554A66-BA3F-443E-BAC7-28142DD7DD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59B9CA1-FB30-41B9-9F05-CA5F322059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3428FD-676B-41FD-8E46-264B749F2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650934D-25B4-4952-8948-E4D9995F0F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B2748F0-80D7-444E-9E87-6D6C1F5DF2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0D35826-15E7-4D62-A797-301B7B1825A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59730487-DFE7-4533-9ABE-A94AA268B0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45B14709-6CDB-45D8-A613-7740818701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2C06643B-5AE5-4E82-A12B-CFEACF6FF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0EDB7-E505-4EAC-BBCA-4660EBA24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ED78838-065B-4F0F-A6AB-D07140749A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D7F427-918C-4C36-9207-8EAB63EE7946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E854A08-78C6-4FFD-89BC-5DEE69C95C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3D58A4F-180F-412F-BA9C-8BFC8392B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81302-AF48-4163-A056-62223C09C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8DEBA-6A19-4A87-B407-D734240FD5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396386-6209-481A-812F-2CF24BB94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D58F3-B8D1-45F9-9134-E425B625A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2461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5D4E98-6905-4C38-A22B-7D58873C1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02723-3FCE-4902-95F1-A7659F77E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7B659C-0284-4D28-8104-F4F1B32F4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4D620-B9DC-4A15-AFB9-5A7649AE0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8032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4B9653-0900-40BA-99C6-EB6207000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BC9388-5FD7-49B0-A7DD-3D90D5E65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247898-542C-4F59-AA9E-807C5C9EE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86912-00DF-4D50-88C7-1346ACBF0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9120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1D22E0-70A6-4E2B-B17A-E28AC5BA1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A288B-58BB-46F8-AF4D-8D5575928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1D6F27-4F20-4055-B1A0-444FBBC3B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DA3F3-AD55-481B-A9F5-5870050DE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093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005EB4-5DD2-4066-A5A9-077E30A42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5A45DA-7FB7-4DF8-A67C-477CD38AC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17CB04-B69C-4C92-8695-E372F16097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1B119-C33E-45E4-8826-58803A83E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2078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84B8A-D099-4479-A63F-EAA9B2F4C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216B0-0E2E-4733-8BBE-B1AAF0E22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0E822-BA52-4D0B-980E-F46AA5C57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3245-8E4E-47A5-9C71-A6156473B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4990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9AF34F-5061-4397-AC3E-BFA54DB99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BC83D4-A022-4EF2-9406-05F293C5F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929182-90D9-4803-B998-C4C84CCA2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AF67-8930-4EE8-AC89-3ECA67F04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8112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F564B5-2DEC-49B3-9DF8-A681CECEC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A82E15-74FF-4868-BA3A-D15609EC7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E85C36-15EB-49BA-863A-6312B4305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4E5A-9561-4328-912F-7A9CF053A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6228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84AD22-58B1-49B0-ADC8-9455EAD42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30A541-488C-42EE-8076-88E2BB496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ACC591-20B2-4762-BDB1-6EFE6D5C7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B1566-6BDE-4718-99E8-4FAED8F59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5315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CE835-B94C-4C9E-95CB-EACFC347B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58D6B-89C4-45A8-8F8E-DD7BCA24D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0EC04-BB94-4069-B640-B2E798BE0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39E26-A335-434C-8A4D-EA7B596B5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9151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A79244-2579-48CE-ADAB-AF4DDA88E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02D2F6-5034-47EB-83CD-CDD4E3CD4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A529D4-030B-4F5C-A6DA-354E3483F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F2E6-83C2-4E9C-8329-CF392399C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253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CE5A54-AB22-4F8D-A0A9-79C1F88B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573A1D-63A5-437C-B61A-462C596DC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2DE9B1-F577-41A4-9CA0-0FCB88FF87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24F330-2FC9-4348-ABE7-27BCCC7514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3D6E9D1-FE86-4DAC-B557-80F23497C8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73C460-D7CB-4593-818A-8ADF09AC6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wsmith\Pictures\2015-09-13\469.MOV" TargetMode="External"/><Relationship Id="rId1" Type="http://schemas.openxmlformats.org/officeDocument/2006/relationships/video" Target="file:///C:\Users\wsmith\Pictures\2015-09-13\470.MO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itemind.com/scampe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6F51F656-1591-40C9-841F-C2AA57E9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5A7C8-CBB7-4B5A-80C9-037BBD7F5B4C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C8437EE-40D5-4445-9182-2C327C8D48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altLang="en-US" sz="4000" b="1"/>
              <a:t>Decision-making in Management</a:t>
            </a:r>
            <a:endParaRPr lang="en-US" altLang="en-US" sz="3200" b="1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5B387E0-2769-41BA-82D3-B21E70205E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0400" y="4648200"/>
            <a:ext cx="5105400" cy="144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Wayne Smith, Ph.D.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Department of Management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CSU Northridge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B3C8904-5FC1-4723-BAEE-E4E11172B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90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Lucida Sans Unicode" panose="020B0602030504020204" pitchFamily="34" charset="0"/>
              </a:rPr>
              <a:t>Using the Diversity of Truth-seeking and Sense-making to Advantage in Organizational Contexts</a:t>
            </a:r>
          </a:p>
        </p:txBody>
      </p:sp>
      <p:sp>
        <p:nvSpPr>
          <p:cNvPr id="4102" name="Date Placeholder 1">
            <a:extLst>
              <a:ext uri="{FF2B5EF4-FFF2-40B4-BE49-F238E27FC236}">
                <a16:creationId xmlns:a16="http://schemas.microsoft.com/office/drawing/2014/main" id="{475EF47D-AB95-4496-B258-DF79D0C6AA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290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Updated</a:t>
            </a:r>
            <a:r>
              <a:rPr lang="en-US" altLang="en-US" sz="1400">
                <a:latin typeface="Arial" panose="020B0604020202020204" pitchFamily="34" charset="0"/>
              </a:rPr>
              <a:t>: </a:t>
            </a:r>
            <a:fld id="{F92CB61B-CA37-4A2D-8E94-6A9861834C85}" type="datetime2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Saturday, December 18, 2021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F3B146E2-F4D5-4AC9-8242-077CDF6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4AA055-F8F4-4C39-B4BF-013B6F0E9E4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DDEA425-F6C3-4CBA-9EFD-1838D4185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Management Decision-making</a:t>
            </a:r>
            <a:br>
              <a:rPr lang="en-US" altLang="en-US" sz="4000"/>
            </a:br>
            <a:r>
              <a:rPr lang="en-US" altLang="en-US" sz="3600"/>
              <a:t>(links to MGT 360 Principles)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8201CCD-F78B-45A6-B39E-A7ABE3A35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335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Which side is (i.e., questions managers </a:t>
            </a:r>
            <a:r>
              <a:rPr lang="en-US" altLang="en-US" sz="2000" i="1"/>
              <a:t>must</a:t>
            </a:r>
            <a:r>
              <a:rPr lang="en-US" altLang="en-US" sz="2000"/>
              <a:t> ask)…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i="1"/>
              <a:t>Systematic</a:t>
            </a:r>
            <a:r>
              <a:rPr lang="en-US" altLang="en-US" sz="1800"/>
              <a:t> or More </a:t>
            </a:r>
            <a:r>
              <a:rPr lang="en-US" altLang="en-US" sz="1800" i="1"/>
              <a:t>Intuitive</a:t>
            </a:r>
            <a:r>
              <a:rPr lang="en-US" altLang="en-US" sz="180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Does the problem require a </a:t>
            </a:r>
            <a:r>
              <a:rPr lang="en-US" altLang="en-US" sz="1600" u="sng"/>
              <a:t>Rational/Analytical</a:t>
            </a:r>
            <a:r>
              <a:rPr lang="en-US" altLang="en-US" sz="1600"/>
              <a:t> Approach</a:t>
            </a:r>
            <a:r>
              <a:rPr lang="en-US" altLang="en-US" sz="1600" u="sng"/>
              <a:t> </a:t>
            </a:r>
            <a:r>
              <a:rPr lang="en-US" altLang="en-US" sz="1600"/>
              <a:t>or does it require a </a:t>
            </a:r>
            <a:r>
              <a:rPr lang="en-US" altLang="en-US" sz="1600" u="sng"/>
              <a:t>Flexible/Spontaneous</a:t>
            </a:r>
            <a:r>
              <a:rPr lang="en-US" altLang="en-US" sz="1600"/>
              <a:t> Approach?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4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i="1"/>
              <a:t>Structured</a:t>
            </a:r>
            <a:r>
              <a:rPr lang="en-US" altLang="en-US" sz="1800"/>
              <a:t> or More </a:t>
            </a:r>
            <a:r>
              <a:rPr lang="en-US" altLang="en-US" sz="1800" i="1"/>
              <a:t>Unstructured</a:t>
            </a:r>
            <a:r>
              <a:rPr lang="en-US" altLang="en-US" sz="180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Is the information required </a:t>
            </a:r>
            <a:r>
              <a:rPr lang="en-US" altLang="en-US" sz="1600" u="sng"/>
              <a:t>familiar/straight-forward/clear</a:t>
            </a:r>
            <a:r>
              <a:rPr lang="en-US" altLang="en-US" sz="1600"/>
              <a:t> or </a:t>
            </a:r>
            <a:r>
              <a:rPr lang="en-US" altLang="en-US" sz="1600" u="sng"/>
              <a:t>new/unusual/ambiguous/deficient</a:t>
            </a:r>
            <a:r>
              <a:rPr lang="en-US" altLang="en-US" sz="1600"/>
              <a:t>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i="1"/>
              <a:t>Operationally-oriented</a:t>
            </a:r>
            <a:r>
              <a:rPr lang="en-US" altLang="en-US" sz="1800"/>
              <a:t> or More </a:t>
            </a:r>
            <a:r>
              <a:rPr lang="en-US" altLang="en-US" sz="1800" i="1"/>
              <a:t>Crisis-oriented</a:t>
            </a:r>
            <a:r>
              <a:rPr lang="en-US" altLang="en-US" sz="180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Is the problem </a:t>
            </a:r>
            <a:r>
              <a:rPr lang="en-US" altLang="en-US" sz="1600" u="sng"/>
              <a:t>ongoing/long-term/managed/expected</a:t>
            </a:r>
            <a:r>
              <a:rPr lang="en-US" altLang="en-US" sz="1600"/>
              <a:t> or </a:t>
            </a:r>
            <a:r>
              <a:rPr lang="en-US" altLang="en-US" sz="1600" u="sng"/>
              <a:t>one-time/short-term/extraordinary/unique</a:t>
            </a:r>
            <a:r>
              <a:rPr lang="en-US" altLang="en-US" sz="1600"/>
              <a:t>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b="1" i="1"/>
              <a:t>Classical</a:t>
            </a:r>
            <a:r>
              <a:rPr lang="en-US" altLang="en-US" sz="1800" i="1"/>
              <a:t> Model </a:t>
            </a:r>
            <a:r>
              <a:rPr lang="en-US" altLang="en-US" sz="1800"/>
              <a:t>or More </a:t>
            </a:r>
            <a:r>
              <a:rPr lang="en-US" altLang="en-US" sz="1800" b="1" i="1"/>
              <a:t>Behavioral</a:t>
            </a:r>
            <a:r>
              <a:rPr lang="en-US" altLang="en-US" sz="1800" i="1"/>
              <a:t> Model</a:t>
            </a:r>
            <a:r>
              <a:rPr lang="en-US" altLang="en-US" sz="180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Can we act </a:t>
            </a:r>
            <a:r>
              <a:rPr lang="en-US" altLang="en-US" sz="1600" u="sng"/>
              <a:t>rationally</a:t>
            </a:r>
            <a:r>
              <a:rPr lang="en-US" altLang="en-US" sz="1600"/>
              <a:t> (optimize within constraints) or do we act with </a:t>
            </a:r>
            <a:r>
              <a:rPr lang="en-US" altLang="en-US" sz="1600" u="sng"/>
              <a:t>cognitive limitations</a:t>
            </a:r>
            <a:r>
              <a:rPr lang="en-US" altLang="en-US" sz="1600"/>
              <a:t> (satisficing—choose the first good solution).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i="1"/>
              <a:t>Analysis</a:t>
            </a:r>
            <a:r>
              <a:rPr lang="en-US" altLang="en-US" sz="1800"/>
              <a:t> needed or more </a:t>
            </a:r>
            <a:r>
              <a:rPr lang="en-US" altLang="en-US" sz="1800" i="1"/>
              <a:t>Creativity</a:t>
            </a:r>
            <a:r>
              <a:rPr lang="en-US" altLang="en-US" sz="1800"/>
              <a:t> needed?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Will the existing paradigm work (broader and deeper analysis) or will we need a new paradigm (think completely differently)?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endParaRPr lang="en-US" altLang="en-US" sz="160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7F0003CB-2195-4659-B7B1-5455EFD5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E5694-BEAE-473F-BCCF-81E8E816080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E6E751B-7ADC-4C03-9023-D694CEEA1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Management Decision-making</a:t>
            </a:r>
            <a:br>
              <a:rPr lang="en-US" altLang="en-US" sz="4000"/>
            </a:br>
            <a:r>
              <a:rPr lang="en-US" altLang="en-US" sz="3600"/>
              <a:t>(from a Quantitative perspective)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00A2C80-76FF-4F68-9452-1016CEECB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335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Statistics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Computing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“Big Data”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“Data Science”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“Analytics”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But our task is to “sandwich” these technological activities with thinking </a:t>
            </a:r>
            <a:r>
              <a:rPr lang="en-US" altLang="en-US" sz="2000" i="1" u="sng"/>
              <a:t>before</a:t>
            </a:r>
            <a:r>
              <a:rPr lang="en-US" altLang="en-US" sz="2000" i="1"/>
              <a:t> the assumptions</a:t>
            </a:r>
            <a:r>
              <a:rPr lang="en-US" altLang="en-US" sz="2000"/>
              <a:t> (which precede the analysis) and </a:t>
            </a:r>
            <a:r>
              <a:rPr lang="en-US" altLang="en-US" sz="2000" i="1" u="sng"/>
              <a:t>after</a:t>
            </a:r>
            <a:r>
              <a:rPr lang="en-US" altLang="en-US" sz="2000" i="1"/>
              <a:t> the interpretations </a:t>
            </a:r>
            <a:r>
              <a:rPr lang="en-US" altLang="en-US" sz="2000"/>
              <a:t>(which are derived from the analysis).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6ABD3FAD-07B5-4E64-B8EB-66FF75AE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Two kids playing hide and seek for &gt;30 minutes</a:t>
            </a:r>
          </a:p>
        </p:txBody>
      </p:sp>
      <p:pic>
        <p:nvPicPr>
          <p:cNvPr id="6" name="470.MOV">
            <a:hlinkClick r:id="" action="ppaction://media"/>
            <a:extLst>
              <a:ext uri="{FF2B5EF4-FFF2-40B4-BE49-F238E27FC236}">
                <a16:creationId xmlns:a16="http://schemas.microsoft.com/office/drawing/2014/main" id="{E4886523-539C-4FEF-94DA-BB298F48AC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2400"/>
            <a:ext cx="5378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69.MOV">
            <a:hlinkClick r:id="" action="ppaction://media"/>
            <a:extLst>
              <a:ext uri="{FF2B5EF4-FFF2-40B4-BE49-F238E27FC236}">
                <a16:creationId xmlns:a16="http://schemas.microsoft.com/office/drawing/2014/main" id="{C9AA203F-2273-4CF4-9971-530418983C6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11525"/>
            <a:ext cx="59880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93DD496-A46C-4EEC-BB68-5B8813A54891}"/>
              </a:ext>
            </a:extLst>
          </p:cNvPr>
          <p:cNvSpPr/>
          <p:nvPr/>
        </p:nvSpPr>
        <p:spPr>
          <a:xfrm>
            <a:off x="2286000" y="914400"/>
            <a:ext cx="501650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12AE9-98B6-46AE-A21B-D111C53AA64F}"/>
              </a:ext>
            </a:extLst>
          </p:cNvPr>
          <p:cNvSpPr/>
          <p:nvPr/>
        </p:nvSpPr>
        <p:spPr>
          <a:xfrm>
            <a:off x="5476875" y="4443413"/>
            <a:ext cx="503238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31712E90-BF96-474D-924E-8ED529E0A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938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>
            <a:extLst>
              <a:ext uri="{FF2B5EF4-FFF2-40B4-BE49-F238E27FC236}">
                <a16:creationId xmlns:a16="http://schemas.microsoft.com/office/drawing/2014/main" id="{B56508BC-0525-422F-9BC3-A66257F83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236788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>
            <a:extLst>
              <a:ext uri="{FF2B5EF4-FFF2-40B4-BE49-F238E27FC236}">
                <a16:creationId xmlns:a16="http://schemas.microsoft.com/office/drawing/2014/main" id="{58AB1D4D-2689-4564-A4EC-05C7FB28A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46588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>
            <a:extLst>
              <a:ext uri="{FF2B5EF4-FFF2-40B4-BE49-F238E27FC236}">
                <a16:creationId xmlns:a16="http://schemas.microsoft.com/office/drawing/2014/main" id="{5E35AE17-6C14-44E8-ABC7-37F6DD75A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 kid making something new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100_0111">
            <a:extLst>
              <a:ext uri="{FF2B5EF4-FFF2-40B4-BE49-F238E27FC236}">
                <a16:creationId xmlns:a16="http://schemas.microsoft.com/office/drawing/2014/main" id="{2968ECC1-1CB5-456F-B5BC-3581F39C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38"/>
            <a:ext cx="298608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 descr="asdfasfdasfs">
            <a:extLst>
              <a:ext uri="{FF2B5EF4-FFF2-40B4-BE49-F238E27FC236}">
                <a16:creationId xmlns:a16="http://schemas.microsoft.com/office/drawing/2014/main" id="{DC1C036D-BEF5-4F33-91F5-92634A632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Body Shop - wide</a:t>
            </a:r>
          </a:p>
        </p:txBody>
      </p:sp>
      <p:pic>
        <p:nvPicPr>
          <p:cNvPr id="10244" name="Picture 4" descr="100_0112">
            <a:extLst>
              <a:ext uri="{FF2B5EF4-FFF2-40B4-BE49-F238E27FC236}">
                <a16:creationId xmlns:a16="http://schemas.microsoft.com/office/drawing/2014/main" id="{939CB90E-2F52-4E3F-9072-F8AD6556B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752600"/>
            <a:ext cx="2628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100_0114">
            <a:extLst>
              <a:ext uri="{FF2B5EF4-FFF2-40B4-BE49-F238E27FC236}">
                <a16:creationId xmlns:a16="http://schemas.microsoft.com/office/drawing/2014/main" id="{9C0727A6-EE3A-4678-BC9C-2A672FB85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>
            <a:extLst>
              <a:ext uri="{FF2B5EF4-FFF2-40B4-BE49-F238E27FC236}">
                <a16:creationId xmlns:a16="http://schemas.microsoft.com/office/drawing/2014/main" id="{9BA4A19B-11D3-4238-B565-55B9DDCF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 adult making something new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AEEE01C2-FD26-4F0E-A7C1-EB1653CD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22C6B4-40C7-4668-A59A-E34CCD7AD167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70EAD19-427F-4DB5-92CC-43E006818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What…really…is Creativity?</a:t>
            </a:r>
            <a:endParaRPr lang="en-US" altLang="en-US" sz="360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2C2B42B-EBA7-447F-A526-FDF8DAE67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6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There is a </a:t>
            </a:r>
            <a:r>
              <a:rPr lang="en-US" altLang="en-US" sz="1800" i="1"/>
              <a:t>Philosophy</a:t>
            </a:r>
            <a:r>
              <a:rPr lang="en-US" altLang="en-US" sz="1800"/>
              <a:t> of Creativity</a:t>
            </a:r>
          </a:p>
          <a:p>
            <a:pPr lvl="1">
              <a:lnSpc>
                <a:spcPct val="90000"/>
              </a:lnSpc>
            </a:pPr>
            <a:r>
              <a:rPr lang="en-US" altLang="en-US" sz="1600" u="sng"/>
              <a:t>Existence</a:t>
            </a:r>
            <a:r>
              <a:rPr lang="en-US" altLang="en-US" sz="1600"/>
              <a:t>: Imagination, Idealization, Consummation, The Aesthetic</a:t>
            </a:r>
          </a:p>
          <a:p>
            <a:pPr lvl="1">
              <a:lnSpc>
                <a:spcPct val="90000"/>
              </a:lnSpc>
            </a:pPr>
            <a:r>
              <a:rPr lang="en-US" altLang="en-US" sz="1600" u="sng"/>
              <a:t>Modes</a:t>
            </a:r>
            <a:r>
              <a:rPr lang="en-US" altLang="en-US" sz="1600"/>
              <a:t>: Physical Separation, Divine Inspiration, Nature of the Creative Process, Aesthetic Creativity (in the Art), Creative Practice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You can </a:t>
            </a:r>
            <a:r>
              <a:rPr lang="en-US" altLang="en-US" sz="1800" i="1"/>
              <a:t>Test </a:t>
            </a:r>
            <a:r>
              <a:rPr lang="en-US" altLang="en-US" sz="1800"/>
              <a:t>and </a:t>
            </a:r>
            <a:r>
              <a:rPr lang="en-US" altLang="en-US" sz="1800" i="1"/>
              <a:t>Audit</a:t>
            </a:r>
            <a:r>
              <a:rPr lang="en-US" altLang="en-US" sz="1800"/>
              <a:t> for Creativity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Support for ideas, Challenge, Time for ideas, Freedom, Trust and openness, Dynamism/liveliness, Risk-taking, Playfulness and humor, Debates, Conflicts and impediments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>
                <a:latin typeface="Lucida Console" panose="020B0609040504020204" pitchFamily="49" charset="0"/>
              </a:rPr>
              <a:t>E.g., http://www.ststesting.com/ngifted.html</a:t>
            </a: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You can </a:t>
            </a:r>
            <a:r>
              <a:rPr lang="en-US" altLang="en-US" sz="1800" i="1"/>
              <a:t>Engineer</a:t>
            </a:r>
            <a:r>
              <a:rPr lang="en-US" altLang="en-US" sz="1800"/>
              <a:t> Creativity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u="sng"/>
              <a:t>S</a:t>
            </a:r>
            <a:r>
              <a:rPr lang="en-US" altLang="en-US" sz="1600"/>
              <a:t>ubstitute, </a:t>
            </a:r>
            <a:r>
              <a:rPr lang="en-US" altLang="en-US" sz="1600" u="sng"/>
              <a:t>C</a:t>
            </a:r>
            <a:r>
              <a:rPr lang="en-US" altLang="en-US" sz="1600"/>
              <a:t>ombine, </a:t>
            </a:r>
            <a:r>
              <a:rPr lang="en-US" altLang="en-US" sz="1600" u="sng"/>
              <a:t>A</a:t>
            </a:r>
            <a:r>
              <a:rPr lang="en-US" altLang="en-US" sz="1600"/>
              <a:t>dapt, </a:t>
            </a:r>
            <a:r>
              <a:rPr lang="en-US" altLang="en-US" sz="1600" u="sng"/>
              <a:t>M</a:t>
            </a:r>
            <a:r>
              <a:rPr lang="en-US" altLang="en-US" sz="1600"/>
              <a:t>agnify, </a:t>
            </a:r>
            <a:r>
              <a:rPr lang="en-US" altLang="en-US" sz="1600" u="sng"/>
              <a:t>P</a:t>
            </a:r>
            <a:r>
              <a:rPr lang="en-US" altLang="en-US" sz="1600"/>
              <a:t>ut to other uses, </a:t>
            </a:r>
            <a:r>
              <a:rPr lang="en-US" altLang="en-US" sz="1600" u="sng"/>
              <a:t>E</a:t>
            </a:r>
            <a:r>
              <a:rPr lang="en-US" altLang="en-US" sz="1600"/>
              <a:t>liminate, </a:t>
            </a:r>
            <a:r>
              <a:rPr lang="en-US" altLang="en-US" sz="1600" u="sng"/>
              <a:t>R</a:t>
            </a:r>
            <a:r>
              <a:rPr lang="en-US" altLang="en-US" sz="1600"/>
              <a:t>earrange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E.g., </a:t>
            </a:r>
            <a:r>
              <a:rPr lang="en-US" altLang="en-US" sz="1600">
                <a:latin typeface="Lucida Sans Typewriter" panose="020B0602040502020304" pitchFamily="33" charset="0"/>
                <a:hlinkClick r:id="rId2"/>
              </a:rPr>
              <a:t>http://litemind.com/scamper/</a:t>
            </a:r>
            <a:endParaRPr lang="en-US" altLang="en-US" sz="1600">
              <a:latin typeface="Lucida Sans Typewriter" panose="020B0602040502020304" pitchFamily="3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You can </a:t>
            </a:r>
            <a:r>
              <a:rPr lang="en-US" altLang="en-US" sz="1800" i="1"/>
              <a:t>Manage</a:t>
            </a:r>
            <a:r>
              <a:rPr lang="en-US" altLang="en-US" sz="1800"/>
              <a:t> Creativity (by first structuring it correctly)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i="1"/>
              <a:t>Imagination</a:t>
            </a:r>
            <a:r>
              <a:rPr lang="en-US" altLang="en-US" sz="1600"/>
              <a:t> (be new), </a:t>
            </a:r>
            <a:r>
              <a:rPr lang="en-US" altLang="en-US" sz="1600" i="1"/>
              <a:t>Investment</a:t>
            </a:r>
            <a:r>
              <a:rPr lang="en-US" altLang="en-US" sz="1600"/>
              <a:t> (be first), </a:t>
            </a:r>
            <a:r>
              <a:rPr lang="en-US" altLang="en-US" sz="1600" i="1"/>
              <a:t>Incubation</a:t>
            </a:r>
            <a:r>
              <a:rPr lang="en-US" altLang="en-US" sz="1600"/>
              <a:t> (be sustainable), or </a:t>
            </a:r>
            <a:r>
              <a:rPr lang="en-US" altLang="en-US" sz="1600" i="1"/>
              <a:t>Improvement</a:t>
            </a:r>
            <a:r>
              <a:rPr lang="en-US" altLang="en-US" sz="1600"/>
              <a:t> (be better)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You can </a:t>
            </a:r>
            <a:r>
              <a:rPr lang="en-US" altLang="en-US" sz="1800" i="1"/>
              <a:t>Nurture</a:t>
            </a:r>
            <a:r>
              <a:rPr lang="en-US" altLang="en-US" sz="1800"/>
              <a:t> Creativity (by removing blocking obstacles)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i="1"/>
              <a:t>Constancy</a:t>
            </a:r>
            <a:r>
              <a:rPr lang="en-US" altLang="en-US" sz="1600"/>
              <a:t> (defining problems in only one way/language), </a:t>
            </a:r>
            <a:r>
              <a:rPr lang="en-US" altLang="en-US" sz="1600" i="1"/>
              <a:t>Commitment</a:t>
            </a:r>
            <a:r>
              <a:rPr lang="en-US" altLang="en-US" sz="1600"/>
              <a:t> (presents problems are only variations on past problems), </a:t>
            </a:r>
            <a:r>
              <a:rPr lang="en-US" altLang="en-US" sz="1600" i="1"/>
              <a:t>Compression</a:t>
            </a:r>
            <a:r>
              <a:rPr lang="en-US" altLang="en-US" sz="1600"/>
              <a:t> (defining the boundaries of the problem too narrowly), </a:t>
            </a:r>
            <a:r>
              <a:rPr lang="en-US" altLang="en-US" sz="1600" i="1"/>
              <a:t>Complacency</a:t>
            </a:r>
            <a:r>
              <a:rPr lang="en-US" altLang="en-US" sz="1600"/>
              <a:t> (not asking questions and an unconscious bias towards “non-thinking”)</a:t>
            </a:r>
            <a:endParaRPr lang="en-US" altLang="en-US" sz="1800" i="1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335FAC11-63E6-4EF5-B745-F040FFDB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173EED-5928-4011-B2C3-EAA03A75E2CE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C80B4E9-4B49-4CF4-830A-1E67ABBFC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Information Dynamics</a:t>
            </a:r>
            <a:endParaRPr lang="en-US" altLang="en-US" sz="36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652387E-E1D8-41FC-A519-028CC7E73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Wisdom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Extraordinary Insight (Explanation) or Foresight (Prediction)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Restaurant: How should our menu change in the future to best optimize nightly sales?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Combination of Explicit Information and Tacit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Restaurant: What action led to the change in last night’s sales?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Meaningful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Restaurant: How does last night’s sales compare to that night the previous year?  How does last night’s sales compare to our goals?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Raw, atomic, basic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Restaurant: What were the total sales for last night?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9847EC-9C19-4BC5-A104-42710C005F23}"/>
              </a:ext>
            </a:extLst>
          </p:cNvPr>
          <p:cNvCxnSpPr/>
          <p:nvPr/>
        </p:nvCxnSpPr>
        <p:spPr>
          <a:xfrm flipV="1">
            <a:off x="304800" y="1417638"/>
            <a:ext cx="0" cy="437356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4F007BA5-621C-49C9-A412-75B5BC14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FB42F9-C588-4620-BC8D-3EC307B655BC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7576CB8-B8B8-4C92-8D05-3FF6395D2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Analytics for Management Decision-making</a:t>
            </a:r>
            <a:endParaRPr lang="en-US" altLang="en-US" sz="36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92957CE-2323-4519-A744-7FABC0A5C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i="1"/>
              <a:t>Prescriptive</a:t>
            </a:r>
            <a:r>
              <a:rPr lang="en-US" altLang="en-US" sz="1800"/>
              <a:t>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What should we do?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HR Department: What should we (the HR Department) do to meet or exceed the organization’s hiring and retention goals for next year?  What data/information/knowledge/wisdom should we provide to our hiring and technical managers to help?  What are we missing?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i="1"/>
              <a:t>Predictive</a:t>
            </a:r>
            <a:r>
              <a:rPr lang="en-US" altLang="en-US" sz="1800"/>
              <a:t>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What is likely to happen?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HR Department: How many new employees will our organization need next year? How will the mix change?  What is our competition likely to do?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i="1"/>
              <a:t>Diagnostic</a:t>
            </a:r>
            <a:r>
              <a:rPr lang="en-US" altLang="en-US" sz="1800"/>
              <a:t>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Why did it happen?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HR Department: Did our emphasis on recruiting from campus A (over campus B, etc.) matter?  What do the managers of these entry-level employees think?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i="1"/>
              <a:t>Descriptive</a:t>
            </a:r>
            <a:r>
              <a:rPr lang="en-US" altLang="en-US" sz="1800"/>
              <a:t>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What happened?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HR Department: How many entry-level professionals did we hire last year? How many of them are still with us now?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C101A7-B8A2-463D-9CF1-CF6E5AE70B66}"/>
              </a:ext>
            </a:extLst>
          </p:cNvPr>
          <p:cNvCxnSpPr/>
          <p:nvPr/>
        </p:nvCxnSpPr>
        <p:spPr>
          <a:xfrm flipV="1">
            <a:off x="304800" y="1417638"/>
            <a:ext cx="0" cy="530383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6179</TotalTime>
  <Words>755</Words>
  <Application>Microsoft Office PowerPoint</Application>
  <PresentationFormat>On-screen Show (4:3)</PresentationFormat>
  <Paragraphs>87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Verdana</vt:lpstr>
      <vt:lpstr>Arial</vt:lpstr>
      <vt:lpstr>Lucida Sans Unicode</vt:lpstr>
      <vt:lpstr>Lucida Sans</vt:lpstr>
      <vt:lpstr>Lucida Console</vt:lpstr>
      <vt:lpstr>Lucida Sans Typewriter</vt:lpstr>
      <vt:lpstr>Default Design</vt:lpstr>
      <vt:lpstr>Decision-making in Management</vt:lpstr>
      <vt:lpstr>Management Decision-making (links to MGT 360 Principles)</vt:lpstr>
      <vt:lpstr>Management Decision-making (from a Quantitative perspective)</vt:lpstr>
      <vt:lpstr>PowerPoint Presentation</vt:lpstr>
      <vt:lpstr>PowerPoint Presentation</vt:lpstr>
      <vt:lpstr>Body Shop - wide</vt:lpstr>
      <vt:lpstr>What…really…is Creativity?</vt:lpstr>
      <vt:lpstr>Information Dynamics</vt:lpstr>
      <vt:lpstr>Analytics for Management Decision-making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Business Writing Across the Curriculum: Two Perspectives and Practices</dc:title>
  <dc:creator>wsmith</dc:creator>
  <cp:lastModifiedBy>Smith, Wayne W</cp:lastModifiedBy>
  <cp:revision>265</cp:revision>
  <dcterms:created xsi:type="dcterms:W3CDTF">2008-04-21T00:35:01Z</dcterms:created>
  <dcterms:modified xsi:type="dcterms:W3CDTF">2021-12-19T00:03:49Z</dcterms:modified>
</cp:coreProperties>
</file>