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302" r:id="rId3"/>
    <p:sldId id="298" r:id="rId4"/>
    <p:sldId id="301" r:id="rId5"/>
    <p:sldId id="300" r:id="rId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91ED4A-7A54-47BF-B6ED-0BA71A752F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60E63E-C255-45C1-A6B7-4A619D4CFA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6B27F21-8062-426D-9B01-77C4A4C3793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36DC489-95B9-4DF0-B50C-83A242B2825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2442BF-6207-4810-A7F7-62C2DCBFF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C73F165-27FC-4871-AF29-309618382F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0DB2F74-9468-4492-8B1E-0E5607FF18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0E158D9-94CB-4A8B-8219-C5906C56C10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541AA447-215D-4A7B-9590-161F4C6576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093B0298-1FED-40AB-B7D3-3633CC52C9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A0D13B90-1422-42FE-9999-CDBAC91BF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CDC2ED2-B3F1-4EAD-8D3C-DBF3C04AC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5E57248-363E-4700-B4E1-8A6A73279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4A69B7-BFAC-4410-A940-5E79FEC8BF2D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A98B4CA-DF21-45B5-BF14-522C8C5549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D2AA53C-9651-459E-86FD-E94CA6CEB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23964-EB2B-4AC6-99CB-08BAAEB41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DFCEF-E407-4007-8EAF-FAFBDC099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7C2CFC-F9E1-4768-901F-39DF1D923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A3B2-7369-4558-8FE4-93C88A4E3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40708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E6484-BA04-451D-88A7-BE9565179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E8434E-EE30-493A-A112-502FC94A5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09C7C-B30A-4FDA-A5A2-B6A414259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15E35-A895-4A40-A52A-19E036854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2836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DAFFE8-8EA2-409C-A0EC-110C734AA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83F5B4-BAFD-445E-BD63-32F6298FD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95098-BEA2-4379-A0DF-A1256814B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F6FF-C8C6-4A84-ABA5-CD9C5EB81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26888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6B8B7-0E37-4599-BDB7-C415893DD0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9A9D18-7F51-4CE7-95C1-2FB384A46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158D35-30EC-448E-9F6E-DC5EECD4E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D5277-D485-4127-B6CE-A81EC6859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69822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E7A54-4C11-48B7-A2B3-1261A2FB6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E3513C-B646-40A1-9F9C-E9CA56A22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140AFD-E67F-400B-8C0D-FA8BBC768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6B3B7-EF7F-4CB4-9439-97002F1E4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98366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790C83-6ACB-4914-8C0C-C0768CCDC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6CEAB2-2C3E-4FE2-B980-ED0022A90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BBECEC-93C4-4072-95D1-12E4E9757A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9233-234A-4381-B20E-2CEA3BB48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312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DFB7AF-AB6A-43BA-85FF-62ACBE8F4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C7CA70-457A-4ED8-A1E9-159739985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60DE24-C392-4314-9307-2C50AE545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83204-27A9-44DD-ACF0-B9FEE0112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74667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030FF0-7A5E-4839-8B71-F70844743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6C5E00-5BFD-44C7-90EB-9C2E2BAECD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358C67-76FD-4FF6-B00A-85F2B696C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8BD7F-F68A-49D2-92AC-FD234A9F5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639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7D1C82-C530-47F6-A050-B9A55F142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4437C6-7F17-4A38-86C7-42BE31D17D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39602A-F200-4B80-931F-025760481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5CB2-9EEB-4CEE-B196-02C48BDC4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795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32BE4EC-70EB-40D5-8F19-BD548283F2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986962-93B5-49FB-B91D-F689A952E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F604B6-2DA1-4E5D-A128-EA721854D1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3CEC-3142-49EE-A2F6-7E4774E37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1696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C2D18B-1A36-4CC2-AC0E-1F62B5F1E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A5AA4D-F326-492B-A711-0C755C80E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97E588-E363-4333-B111-8480AEB6C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211F1-73AA-46FE-A252-E0D921895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65134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E68D85-12DA-4A0E-9048-97E3E54CB5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8FAF46-F8BA-485F-8CDD-56F4D5E6F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3478DD-5F91-403F-8320-E0E5DA74F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D7446-05C6-4833-B45A-5EC786B17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1375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F4DAD5-3843-4BFC-9E95-8E17A4433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26AA8D-1CEC-426D-802C-83F093EBD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7F3BE39-4430-48AE-9E5A-91A1B9F377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88587B-1EC9-41CE-B069-511E6E537E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C57844-F208-4679-8024-51DE3CA1D9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FA44C8-EA9C-4A42-8C88-C9AE732C8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0C6C8627-2603-450E-836A-EE973EAA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BE546-7A73-4365-92A7-6E02DF1B6F8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6F3091A-6792-43BA-91FF-11BF3060D9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An Introduction to Sociograms: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1EF51C7-A03C-41E9-B51E-B5D2ACA34B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6EE5FE52-A5C4-4166-8AF9-2FB07BC2F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Lucida Sans Unicode" panose="020B0602030504020204" pitchFamily="34" charset="0"/>
              </a:rPr>
              <a:t>Using the Big Bang Theory clips as an example of a Gratitude network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CC118C11-6AD8-4E79-A460-6C3836CB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3F928-CDEF-4433-BA0E-EBDB2ED0388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6147" name="Picture 4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C1183299-0012-4A03-A994-111404CE9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0"/>
            <a:ext cx="6851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360A06D2-FC48-47FE-A2F5-D73DAF72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8C519B-49F9-4E72-955E-DE5FAA26376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E64CC71-8A42-4CB2-B7A1-4ABB7B400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Network Sociograms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33F9470-D41B-4812-A7A0-4B9303E5F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Title</a:t>
            </a:r>
          </a:p>
          <a:p>
            <a:pPr lvl="1" eaLnBrk="1" hangingPunct="1"/>
            <a:r>
              <a:rPr lang="en-US" altLang="en-US" sz="2000"/>
              <a:t>Here…it’s </a:t>
            </a:r>
            <a:r>
              <a:rPr lang="en-US" altLang="en-US" sz="2000" i="1"/>
              <a:t>Gratitude</a:t>
            </a:r>
            <a:r>
              <a:rPr lang="en-US" altLang="en-US" sz="2000"/>
              <a:t> but it could be anything:</a:t>
            </a:r>
          </a:p>
          <a:p>
            <a:pPr lvl="2" eaLnBrk="1" hangingPunct="1"/>
            <a:r>
              <a:rPr lang="en-US" altLang="en-US" sz="1600"/>
              <a:t>Authority, power, informal communication, respect, learning dynamics, trust,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Entities (usually persons, but can be other things)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drawn with boxes, circles, triangles,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 have attributes too: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Sex/Gender, education level, experience, salary, rank, status,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Relationships (the thing being transferred)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drawn with lines—sometimes different kinds of lines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 have attributes too: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Direction, distance, strength, origin, value,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Legend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Document entities and/or relationships if any aren’t clear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 also group various entities together for clarity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08BF3B6-C80B-4F84-830A-092F2D60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9F6A0-36D4-4DA3-A725-3902F2B9E86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424A4D6-C85C-4F5F-93A9-CCEB22076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u="sng"/>
              <a:t>Gratitude</a:t>
            </a:r>
            <a:r>
              <a:rPr lang="en-US" altLang="en-US" sz="3200" b="1" u="sng"/>
              <a:t> Network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9E76F0-D541-49C4-966C-B687D644928C}"/>
              </a:ext>
            </a:extLst>
          </p:cNvPr>
          <p:cNvSpPr/>
          <p:nvPr/>
        </p:nvSpPr>
        <p:spPr>
          <a:xfrm>
            <a:off x="3640138" y="4213225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Sheldon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75F84C-F4CE-4868-ADFC-59D4057CE13C}"/>
              </a:ext>
            </a:extLst>
          </p:cNvPr>
          <p:cNvSpPr/>
          <p:nvPr/>
        </p:nvSpPr>
        <p:spPr>
          <a:xfrm>
            <a:off x="457200" y="2889250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Howard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524DE1-8E6B-4DB4-B9EE-A17188B399FE}"/>
              </a:ext>
            </a:extLst>
          </p:cNvPr>
          <p:cNvSpPr/>
          <p:nvPr/>
        </p:nvSpPr>
        <p:spPr>
          <a:xfrm>
            <a:off x="3640138" y="1552575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Leonard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E18079-FB2D-46BC-85E5-A294BAEB1DAF}"/>
              </a:ext>
            </a:extLst>
          </p:cNvPr>
          <p:cNvSpPr/>
          <p:nvPr/>
        </p:nvSpPr>
        <p:spPr>
          <a:xfrm>
            <a:off x="457200" y="1547813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Raj</a:t>
            </a:r>
          </a:p>
        </p:txBody>
      </p:sp>
      <p:sp>
        <p:nvSpPr>
          <p:cNvPr id="7177" name="TextBox 1">
            <a:extLst>
              <a:ext uri="{FF2B5EF4-FFF2-40B4-BE49-F238E27FC236}">
                <a16:creationId xmlns:a16="http://schemas.microsoft.com/office/drawing/2014/main" id="{3DCE6D0D-E55C-4172-88C6-FCD688FF5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40005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</a:rPr>
              <a:t>Relationship Legend</a:t>
            </a:r>
            <a:r>
              <a:rPr lang="en-US" altLang="en-US" sz="1800">
                <a:latin typeface="Verdana" panose="020B060403050404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  missing gratitude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  faux</a:t>
            </a:r>
            <a:r>
              <a:rPr lang="en-US" altLang="en-US" sz="1800">
                <a:latin typeface="Verdana" panose="020B0604030504040204" pitchFamily="34" charset="0"/>
              </a:rPr>
              <a:t> gratitude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  measurable gratitude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  Immeasurable gratitude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CA9BF57-450E-43C2-ABD2-9ACE1F197741}"/>
              </a:ext>
            </a:extLst>
          </p:cNvPr>
          <p:cNvCxnSpPr>
            <a:cxnSpLocks/>
          </p:cNvCxnSpPr>
          <p:nvPr/>
        </p:nvCxnSpPr>
        <p:spPr>
          <a:xfrm>
            <a:off x="3292475" y="6148388"/>
            <a:ext cx="74612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00180C8-C88C-410B-BE19-69DDCDCC4DF8}"/>
              </a:ext>
            </a:extLst>
          </p:cNvPr>
          <p:cNvCxnSpPr>
            <a:cxnSpLocks/>
          </p:cNvCxnSpPr>
          <p:nvPr/>
        </p:nvCxnSpPr>
        <p:spPr>
          <a:xfrm>
            <a:off x="3292475" y="6400800"/>
            <a:ext cx="746125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4531ACA-3D68-4E9F-A38B-04614402E849}"/>
              </a:ext>
            </a:extLst>
          </p:cNvPr>
          <p:cNvCxnSpPr>
            <a:cxnSpLocks/>
          </p:cNvCxnSpPr>
          <p:nvPr/>
        </p:nvCxnSpPr>
        <p:spPr>
          <a:xfrm>
            <a:off x="3292475" y="5867400"/>
            <a:ext cx="74612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9D490FF-6AEE-422C-A17B-358E67DEB529}"/>
              </a:ext>
            </a:extLst>
          </p:cNvPr>
          <p:cNvSpPr/>
          <p:nvPr/>
        </p:nvSpPr>
        <p:spPr>
          <a:xfrm>
            <a:off x="201613" y="406400"/>
            <a:ext cx="6704012" cy="4786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2" name="TextBox 18">
            <a:extLst>
              <a:ext uri="{FF2B5EF4-FFF2-40B4-BE49-F238E27FC236}">
                <a16:creationId xmlns:a16="http://schemas.microsoft.com/office/drawing/2014/main" id="{6C40BAAB-77E0-45F7-B2F4-A679D51E6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633413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Work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together</a:t>
            </a:r>
          </a:p>
        </p:txBody>
      </p:sp>
      <p:sp>
        <p:nvSpPr>
          <p:cNvPr id="7183" name="TextBox 19">
            <a:extLst>
              <a:ext uri="{FF2B5EF4-FFF2-40B4-BE49-F238E27FC236}">
                <a16:creationId xmlns:a16="http://schemas.microsoft.com/office/drawing/2014/main" id="{A71C50B6-CC03-4BBE-8F44-FAD9051B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5" y="1858963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Live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together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2B81A53-C706-474B-835C-FEC39FF017A0}"/>
              </a:ext>
            </a:extLst>
          </p:cNvPr>
          <p:cNvSpPr/>
          <p:nvPr/>
        </p:nvSpPr>
        <p:spPr>
          <a:xfrm>
            <a:off x="2840038" y="1260475"/>
            <a:ext cx="2743200" cy="3983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00DD0A-F402-47B8-B43A-165B68CE371B}"/>
              </a:ext>
            </a:extLst>
          </p:cNvPr>
          <p:cNvCxnSpPr>
            <a:cxnSpLocks/>
            <a:stCxn id="12" idx="3"/>
            <a:endCxn id="5" idx="1"/>
          </p:cNvCxnSpPr>
          <p:nvPr/>
        </p:nvCxnSpPr>
        <p:spPr>
          <a:xfrm>
            <a:off x="1600200" y="1928813"/>
            <a:ext cx="2039938" cy="2665412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B534D7-5E48-4861-B506-83D1E8517123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>
            <a:off x="1600200" y="3270250"/>
            <a:ext cx="2039938" cy="132397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625317-1E8E-408F-8F96-617E3BD1CD74}"/>
              </a:ext>
            </a:extLst>
          </p:cNvPr>
          <p:cNvCxnSpPr>
            <a:cxnSpLocks/>
          </p:cNvCxnSpPr>
          <p:nvPr/>
        </p:nvCxnSpPr>
        <p:spPr>
          <a:xfrm>
            <a:off x="3292475" y="6678613"/>
            <a:ext cx="746125" cy="0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2677B60-53FB-4AC1-A0EC-5FE45EBCD927}"/>
              </a:ext>
            </a:extLst>
          </p:cNvPr>
          <p:cNvCxnSpPr>
            <a:cxnSpLocks/>
          </p:cNvCxnSpPr>
          <p:nvPr/>
        </p:nvCxnSpPr>
        <p:spPr>
          <a:xfrm>
            <a:off x="4792663" y="1789113"/>
            <a:ext cx="3741737" cy="1093787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DDEEFE9-D4B5-4BC4-86E7-8B33C32B1A8D}"/>
              </a:ext>
            </a:extLst>
          </p:cNvPr>
          <p:cNvCxnSpPr>
            <a:cxnSpLocks/>
          </p:cNvCxnSpPr>
          <p:nvPr/>
        </p:nvCxnSpPr>
        <p:spPr>
          <a:xfrm>
            <a:off x="4821238" y="2117725"/>
            <a:ext cx="2997200" cy="803275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0" name="TextBox 44">
            <a:extLst>
              <a:ext uri="{FF2B5EF4-FFF2-40B4-BE49-F238E27FC236}">
                <a16:creationId xmlns:a16="http://schemas.microsoft.com/office/drawing/2014/main" id="{E939B0DF-9183-4525-A739-D4EEEDE17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2752725"/>
            <a:ext cx="1419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Mall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Purchases</a:t>
            </a:r>
          </a:p>
        </p:txBody>
      </p:sp>
      <p:sp>
        <p:nvSpPr>
          <p:cNvPr id="7191" name="TextBox 45">
            <a:extLst>
              <a:ext uri="{FF2B5EF4-FFF2-40B4-BE49-F238E27FC236}">
                <a16:creationId xmlns:a16="http://schemas.microsoft.com/office/drawing/2014/main" id="{42DF8FAC-5322-4479-A769-B46D5394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2235200"/>
            <a:ext cx="147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Science kit</a:t>
            </a:r>
          </a:p>
        </p:txBody>
      </p:sp>
      <p:sp>
        <p:nvSpPr>
          <p:cNvPr id="7192" name="TextBox 46">
            <a:extLst>
              <a:ext uri="{FF2B5EF4-FFF2-40B4-BE49-F238E27FC236}">
                <a16:creationId xmlns:a16="http://schemas.microsoft.com/office/drawing/2014/main" id="{E287DEAE-5A1B-434F-ABBB-2076EB9BB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2614613"/>
            <a:ext cx="240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Motorcycle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lessons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749D99B-261E-409A-BAFA-DCEBDA9D092B}"/>
              </a:ext>
            </a:extLst>
          </p:cNvPr>
          <p:cNvCxnSpPr>
            <a:cxnSpLocks/>
          </p:cNvCxnSpPr>
          <p:nvPr/>
        </p:nvCxnSpPr>
        <p:spPr>
          <a:xfrm flipV="1">
            <a:off x="3848100" y="3160713"/>
            <a:ext cx="3792538" cy="1012825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CFA36FB-F555-46F7-A352-BDDB0C63C0C7}"/>
              </a:ext>
            </a:extLst>
          </p:cNvPr>
          <p:cNvCxnSpPr>
            <a:cxnSpLocks/>
          </p:cNvCxnSpPr>
          <p:nvPr/>
        </p:nvCxnSpPr>
        <p:spPr>
          <a:xfrm flipV="1">
            <a:off x="4532313" y="3538538"/>
            <a:ext cx="3068637" cy="66675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407DC47-2782-42A6-B4A3-12E922407A9F}"/>
              </a:ext>
            </a:extLst>
          </p:cNvPr>
          <p:cNvCxnSpPr>
            <a:cxnSpLocks/>
          </p:cNvCxnSpPr>
          <p:nvPr/>
        </p:nvCxnSpPr>
        <p:spPr>
          <a:xfrm flipV="1">
            <a:off x="4814888" y="3724275"/>
            <a:ext cx="3430587" cy="898525"/>
          </a:xfrm>
          <a:prstGeom prst="line">
            <a:avLst/>
          </a:prstGeom>
          <a:ln w="76200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TextBox 61">
            <a:extLst>
              <a:ext uri="{FF2B5EF4-FFF2-40B4-BE49-F238E27FC236}">
                <a16:creationId xmlns:a16="http://schemas.microsoft.com/office/drawing/2014/main" id="{DB14859A-69E1-414C-98E8-BA799C70C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13" y="5416550"/>
            <a:ext cx="3983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</a:rPr>
              <a:t>Sheldon’s Gratitude Growth</a:t>
            </a:r>
            <a:r>
              <a:rPr lang="en-US" altLang="en-US" sz="1800">
                <a:latin typeface="Verdana" panose="020B060403050404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1  -&gt;  dislikes gift reciprocity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2  -&gt;  misunderstands gift value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3  -&gt;  demonstrates true gift</a:t>
            </a:r>
          </a:p>
        </p:txBody>
      </p:sp>
      <p:sp>
        <p:nvSpPr>
          <p:cNvPr id="7197" name="TextBox 70">
            <a:extLst>
              <a:ext uri="{FF2B5EF4-FFF2-40B4-BE49-F238E27FC236}">
                <a16:creationId xmlns:a16="http://schemas.microsoft.com/office/drawing/2014/main" id="{00550719-3505-4F2B-AF72-F92EA1A5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963" y="3425825"/>
            <a:ext cx="2409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7198" name="TextBox 71">
            <a:extLst>
              <a:ext uri="{FF2B5EF4-FFF2-40B4-BE49-F238E27FC236}">
                <a16:creationId xmlns:a16="http://schemas.microsoft.com/office/drawing/2014/main" id="{62C3D016-9552-4236-A437-BFD8F6962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75" y="3567113"/>
            <a:ext cx="2411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7199" name="TextBox 72">
            <a:extLst>
              <a:ext uri="{FF2B5EF4-FFF2-40B4-BE49-F238E27FC236}">
                <a16:creationId xmlns:a16="http://schemas.microsoft.com/office/drawing/2014/main" id="{79BC339E-2174-42EF-806D-5F2906468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38" y="3770313"/>
            <a:ext cx="2411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AB4DB4-3571-401C-B5A6-98A08F022415}"/>
              </a:ext>
            </a:extLst>
          </p:cNvPr>
          <p:cNvSpPr/>
          <p:nvPr/>
        </p:nvSpPr>
        <p:spPr>
          <a:xfrm>
            <a:off x="7610475" y="2938463"/>
            <a:ext cx="1143000" cy="739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8F45D9-D77E-4CCB-896D-107802277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350" y="3095625"/>
            <a:ext cx="881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Penny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741EFE9-E75A-4A85-83F4-7B6031E27CC7}"/>
              </a:ext>
            </a:extLst>
          </p:cNvPr>
          <p:cNvSpPr/>
          <p:nvPr/>
        </p:nvSpPr>
        <p:spPr>
          <a:xfrm rot="1140000">
            <a:off x="3122613" y="1587500"/>
            <a:ext cx="6076950" cy="1928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18">
            <a:extLst>
              <a:ext uri="{FF2B5EF4-FFF2-40B4-BE49-F238E27FC236}">
                <a16:creationId xmlns:a16="http://schemas.microsoft.com/office/drawing/2014/main" id="{CA92D665-4ED2-4001-A9EC-7C76FE14B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388" y="139700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Exes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5" grpId="0" animBg="1"/>
      <p:bldP spid="9" grpId="0" animBg="1"/>
      <p:bldP spid="10" grpId="0" animBg="1"/>
      <p:bldP spid="12" grpId="0" animBg="1"/>
      <p:bldP spid="7177" grpId="0"/>
      <p:bldP spid="13" grpId="0" animBg="1"/>
      <p:bldP spid="7182" grpId="0"/>
      <p:bldP spid="7183" grpId="0"/>
      <p:bldP spid="21" grpId="0" animBg="1"/>
      <p:bldP spid="7190" grpId="0"/>
      <p:bldP spid="7191" grpId="0"/>
      <p:bldP spid="7192" grpId="0"/>
      <p:bldP spid="7196" grpId="0"/>
      <p:bldP spid="7197" grpId="0"/>
      <p:bldP spid="7198" grpId="0"/>
      <p:bldP spid="7199" grpId="0"/>
      <p:bldP spid="2" grpId="0" animBg="1"/>
      <p:bldP spid="6" grpId="0"/>
      <p:bldP spid="35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6BDE2FB-3491-41F7-B5D3-01471BC1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9FB628-D81B-42E4-8CE2-93976021C3E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53DE3E9-86B8-4DAD-925D-66D21A01A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Final Thoughts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7CB97EC-B488-4785-8F9E-75D01349A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Don’t try to cram everything on a single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you’ll run out of room and it’s too hard to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Just focus on the most applicable network with the most important entities and the most important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It’s OK to leave out non-important entities &amp;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Can draw more than one network…for example:</a:t>
            </a:r>
          </a:p>
          <a:p>
            <a:pPr lvl="1" eaLnBrk="1" hangingPunct="1"/>
            <a:r>
              <a:rPr lang="en-US" altLang="en-US" sz="2000"/>
              <a:t>“pre” (as-is, or </a:t>
            </a:r>
            <a:r>
              <a:rPr lang="en-US" altLang="en-US" sz="2000" i="1"/>
              <a:t>existing</a:t>
            </a:r>
            <a:r>
              <a:rPr lang="en-US" altLang="en-US" sz="2000"/>
              <a:t> network)</a:t>
            </a:r>
          </a:p>
          <a:p>
            <a:pPr lvl="1" eaLnBrk="1" hangingPunct="1"/>
            <a:r>
              <a:rPr lang="en-US" altLang="en-US" sz="2000"/>
              <a:t>…(management skill or human resources intervention)</a:t>
            </a:r>
          </a:p>
          <a:p>
            <a:pPr lvl="1" eaLnBrk="1" hangingPunct="1"/>
            <a:r>
              <a:rPr lang="en-US" altLang="en-US" sz="2000"/>
              <a:t>“post” (to-be, or </a:t>
            </a:r>
            <a:r>
              <a:rPr lang="en-US" altLang="en-US" sz="2000" i="1"/>
              <a:t>new</a:t>
            </a:r>
            <a:r>
              <a:rPr lang="en-US" altLang="en-US" sz="2000"/>
              <a:t> network)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a very real sense, </a:t>
            </a:r>
            <a:r>
              <a:rPr lang="en-US" altLang="en-US" sz="2400" i="1"/>
              <a:t>every</a:t>
            </a:r>
            <a:r>
              <a:rPr lang="en-US" altLang="en-US" sz="2400"/>
              <a:t> organization is an integrated set of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Each network illuminates one part of the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Each network changes (or doesn’t change)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organization, then, is really a network of networks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345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Verdana</vt:lpstr>
      <vt:lpstr>Arial</vt:lpstr>
      <vt:lpstr>Lucida Sans Unicode</vt:lpstr>
      <vt:lpstr>Lucida Sans</vt:lpstr>
      <vt:lpstr>Default Design</vt:lpstr>
      <vt:lpstr>An Introduction to Sociograms:</vt:lpstr>
      <vt:lpstr>PowerPoint Presentation</vt:lpstr>
      <vt:lpstr>Network Sociograms</vt:lpstr>
      <vt:lpstr>Gratitude Network</vt:lpstr>
      <vt:lpstr>Final Thoughts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196</cp:revision>
  <dcterms:created xsi:type="dcterms:W3CDTF">2008-04-21T00:35:01Z</dcterms:created>
  <dcterms:modified xsi:type="dcterms:W3CDTF">2021-12-18T23:56:12Z</dcterms:modified>
</cp:coreProperties>
</file>