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293" r:id="rId3"/>
    <p:sldId id="294" r:id="rId4"/>
    <p:sldId id="291" r:id="rId5"/>
    <p:sldId id="290" r:id="rId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92" autoAdjust="0"/>
    <p:restoredTop sz="94728" autoAdjust="0"/>
  </p:normalViewPr>
  <p:slideViewPr>
    <p:cSldViewPr>
      <p:cViewPr varScale="1">
        <p:scale>
          <a:sx n="57" d="100"/>
          <a:sy n="57" d="100"/>
        </p:scale>
        <p:origin x="1084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7CEE4FF-D886-4811-B4BD-58EC7CF5F58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F182E2F9-7DA1-4344-966F-170A7E13EA9A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92B8840B-BF47-49FD-B7C4-B875249466B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810CC7C7-E285-4598-935A-659B51EDF8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DBE715A7-D31D-46F1-8503-7E59EB3017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90394176-1027-4B34-89D0-B5CE9188B41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0BBCD13-4BCA-4A5F-9D8D-266FDCD00F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51F5CFB-52E2-4771-8D8C-8C82FB62D1BC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DE43D37E-9DBA-45D2-9895-96C07A00F44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B4A29F08-2008-4781-8496-89785CA16E4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D8D41F4A-97A9-4CE7-A0E0-676A67AB22F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DC7203FE-72EC-4289-9798-1C5D822AB42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4E5C1769-80CC-4967-8B40-F25A782126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 defTabSz="979488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defTabSz="979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9F004F4D-7515-48C1-835F-E1A6529C31D6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DAF33497-F867-4AB9-87D2-16C2882D24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B4465547-126D-411E-83D8-A087558CA4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6F283B-1D45-4CF7-8256-D4723D096D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B20202D-F2FE-4057-BEFA-778195FE4D6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30F8E81-E582-4BD8-A1ED-27BEC7909B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C07FFB-F725-4070-8D0C-7D55D0F4212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5523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B562144-E16F-47B1-9B7B-0288EDFA5B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8FBF9E5-5C0B-4168-9A5F-DEB9161CC8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5A8FD35-E670-4386-AD7F-D9035F0940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EEBBCD-42FE-469E-97F8-9A74CA91E5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691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6C065E0-5AB8-4188-8E8B-CAD76CD603B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4FF4D45-684B-49FD-ACC4-BF38B8E3040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9A68E30-0573-494C-9EA1-3739F2E1C2C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4ADA0-0ED6-41E2-AA10-E427B6CCB1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37704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0FA6733-F0F6-4111-80CE-A8EB4549B3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056A70-616E-4B34-8798-BDF025E4E07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56DD6D9-6E13-4F3D-837E-8DFD3897A3D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3FB0E1-8418-4341-B90F-74D3682040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96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844D596-6BFD-43EA-8B1B-006FD65981E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AB5EFA-34AF-4FEE-A59F-F6818027D1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660293D-B79A-4898-9AB1-4B610C07DD7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01D42E-92B9-4FDF-809E-B9A763326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2778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7485FB8-66DE-450A-AD1F-F1FB5B68156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B598A09-69F8-40EA-AB30-A5CC3A07E6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4CE7919-66E2-41C7-92B6-8C3CDCA396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ED8410-B0AF-4178-AB3C-72D9A11E8C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4196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A67FEDA-819C-40B9-96FE-28B4C669D8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1C122F-B2FB-41ED-86C6-869F89D3FB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06546ED-8066-4507-826D-1501F97986E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F2A5045-8FDF-44A5-A4E9-B518F9DFA2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746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A99B8AC1-FD12-4B3E-86C5-E8266F13C4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BFB6ABC-FDA3-4CDA-9CCB-1066A6F3742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0B3D516-8419-454D-9D90-F16010EB08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DFD62-555B-4B78-93A0-18DC8E2386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733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E462C7A-013A-4846-9BB4-9D9890477D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32C1D94E-800B-40CB-8C87-52806156CE7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DA136DA-B686-4636-91C4-5206874B3CB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35785-E1B2-4FA2-BF86-86C2411AB6D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6917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5B9A61-0B9D-44B0-8497-E0F8CE3A4E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5DC1891-B6A3-4E3F-ACE9-F8C7D76C1A9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DA26BC-F269-48F2-9F16-EC529EEE7F9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90A779-1D8C-4EBA-9120-CA1EEDA603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9886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F0AC3E-04AB-43F1-B75B-C2F3DC54A2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7FA256B-F394-41A4-A8FD-9C04DF884C9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8E90584-2961-4BCB-8EA0-E2FD47CF722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868D576-BEA8-4F4A-BBFD-11E3545734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100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066148A3-97B5-4FBC-BD80-92DF8C413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17530D-15D2-454D-A39B-025DD8F34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1BD2388-753E-48FF-A58C-CA4EC95E696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57A673DB-1EAF-44B8-878A-14C7500E977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565F623-B079-46BD-B292-1AA8AFD717F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4DC0F035-D23D-4980-A641-1CEEE6E840E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anose="020B0602030504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E9262832-933C-4941-8DCE-ED14D0685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5CD67D56-6576-4D80-A031-2CDAF4D77AF6}" type="slidenum">
              <a:rPr lang="en-US" altLang="en-US">
                <a:latin typeface="Arial" panose="020B0604020202020204" pitchFamily="34" charset="0"/>
              </a:rPr>
              <a:pPr/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82FE0223-7311-4342-99D8-BDA37657349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470025"/>
          </a:xfrm>
        </p:spPr>
        <p:txBody>
          <a:bodyPr anchor="ctr"/>
          <a:lstStyle/>
          <a:p>
            <a:pPr algn="l" eaLnBrk="1" hangingPunct="1"/>
            <a:r>
              <a:rPr lang="en-US" altLang="en-US" sz="4400" b="1" dirty="0"/>
              <a:t>Open Questions and Emerging Issues in Principles of Management Organizational Behavior (Honors)</a:t>
            </a:r>
            <a:endParaRPr lang="en-US" altLang="en-US" sz="3600" b="1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46FA49CF-A433-4C38-BE9F-E8DFE9923B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6ED14FAE-B6A4-431C-A30B-2DEF10768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09DB931D-40CA-4C87-8156-62EF774F7F0C}" type="slidenum">
              <a:rPr lang="en-US" altLang="en-US">
                <a:latin typeface="Arial" panose="020B0604020202020204" pitchFamily="34" charset="0"/>
              </a:rPr>
              <a:pPr/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8848B4EA-EAEE-4C88-8F64-B329304E48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Productivity</a:t>
            </a:r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94559DF9-6C06-49F2-8C1D-C3C246106F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Zeldes, N. (2009), “Infoglut: It’s the Disease of the New Millennium.  How do we Treat It?</a:t>
            </a:r>
            <a:r>
              <a:rPr lang="en-US" altLang="en-US" sz="2800" i="1"/>
              <a:t>”, IEEE Spectrum</a:t>
            </a:r>
            <a:r>
              <a:rPr lang="en-US" altLang="en-US" sz="2800"/>
              <a:t>, Oct.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From “plan-driven” to “interrupt-driven” (Mark)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An interruption occurs approximately every 3 minutes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It takes 1 minute to “get back to where you were” for each interruption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i="1"/>
              <a:t>Attention Deficit Trail</a:t>
            </a:r>
            <a:r>
              <a:rPr lang="en-US" altLang="en-US" sz="2400"/>
              <a:t> (Hallowell)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Interruptions degrade accuracy, judgment, creativity, and effective management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What is “quality” or “creative” time?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2000"/>
              <a:t>Can it be expressly designed into professional life?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104F86FF-1C49-42BD-B0A0-F346D6EA9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699C3C85-83C5-41F7-9561-9ADBF7A05A74}" type="slidenum">
              <a:rPr lang="en-US" altLang="en-US">
                <a:latin typeface="Arial" panose="020B0604020202020204" pitchFamily="34" charset="0"/>
              </a:rPr>
              <a:pPr/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A9C734AF-F63D-4D57-857B-B52FE9C44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Complexity</a:t>
            </a:r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2155B7D3-E8C7-49C0-8A67-7B88DE38E3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400"/>
              <a:t>Birkenshaw, J., and Heywood, S. (2009), “Too Big to Manage?</a:t>
            </a:r>
            <a:r>
              <a:rPr lang="en-US" altLang="en-US" sz="2400" i="1"/>
              <a:t>”, Wall Street Journal (MIT special section), </a:t>
            </a:r>
            <a:r>
              <a:rPr lang="en-US" altLang="en-US" sz="2400"/>
              <a:t>Oct. 26, p. R3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Are some companies simply too complex to be run effectively?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400"/>
              <a:t>Types of Complexity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Dysfunctional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Creeps into companies over time, perpetual practices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Designed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Expecting the benefits of complexity to outweigh costs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Inherent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The rules that exist when everything else is automated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2000"/>
              <a:t>Imposed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800"/>
              <a:t>Largely beyond the control of the organization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27373D75-01FF-4403-8E14-1917B23FC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CC64ED7A-314E-4EA3-A804-6DB2C175D6C0}" type="slidenum">
              <a:rPr lang="en-US" altLang="en-US">
                <a:latin typeface="Arial" panose="020B0604020202020204" pitchFamily="34" charset="0"/>
              </a:rPr>
              <a:pPr/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4E60B0CA-2793-4CAD-9FA1-2D527E306A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Psychology</a:t>
            </a:r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FA77469D-5945-436B-A2C3-5ADBC49173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400"/>
              <a:t>Rock, D. (2009), “Managing with the Brain in Mind</a:t>
            </a:r>
            <a:r>
              <a:rPr lang="en-US" altLang="en-US" sz="2400" i="1"/>
              <a:t>”, Strategy+Business</a:t>
            </a:r>
            <a:r>
              <a:rPr lang="en-US" altLang="en-US" sz="2400"/>
              <a:t>, Issue 56. Autumn.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“Neuroscience research is revealing the social nature of the high-performance” workplace.”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1600">
                <a:latin typeface="Lucida Console" panose="020B0609040504020204" pitchFamily="49" charset="0"/>
              </a:rPr>
              <a:t>http://www.strategy-business.com/article/09306?gko=5df7f&amp;cid=enews2009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sz="2000"/>
          </a:p>
          <a:p>
            <a:pPr lvl="1" eaLnBrk="1" hangingPunct="1">
              <a:lnSpc>
                <a:spcPct val="90000"/>
              </a:lnSpc>
            </a:pPr>
            <a:r>
              <a:rPr lang="en-US" altLang="en-US" sz="2000"/>
              <a:t>Functional MRI (physiological) leading to a SCARF (psychological) model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u="sng"/>
              <a:t>S</a:t>
            </a:r>
            <a:r>
              <a:rPr lang="en-US" altLang="en-US" sz="1800"/>
              <a:t>tatus and its discontents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A </a:t>
            </a:r>
            <a:r>
              <a:rPr lang="en-US" altLang="en-US" sz="1800" u="sng"/>
              <a:t>C</a:t>
            </a:r>
            <a:r>
              <a:rPr lang="en-US" altLang="en-US" sz="1800"/>
              <a:t>raving for certainty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The </a:t>
            </a:r>
            <a:r>
              <a:rPr lang="en-US" altLang="en-US" sz="1800" u="sng"/>
              <a:t>A</a:t>
            </a:r>
            <a:r>
              <a:rPr lang="en-US" altLang="en-US" sz="1800"/>
              <a:t>utonomy factor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 u="sng"/>
              <a:t>R</a:t>
            </a:r>
            <a:r>
              <a:rPr lang="en-US" altLang="en-US" sz="1800"/>
              <a:t>elating to relatedness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en-US" sz="1800"/>
              <a:t>Playing for </a:t>
            </a:r>
            <a:r>
              <a:rPr lang="en-US" altLang="en-US" sz="1800" u="sng"/>
              <a:t>F</a:t>
            </a:r>
            <a:r>
              <a:rPr lang="en-US" altLang="en-US" sz="1800"/>
              <a:t>airness</a:t>
            </a:r>
          </a:p>
          <a:p>
            <a:pPr lvl="2" eaLnBrk="1" hangingPunct="1">
              <a:lnSpc>
                <a:spcPct val="90000"/>
              </a:lnSpc>
            </a:pPr>
            <a:endParaRPr lang="en-US" altLang="en-US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213C3FB5-908E-4CAC-9910-AA24B5B9E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fld id="{BC3CFDBA-D9FD-4BF3-8FA7-6621F9F43BFD}" type="slidenum">
              <a:rPr lang="en-US" altLang="en-US">
                <a:latin typeface="Arial" panose="020B0604020202020204" pitchFamily="34" charset="0"/>
              </a:rPr>
              <a:pPr/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E0464B6C-5B1B-4700-B54F-1094361B4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Organizational Networking</a:t>
            </a:r>
          </a:p>
        </p:txBody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60C452BF-031D-442F-AFE0-F613EF29D8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000"/>
              <a:t>Nevo, D., Benbasat, I., and Wand, Y. (2009), “Who Knows What?</a:t>
            </a:r>
            <a:r>
              <a:rPr lang="en-US" altLang="en-US" sz="2000" i="1"/>
              <a:t>”, Wall Street Journal (MIT special section), </a:t>
            </a:r>
            <a:r>
              <a:rPr lang="en-US" altLang="en-US" sz="2000"/>
              <a:t>Oct. 26, p. R3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“Finding in-house experts isn’t easy.  But most companies make it harder than it should be.”</a:t>
            </a:r>
          </a:p>
          <a:p>
            <a:pPr eaLnBrk="1" hangingPunct="1">
              <a:lnSpc>
                <a:spcPct val="80000"/>
              </a:lnSpc>
            </a:pPr>
            <a:endParaRPr lang="en-US" altLang="en-US" sz="2000"/>
          </a:p>
          <a:p>
            <a:pPr eaLnBrk="1" hangingPunct="1">
              <a:lnSpc>
                <a:spcPct val="80000"/>
              </a:lnSpc>
            </a:pPr>
            <a:r>
              <a:rPr lang="en-US" altLang="en-US" sz="2000"/>
              <a:t>Types of Complexity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Blogs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Individual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Wikis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Collaborative knowledge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Social Networks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An organic mix of data, information, knowledge, and “wisdom”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1800"/>
              <a:t>Tagging</a:t>
            </a:r>
          </a:p>
          <a:p>
            <a:pPr lvl="2" eaLnBrk="1" hangingPunct="1">
              <a:lnSpc>
                <a:spcPct val="80000"/>
              </a:lnSpc>
            </a:pPr>
            <a:r>
              <a:rPr lang="en-US" altLang="en-US" sz="1600"/>
              <a:t>Work experience, currency of knowledge, self-reported extent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5155</TotalTime>
  <Words>399</Words>
  <Application>Microsoft Office PowerPoint</Application>
  <PresentationFormat>On-screen Show (4:3)</PresentationFormat>
  <Paragraphs>55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Lucida Console</vt:lpstr>
      <vt:lpstr>Lucida Sans</vt:lpstr>
      <vt:lpstr>Lucida Sans Unicode</vt:lpstr>
      <vt:lpstr>Verdana</vt:lpstr>
      <vt:lpstr>Default Design</vt:lpstr>
      <vt:lpstr>Open Questions and Emerging Issues in Principles of Management Organizational Behavior (Honors)</vt:lpstr>
      <vt:lpstr>Organizational Productivity</vt:lpstr>
      <vt:lpstr>Organizational Complexity</vt:lpstr>
      <vt:lpstr>Organizational Psychology</vt:lpstr>
      <vt:lpstr>Organizational Networking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Wayne Smith</cp:lastModifiedBy>
  <cp:revision>165</cp:revision>
  <dcterms:created xsi:type="dcterms:W3CDTF">2008-04-21T00:35:01Z</dcterms:created>
  <dcterms:modified xsi:type="dcterms:W3CDTF">2024-06-18T04:08:48Z</dcterms:modified>
</cp:coreProperties>
</file>