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5" r:id="rId3"/>
    <p:sldId id="303" r:id="rId4"/>
    <p:sldId id="295" r:id="rId5"/>
    <p:sldId id="296" r:id="rId6"/>
    <p:sldId id="297" r:id="rId7"/>
    <p:sldId id="298" r:id="rId8"/>
    <p:sldId id="299" r:id="rId9"/>
    <p:sldId id="300" r:id="rId10"/>
    <p:sldId id="301" r:id="rId11"/>
    <p:sldId id="302" r:id="rId12"/>
    <p:sldId id="283"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0F7059-8B59-4988-945A-9C892B5E54B7}"/>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F17FEB59-3A52-44CF-AB5F-24377C7EEFC3}"/>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F344F9A2-F6FF-49F2-B84A-989E345FA1DD}" type="datetimeFigureOut">
              <a:rPr lang="en-US"/>
              <a:pPr>
                <a:defRPr/>
              </a:pPr>
              <a:t>12/18/2021</a:t>
            </a:fld>
            <a:endParaRPr lang="en-US"/>
          </a:p>
        </p:txBody>
      </p:sp>
      <p:sp>
        <p:nvSpPr>
          <p:cNvPr id="4" name="Slide Image Placeholder 3">
            <a:extLst>
              <a:ext uri="{FF2B5EF4-FFF2-40B4-BE49-F238E27FC236}">
                <a16:creationId xmlns:a16="http://schemas.microsoft.com/office/drawing/2014/main" id="{5D6DDAF3-EFF2-454C-9200-D50E1ADA2E4B}"/>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C71258E2-67A2-45F2-8867-AF1AFDF27AFB}"/>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933403A-9836-425C-9805-927E170FF9F2}"/>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81B8F2A2-5E45-48C4-9C72-08514BB261E0}"/>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110BF781-DDAF-4BD6-BB13-2742692B080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6E91B8F9-EF88-4332-BE9B-4D09205A67F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6125" indent="-287338">
              <a:spcBef>
                <a:spcPct val="30000"/>
              </a:spcBef>
              <a:defRPr sz="1200">
                <a:solidFill>
                  <a:schemeClr val="tx1"/>
                </a:solidFill>
                <a:latin typeface="Calibri" panose="020F0502020204030204" pitchFamily="34" charset="0"/>
              </a:defRPr>
            </a:lvl2pPr>
            <a:lvl3pPr marL="1150938" indent="-228600">
              <a:spcBef>
                <a:spcPct val="30000"/>
              </a:spcBef>
              <a:defRPr sz="1200">
                <a:solidFill>
                  <a:schemeClr val="tx1"/>
                </a:solidFill>
                <a:latin typeface="Calibri" panose="020F0502020204030204" pitchFamily="34" charset="0"/>
              </a:defRPr>
            </a:lvl3pPr>
            <a:lvl4pPr marL="1611313" indent="-228600">
              <a:spcBef>
                <a:spcPct val="30000"/>
              </a:spcBef>
              <a:defRPr sz="1200">
                <a:solidFill>
                  <a:schemeClr val="tx1"/>
                </a:solidFill>
                <a:latin typeface="Calibri" panose="020F0502020204030204" pitchFamily="34" charset="0"/>
              </a:defRPr>
            </a:lvl4pPr>
            <a:lvl5pPr marL="2071688" indent="-228600">
              <a:spcBef>
                <a:spcPct val="30000"/>
              </a:spcBef>
              <a:defRPr sz="1200">
                <a:solidFill>
                  <a:schemeClr val="tx1"/>
                </a:solidFill>
                <a:latin typeface="Calibri" panose="020F0502020204030204" pitchFamily="34" charset="0"/>
              </a:defRPr>
            </a:lvl5pPr>
            <a:lvl6pPr marL="2528888" indent="-228600" eaLnBrk="0" fontAlgn="base" hangingPunct="0">
              <a:spcBef>
                <a:spcPct val="30000"/>
              </a:spcBef>
              <a:spcAft>
                <a:spcPct val="0"/>
              </a:spcAft>
              <a:defRPr sz="1200">
                <a:solidFill>
                  <a:schemeClr val="tx1"/>
                </a:solidFill>
                <a:latin typeface="Calibri" panose="020F0502020204030204" pitchFamily="34" charset="0"/>
              </a:defRPr>
            </a:lvl6pPr>
            <a:lvl7pPr marL="2986088" indent="-228600" eaLnBrk="0" fontAlgn="base" hangingPunct="0">
              <a:spcBef>
                <a:spcPct val="30000"/>
              </a:spcBef>
              <a:spcAft>
                <a:spcPct val="0"/>
              </a:spcAft>
              <a:defRPr sz="1200">
                <a:solidFill>
                  <a:schemeClr val="tx1"/>
                </a:solidFill>
                <a:latin typeface="Calibri" panose="020F0502020204030204" pitchFamily="34" charset="0"/>
              </a:defRPr>
            </a:lvl7pPr>
            <a:lvl8pPr marL="3443288" indent="-228600" eaLnBrk="0" fontAlgn="base" hangingPunct="0">
              <a:spcBef>
                <a:spcPct val="30000"/>
              </a:spcBef>
              <a:spcAft>
                <a:spcPct val="0"/>
              </a:spcAft>
              <a:defRPr sz="1200">
                <a:solidFill>
                  <a:schemeClr val="tx1"/>
                </a:solidFill>
                <a:latin typeface="Calibri" panose="020F0502020204030204" pitchFamily="34" charset="0"/>
              </a:defRPr>
            </a:lvl8pPr>
            <a:lvl9pPr marL="3900488"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EBDB51-1CF2-487E-BA97-FA9E043877C4}"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
        <p:nvSpPr>
          <p:cNvPr id="4099" name="Rectangle 2">
            <a:extLst>
              <a:ext uri="{FF2B5EF4-FFF2-40B4-BE49-F238E27FC236}">
                <a16:creationId xmlns:a16="http://schemas.microsoft.com/office/drawing/2014/main" id="{0C3C9DB7-77EC-4537-B69D-71943BA1FFA2}"/>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a:extLst>
              <a:ext uri="{FF2B5EF4-FFF2-40B4-BE49-F238E27FC236}">
                <a16:creationId xmlns:a16="http://schemas.microsoft.com/office/drawing/2014/main" id="{C9868D3B-CF65-47BC-B0BD-666A6E655B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9217CFC-E2E4-46F6-B332-6AE81565917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5AF5CC3-23ED-402E-80B7-F0769A10BB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ED2C1F-98CE-44C2-810A-E95B433FB5C4}"/>
              </a:ext>
            </a:extLst>
          </p:cNvPr>
          <p:cNvSpPr>
            <a:spLocks noGrp="1" noChangeArrowheads="1"/>
          </p:cNvSpPr>
          <p:nvPr>
            <p:ph type="sldNum" sz="quarter" idx="12"/>
          </p:nvPr>
        </p:nvSpPr>
        <p:spPr>
          <a:ln/>
        </p:spPr>
        <p:txBody>
          <a:bodyPr/>
          <a:lstStyle>
            <a:lvl1pPr>
              <a:defRPr/>
            </a:lvl1pPr>
          </a:lstStyle>
          <a:p>
            <a:fld id="{AEE266BE-EBB1-449D-B78B-848EF1181AC9}" type="slidenum">
              <a:rPr lang="en-US" altLang="en-US"/>
              <a:pPr/>
              <a:t>‹#›</a:t>
            </a:fld>
            <a:endParaRPr lang="en-US" altLang="en-US"/>
          </a:p>
        </p:txBody>
      </p:sp>
    </p:spTree>
    <p:extLst>
      <p:ext uri="{BB962C8B-B14F-4D97-AF65-F5344CB8AC3E}">
        <p14:creationId xmlns:p14="http://schemas.microsoft.com/office/powerpoint/2010/main" val="205715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93E0F2-8E27-4330-B64B-D8F57473E3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B0DDF2-C529-4B52-988F-9EBA19D2F7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BCFC83C-28C2-4A0E-9346-671B4A55F862}"/>
              </a:ext>
            </a:extLst>
          </p:cNvPr>
          <p:cNvSpPr>
            <a:spLocks noGrp="1" noChangeArrowheads="1"/>
          </p:cNvSpPr>
          <p:nvPr>
            <p:ph type="sldNum" sz="quarter" idx="12"/>
          </p:nvPr>
        </p:nvSpPr>
        <p:spPr>
          <a:ln/>
        </p:spPr>
        <p:txBody>
          <a:bodyPr/>
          <a:lstStyle>
            <a:lvl1pPr>
              <a:defRPr/>
            </a:lvl1pPr>
          </a:lstStyle>
          <a:p>
            <a:fld id="{FE85D053-4FEC-43EF-B95A-0153A6B0306B}" type="slidenum">
              <a:rPr lang="en-US" altLang="en-US"/>
              <a:pPr/>
              <a:t>‹#›</a:t>
            </a:fld>
            <a:endParaRPr lang="en-US" altLang="en-US"/>
          </a:p>
        </p:txBody>
      </p:sp>
    </p:spTree>
    <p:extLst>
      <p:ext uri="{BB962C8B-B14F-4D97-AF65-F5344CB8AC3E}">
        <p14:creationId xmlns:p14="http://schemas.microsoft.com/office/powerpoint/2010/main" val="428202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6EA3AD-31B7-4882-B244-DEEB6826F6B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AAA11AC-EA77-46FB-AD25-73765DF60B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F07E71F-3015-469D-8281-F78EC891C1C6}"/>
              </a:ext>
            </a:extLst>
          </p:cNvPr>
          <p:cNvSpPr>
            <a:spLocks noGrp="1" noChangeArrowheads="1"/>
          </p:cNvSpPr>
          <p:nvPr>
            <p:ph type="sldNum" sz="quarter" idx="12"/>
          </p:nvPr>
        </p:nvSpPr>
        <p:spPr>
          <a:ln/>
        </p:spPr>
        <p:txBody>
          <a:bodyPr/>
          <a:lstStyle>
            <a:lvl1pPr>
              <a:defRPr/>
            </a:lvl1pPr>
          </a:lstStyle>
          <a:p>
            <a:fld id="{92D0CFA4-7810-4071-8868-BF12413DC189}" type="slidenum">
              <a:rPr lang="en-US" altLang="en-US"/>
              <a:pPr/>
              <a:t>‹#›</a:t>
            </a:fld>
            <a:endParaRPr lang="en-US" altLang="en-US"/>
          </a:p>
        </p:txBody>
      </p:sp>
    </p:spTree>
    <p:extLst>
      <p:ext uri="{BB962C8B-B14F-4D97-AF65-F5344CB8AC3E}">
        <p14:creationId xmlns:p14="http://schemas.microsoft.com/office/powerpoint/2010/main" val="26232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3EEC7C-F0F4-454E-84A3-BFB265AABEA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C203393-55ED-4E9F-A8BC-4804031F3E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1C10D3F-8741-42C4-81FB-4B4420E9954D}"/>
              </a:ext>
            </a:extLst>
          </p:cNvPr>
          <p:cNvSpPr>
            <a:spLocks noGrp="1" noChangeArrowheads="1"/>
          </p:cNvSpPr>
          <p:nvPr>
            <p:ph type="sldNum" sz="quarter" idx="12"/>
          </p:nvPr>
        </p:nvSpPr>
        <p:spPr>
          <a:ln/>
        </p:spPr>
        <p:txBody>
          <a:bodyPr/>
          <a:lstStyle>
            <a:lvl1pPr>
              <a:defRPr/>
            </a:lvl1pPr>
          </a:lstStyle>
          <a:p>
            <a:fld id="{9CC75DDF-894A-4D1A-B15E-93045F607808}" type="slidenum">
              <a:rPr lang="en-US" altLang="en-US"/>
              <a:pPr/>
              <a:t>‹#›</a:t>
            </a:fld>
            <a:endParaRPr lang="en-US" altLang="en-US"/>
          </a:p>
        </p:txBody>
      </p:sp>
    </p:spTree>
    <p:extLst>
      <p:ext uri="{BB962C8B-B14F-4D97-AF65-F5344CB8AC3E}">
        <p14:creationId xmlns:p14="http://schemas.microsoft.com/office/powerpoint/2010/main" val="239509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F9CB47A-3F8F-40CA-8172-1A7C008A80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2A74755-5D88-4480-BCF3-767599DF9E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4DC35FB-B1F1-4141-91FF-389F4AFCCEF4}"/>
              </a:ext>
            </a:extLst>
          </p:cNvPr>
          <p:cNvSpPr>
            <a:spLocks noGrp="1" noChangeArrowheads="1"/>
          </p:cNvSpPr>
          <p:nvPr>
            <p:ph type="sldNum" sz="quarter" idx="12"/>
          </p:nvPr>
        </p:nvSpPr>
        <p:spPr>
          <a:ln/>
        </p:spPr>
        <p:txBody>
          <a:bodyPr/>
          <a:lstStyle>
            <a:lvl1pPr>
              <a:defRPr/>
            </a:lvl1pPr>
          </a:lstStyle>
          <a:p>
            <a:fld id="{D0C78E54-AD70-4772-9048-F3A0AB6F6E8D}" type="slidenum">
              <a:rPr lang="en-US" altLang="en-US"/>
              <a:pPr/>
              <a:t>‹#›</a:t>
            </a:fld>
            <a:endParaRPr lang="en-US" altLang="en-US"/>
          </a:p>
        </p:txBody>
      </p:sp>
    </p:spTree>
    <p:extLst>
      <p:ext uri="{BB962C8B-B14F-4D97-AF65-F5344CB8AC3E}">
        <p14:creationId xmlns:p14="http://schemas.microsoft.com/office/powerpoint/2010/main" val="554433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7672A21-75B8-4338-8909-FBCA428C2E0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F58C1D4-DB50-4255-AF90-D096365C4D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264B64A-0772-434E-9351-A405E297E3A8}"/>
              </a:ext>
            </a:extLst>
          </p:cNvPr>
          <p:cNvSpPr>
            <a:spLocks noGrp="1" noChangeArrowheads="1"/>
          </p:cNvSpPr>
          <p:nvPr>
            <p:ph type="sldNum" sz="quarter" idx="12"/>
          </p:nvPr>
        </p:nvSpPr>
        <p:spPr>
          <a:ln/>
        </p:spPr>
        <p:txBody>
          <a:bodyPr/>
          <a:lstStyle>
            <a:lvl1pPr>
              <a:defRPr/>
            </a:lvl1pPr>
          </a:lstStyle>
          <a:p>
            <a:fld id="{9355397B-16F8-4C3A-9E6E-1A7671F840F2}" type="slidenum">
              <a:rPr lang="en-US" altLang="en-US"/>
              <a:pPr/>
              <a:t>‹#›</a:t>
            </a:fld>
            <a:endParaRPr lang="en-US" altLang="en-US"/>
          </a:p>
        </p:txBody>
      </p:sp>
    </p:spTree>
    <p:extLst>
      <p:ext uri="{BB962C8B-B14F-4D97-AF65-F5344CB8AC3E}">
        <p14:creationId xmlns:p14="http://schemas.microsoft.com/office/powerpoint/2010/main" val="246998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ED36969-7EE8-4577-8B38-CBEF9B2A484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8F8EE79-497D-4F80-BE85-87AFDED4D9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5423A75-E03E-434B-A67C-CA8AF3C6BCD3}"/>
              </a:ext>
            </a:extLst>
          </p:cNvPr>
          <p:cNvSpPr>
            <a:spLocks noGrp="1" noChangeArrowheads="1"/>
          </p:cNvSpPr>
          <p:nvPr>
            <p:ph type="sldNum" sz="quarter" idx="12"/>
          </p:nvPr>
        </p:nvSpPr>
        <p:spPr>
          <a:ln/>
        </p:spPr>
        <p:txBody>
          <a:bodyPr/>
          <a:lstStyle>
            <a:lvl1pPr>
              <a:defRPr/>
            </a:lvl1pPr>
          </a:lstStyle>
          <a:p>
            <a:fld id="{AFA3FD86-B2D8-47A3-8A06-08DC286BF466}" type="slidenum">
              <a:rPr lang="en-US" altLang="en-US"/>
              <a:pPr/>
              <a:t>‹#›</a:t>
            </a:fld>
            <a:endParaRPr lang="en-US" altLang="en-US"/>
          </a:p>
        </p:txBody>
      </p:sp>
    </p:spTree>
    <p:extLst>
      <p:ext uri="{BB962C8B-B14F-4D97-AF65-F5344CB8AC3E}">
        <p14:creationId xmlns:p14="http://schemas.microsoft.com/office/powerpoint/2010/main" val="3055614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3FBF62B-CFED-442D-999B-FDAA3AF8A92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6A82D0C-160D-462E-BE74-9533938FA4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AFB688E-442B-4EA0-ACDE-2A2A6B3BFC10}"/>
              </a:ext>
            </a:extLst>
          </p:cNvPr>
          <p:cNvSpPr>
            <a:spLocks noGrp="1" noChangeArrowheads="1"/>
          </p:cNvSpPr>
          <p:nvPr>
            <p:ph type="sldNum" sz="quarter" idx="12"/>
          </p:nvPr>
        </p:nvSpPr>
        <p:spPr>
          <a:ln/>
        </p:spPr>
        <p:txBody>
          <a:bodyPr/>
          <a:lstStyle>
            <a:lvl1pPr>
              <a:defRPr/>
            </a:lvl1pPr>
          </a:lstStyle>
          <a:p>
            <a:fld id="{461B7081-E77F-4DAD-A3C6-7E7DD1496544}" type="slidenum">
              <a:rPr lang="en-US" altLang="en-US"/>
              <a:pPr/>
              <a:t>‹#›</a:t>
            </a:fld>
            <a:endParaRPr lang="en-US" altLang="en-US"/>
          </a:p>
        </p:txBody>
      </p:sp>
    </p:spTree>
    <p:extLst>
      <p:ext uri="{BB962C8B-B14F-4D97-AF65-F5344CB8AC3E}">
        <p14:creationId xmlns:p14="http://schemas.microsoft.com/office/powerpoint/2010/main" val="75941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0F8A9C-BCEF-4DFC-A6DB-D4176559E00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2D856CA-C9B1-410A-B00E-BAD4FA1157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73A6A96-658F-4F8B-82E7-9CCAD9BE5A55}"/>
              </a:ext>
            </a:extLst>
          </p:cNvPr>
          <p:cNvSpPr>
            <a:spLocks noGrp="1" noChangeArrowheads="1"/>
          </p:cNvSpPr>
          <p:nvPr>
            <p:ph type="sldNum" sz="quarter" idx="12"/>
          </p:nvPr>
        </p:nvSpPr>
        <p:spPr>
          <a:ln/>
        </p:spPr>
        <p:txBody>
          <a:bodyPr/>
          <a:lstStyle>
            <a:lvl1pPr>
              <a:defRPr/>
            </a:lvl1pPr>
          </a:lstStyle>
          <a:p>
            <a:fld id="{4B7E8436-ECDC-4638-A1F5-32AEE2B66326}" type="slidenum">
              <a:rPr lang="en-US" altLang="en-US"/>
              <a:pPr/>
              <a:t>‹#›</a:t>
            </a:fld>
            <a:endParaRPr lang="en-US" altLang="en-US"/>
          </a:p>
        </p:txBody>
      </p:sp>
    </p:spTree>
    <p:extLst>
      <p:ext uri="{BB962C8B-B14F-4D97-AF65-F5344CB8AC3E}">
        <p14:creationId xmlns:p14="http://schemas.microsoft.com/office/powerpoint/2010/main" val="130169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A27636B-F148-4AB3-9942-6703F2C8E8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94ED4A5-FD1F-45AA-9C41-EAC0B06A99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F625AF9-B36A-4893-A442-B43727A3EECE}"/>
              </a:ext>
            </a:extLst>
          </p:cNvPr>
          <p:cNvSpPr>
            <a:spLocks noGrp="1" noChangeArrowheads="1"/>
          </p:cNvSpPr>
          <p:nvPr>
            <p:ph type="sldNum" sz="quarter" idx="12"/>
          </p:nvPr>
        </p:nvSpPr>
        <p:spPr>
          <a:ln/>
        </p:spPr>
        <p:txBody>
          <a:bodyPr/>
          <a:lstStyle>
            <a:lvl1pPr>
              <a:defRPr/>
            </a:lvl1pPr>
          </a:lstStyle>
          <a:p>
            <a:fld id="{0CA13FDA-4C4A-4A56-A18E-F16F0D8B1EE5}" type="slidenum">
              <a:rPr lang="en-US" altLang="en-US"/>
              <a:pPr/>
              <a:t>‹#›</a:t>
            </a:fld>
            <a:endParaRPr lang="en-US" altLang="en-US"/>
          </a:p>
        </p:txBody>
      </p:sp>
    </p:spTree>
    <p:extLst>
      <p:ext uri="{BB962C8B-B14F-4D97-AF65-F5344CB8AC3E}">
        <p14:creationId xmlns:p14="http://schemas.microsoft.com/office/powerpoint/2010/main" val="262315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9B289EA-9392-4768-A813-5B11A7EF487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F570949-814F-441D-A6A6-A6E5A7CAD8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55BD2AB-C4CC-477A-951A-32629EE8CB7B}"/>
              </a:ext>
            </a:extLst>
          </p:cNvPr>
          <p:cNvSpPr>
            <a:spLocks noGrp="1" noChangeArrowheads="1"/>
          </p:cNvSpPr>
          <p:nvPr>
            <p:ph type="sldNum" sz="quarter" idx="12"/>
          </p:nvPr>
        </p:nvSpPr>
        <p:spPr>
          <a:ln/>
        </p:spPr>
        <p:txBody>
          <a:bodyPr/>
          <a:lstStyle>
            <a:lvl1pPr>
              <a:defRPr/>
            </a:lvl1pPr>
          </a:lstStyle>
          <a:p>
            <a:fld id="{6A5EACCA-6AB3-4E4F-A07F-1EDDCA6888AD}" type="slidenum">
              <a:rPr lang="en-US" altLang="en-US"/>
              <a:pPr/>
              <a:t>‹#›</a:t>
            </a:fld>
            <a:endParaRPr lang="en-US" altLang="en-US"/>
          </a:p>
        </p:txBody>
      </p:sp>
    </p:spTree>
    <p:extLst>
      <p:ext uri="{BB962C8B-B14F-4D97-AF65-F5344CB8AC3E}">
        <p14:creationId xmlns:p14="http://schemas.microsoft.com/office/powerpoint/2010/main" val="31188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0EC6E02-EB12-4BA8-AE03-B4F297B0E50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1E6FD24-BD03-4C34-B4DA-BF970820B8D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B02DEAE-A96C-472E-9039-F9081DFC691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4BE50675-88A5-4F28-A2B1-F57FC647001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EF749D33-A191-4548-9A4D-049BF927E0C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81F5BFF-F398-45D4-BA47-E1828C6B3C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DA9DAB0-085E-4B93-A95B-1E125F01FDD1}"/>
              </a:ext>
            </a:extLst>
          </p:cNvPr>
          <p:cNvSpPr>
            <a:spLocks noGrp="1" noChangeArrowheads="1"/>
          </p:cNvSpPr>
          <p:nvPr>
            <p:ph type="ctrTitle"/>
          </p:nvPr>
        </p:nvSpPr>
        <p:spPr>
          <a:xfrm>
            <a:off x="609600" y="381000"/>
            <a:ext cx="7772400" cy="1752600"/>
          </a:xfrm>
        </p:spPr>
        <p:txBody>
          <a:bodyPr/>
          <a:lstStyle/>
          <a:p>
            <a:pPr algn="l" eaLnBrk="1" hangingPunct="1"/>
            <a:r>
              <a:rPr lang="en-US" altLang="en-US" sz="3600">
                <a:latin typeface="Corbel" panose="020B0503020204020204" pitchFamily="34" charset="0"/>
                <a:cs typeface="Calibri" panose="020F0502020204030204" pitchFamily="34" charset="0"/>
              </a:rPr>
              <a:t>Supportive Communication:</a:t>
            </a:r>
            <a:br>
              <a:rPr lang="en-US" altLang="en-US" sz="3600">
                <a:latin typeface="Corbel" panose="020B0503020204020204" pitchFamily="34" charset="0"/>
                <a:cs typeface="Calibri" panose="020F0502020204030204" pitchFamily="34" charset="0"/>
              </a:rPr>
            </a:br>
            <a:br>
              <a:rPr lang="en-US" altLang="en-US" sz="1800">
                <a:latin typeface="Corbel" panose="020B0503020204020204" pitchFamily="34" charset="0"/>
                <a:cs typeface="Calibri" panose="020F0502020204030204" pitchFamily="34" charset="0"/>
              </a:rPr>
            </a:br>
            <a:r>
              <a:rPr lang="en-US" altLang="en-US" sz="2800">
                <a:latin typeface="Corbel" panose="020B0503020204020204" pitchFamily="34" charset="0"/>
                <a:cs typeface="Calibri" panose="020F0502020204030204" pitchFamily="34" charset="0"/>
              </a:rPr>
              <a:t>Examples of Strong Writing from MGT 360</a:t>
            </a:r>
            <a:endParaRPr lang="en-US" altLang="en-US" sz="2800" b="1">
              <a:latin typeface="Corbel" panose="020B050302020402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5A18AA68-822B-41F2-B986-1770684E95B1}"/>
              </a:ext>
            </a:extLst>
          </p:cNvPr>
          <p:cNvSpPr>
            <a:spLocks noGrp="1" noChangeArrowheads="1"/>
          </p:cNvSpPr>
          <p:nvPr>
            <p:ph type="subTitle" idx="1"/>
          </p:nvPr>
        </p:nvSpPr>
        <p:spPr>
          <a:xfrm>
            <a:off x="2590800" y="4343400"/>
            <a:ext cx="5715000" cy="2133600"/>
          </a:xfrm>
        </p:spPr>
        <p:txBody>
          <a:bodyPr/>
          <a:lstStyle/>
          <a:p>
            <a:pPr algn="r" eaLnBrk="1" hangingPunct="1">
              <a:lnSpc>
                <a:spcPct val="90000"/>
              </a:lnSpc>
            </a:pPr>
            <a:r>
              <a:rPr lang="en-US" altLang="en-US" i="1">
                <a:latin typeface="Corbel" panose="020B0503020204020204" pitchFamily="34" charset="0"/>
                <a:cs typeface="Calibri" panose="020F0502020204030204" pitchFamily="34" charset="0"/>
              </a:rPr>
              <a:t>Wayne Smith, Ph.D</a:t>
            </a:r>
            <a:r>
              <a:rPr lang="en-US" altLang="en-US">
                <a:latin typeface="Corbel" panose="020B0503020204020204" pitchFamily="34" charset="0"/>
                <a:cs typeface="Calibri" panose="020F0502020204030204" pitchFamily="34" charset="0"/>
              </a:rPr>
              <a:t>.</a:t>
            </a:r>
          </a:p>
          <a:p>
            <a:pPr algn="r" eaLnBrk="1" hangingPunct="1">
              <a:lnSpc>
                <a:spcPct val="90000"/>
              </a:lnSpc>
            </a:pPr>
            <a:r>
              <a:rPr lang="en-US" altLang="en-US">
                <a:latin typeface="Corbel" panose="020B0503020204020204" pitchFamily="34" charset="0"/>
                <a:cs typeface="Calibri" panose="020F0502020204030204" pitchFamily="34" charset="0"/>
              </a:rPr>
              <a:t>Department of Management</a:t>
            </a:r>
          </a:p>
          <a:p>
            <a:pPr algn="r" eaLnBrk="1" hangingPunct="1">
              <a:lnSpc>
                <a:spcPct val="90000"/>
              </a:lnSpc>
            </a:pPr>
            <a:r>
              <a:rPr lang="en-US" altLang="en-US">
                <a:latin typeface="Corbel" panose="020B0503020204020204" pitchFamily="34" charset="0"/>
                <a:cs typeface="Calibri" panose="020F0502020204030204" pitchFamily="34" charset="0"/>
              </a:rPr>
              <a:t>CSU Northridge</a:t>
            </a:r>
          </a:p>
          <a:p>
            <a:pPr algn="r" eaLnBrk="1" hangingPunct="1">
              <a:lnSpc>
                <a:spcPct val="90000"/>
              </a:lnSpc>
            </a:pPr>
            <a:r>
              <a:rPr lang="en-US" altLang="en-US">
                <a:latin typeface="Consolas" panose="020B0609020204030204" pitchFamily="49" charset="0"/>
                <a:ea typeface="Consolas" panose="020B0609020204030204" pitchFamily="49" charset="0"/>
                <a:cs typeface="Consolas" panose="020B0609020204030204" pitchFamily="49" charset="0"/>
              </a:rPr>
              <a:t>ws@csun.edu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FAC8683-B4FF-467C-8CAB-D79018C4AC6E}"/>
              </a:ext>
            </a:extLst>
          </p:cNvPr>
          <p:cNvSpPr>
            <a:spLocks noGrp="1"/>
          </p:cNvSpPr>
          <p:nvPr>
            <p:ph type="title"/>
          </p:nvPr>
        </p:nvSpPr>
        <p:spPr/>
        <p:txBody>
          <a:bodyPr/>
          <a:lstStyle/>
          <a:p>
            <a:r>
              <a:rPr lang="en-US" altLang="en-US" sz="3200" i="1">
                <a:latin typeface="Corbel" panose="020B0503020204020204" pitchFamily="34" charset="0"/>
              </a:rPr>
              <a:t>Exemplars – Owned, Not Disowned</a:t>
            </a:r>
            <a:endParaRPr lang="en-US" altLang="en-US" sz="3200">
              <a:latin typeface="Corbel" panose="020B0503020204020204" pitchFamily="34" charset="0"/>
            </a:endParaRPr>
          </a:p>
        </p:txBody>
      </p:sp>
      <p:sp>
        <p:nvSpPr>
          <p:cNvPr id="13315" name="Content Placeholder 2">
            <a:extLst>
              <a:ext uri="{FF2B5EF4-FFF2-40B4-BE49-F238E27FC236}">
                <a16:creationId xmlns:a16="http://schemas.microsoft.com/office/drawing/2014/main" id="{05F573A6-CCE7-4653-9BFD-066217A0B8BC}"/>
              </a:ext>
            </a:extLst>
          </p:cNvPr>
          <p:cNvSpPr>
            <a:spLocks noGrp="1"/>
          </p:cNvSpPr>
          <p:nvPr>
            <p:ph idx="1"/>
          </p:nvPr>
        </p:nvSpPr>
        <p:spPr/>
        <p:txBody>
          <a:bodyPr/>
          <a:lstStyle/>
          <a:p>
            <a:r>
              <a:rPr lang="en-US" altLang="en-US" sz="2000">
                <a:latin typeface="Corbel" panose="020B0503020204020204" pitchFamily="34" charset="0"/>
              </a:rPr>
              <a:t>A focus on taking responsibility for your own statements by using personal (“I”) words.</a:t>
            </a:r>
          </a:p>
          <a:p>
            <a:pPr lvl="1"/>
            <a:r>
              <a:rPr lang="en-US" altLang="en-US" sz="1800">
                <a:latin typeface="Corbel" panose="020B0503020204020204" pitchFamily="34" charset="0"/>
              </a:rPr>
              <a:t>General Example: Owned</a:t>
            </a:r>
          </a:p>
          <a:p>
            <a:pPr lvl="2"/>
            <a:r>
              <a:rPr lang="en-US" altLang="en-US" sz="1600">
                <a:latin typeface="Corbel" panose="020B0503020204020204" pitchFamily="34" charset="0"/>
              </a:rPr>
              <a:t>“I have decided to turn down your request because…”</a:t>
            </a:r>
          </a:p>
          <a:p>
            <a:pPr lvl="1"/>
            <a:r>
              <a:rPr lang="en-US" altLang="en-US" sz="1800">
                <a:latin typeface="Corbel" panose="020B0503020204020204" pitchFamily="34" charset="0"/>
              </a:rPr>
              <a:t>General Example: Disowned</a:t>
            </a:r>
          </a:p>
          <a:p>
            <a:pPr lvl="2"/>
            <a:r>
              <a:rPr lang="en-US" altLang="en-US" sz="1600">
                <a:latin typeface="Corbel" panose="020B0503020204020204" pitchFamily="34" charset="0"/>
              </a:rPr>
              <a:t>“You have a relatively good idea, but it wouldn’t get approved.”</a:t>
            </a:r>
          </a:p>
          <a:p>
            <a:pPr lvl="2"/>
            <a:endParaRPr lang="en-US" altLang="en-US" sz="1600">
              <a:latin typeface="Corbel" panose="020B0503020204020204" pitchFamily="34" charset="0"/>
            </a:endParaRPr>
          </a:p>
          <a:p>
            <a:pPr lvl="1"/>
            <a:r>
              <a:rPr lang="en-US" altLang="en-US" sz="1800">
                <a:latin typeface="Corbel" panose="020B0503020204020204" pitchFamily="34" charset="0"/>
              </a:rPr>
              <a:t>Student Example: Owned</a:t>
            </a:r>
          </a:p>
          <a:p>
            <a:pPr lvl="2"/>
            <a:r>
              <a:rPr lang="en-US" altLang="en-US" sz="1600" i="1">
                <a:latin typeface="Corbel" panose="020B0503020204020204" pitchFamily="34" charset="0"/>
              </a:rPr>
              <a:t>Melanie</a:t>
            </a:r>
            <a:r>
              <a:rPr lang="en-US" altLang="en-US" sz="1600">
                <a:latin typeface="Corbel" panose="020B0503020204020204" pitchFamily="34" charset="0"/>
              </a:rPr>
              <a:t>: As you probably know, I’ll have been here for two years, and I’ve been thinking a lot lately about how I see myself evolving within our company and our team.  I see myself as an agreeable employee.  I respect cooperation and social harmony.  Agreeable individuals value getting along with others.  I see myself as willing to compromise with the interests of others.</a:t>
            </a:r>
          </a:p>
          <a:p>
            <a:pPr lvl="2"/>
            <a:r>
              <a:rPr lang="en-US" altLang="en-US" sz="1600" i="1">
                <a:latin typeface="Corbel" panose="020B0503020204020204" pitchFamily="34" charset="0"/>
              </a:rPr>
              <a:t>Manager</a:t>
            </a:r>
            <a:r>
              <a:rPr lang="en-US" altLang="en-US" sz="1600">
                <a:latin typeface="Corbel" panose="020B0503020204020204" pitchFamily="34" charset="0"/>
              </a:rPr>
              <a:t>: I am listening.</a:t>
            </a:r>
          </a:p>
          <a:p>
            <a:pPr lvl="2"/>
            <a:r>
              <a:rPr lang="en-US" altLang="en-US" sz="1600" i="1">
                <a:latin typeface="Corbel" panose="020B0503020204020204" pitchFamily="34" charset="0"/>
              </a:rPr>
              <a:t>Melanie</a:t>
            </a:r>
            <a:r>
              <a:rPr lang="en-US" altLang="en-US" sz="1600">
                <a:latin typeface="Corbel" panose="020B0503020204020204" pitchFamily="34" charset="0"/>
              </a:rPr>
              <a:t>: As cashier here, I have taken on additional shifts and responsibilities as our teams’ members are always calling out and my availability allows me to fill in these skipped shifts.  I have helped train employees and make sure things run smoothly in the front end.  I’d like my pay to reflect that growth.</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4B1C36A-50F1-48EF-A9B8-0632DFBE655B}"/>
              </a:ext>
            </a:extLst>
          </p:cNvPr>
          <p:cNvSpPr>
            <a:spLocks noGrp="1"/>
          </p:cNvSpPr>
          <p:nvPr>
            <p:ph type="title"/>
          </p:nvPr>
        </p:nvSpPr>
        <p:spPr/>
        <p:txBody>
          <a:bodyPr/>
          <a:lstStyle/>
          <a:p>
            <a:r>
              <a:rPr lang="en-US" altLang="en-US" sz="3200" i="1">
                <a:latin typeface="Corbel" panose="020B0503020204020204" pitchFamily="34" charset="0"/>
              </a:rPr>
              <a:t>Exemplars – Supportive Listening, Not One-Way Listening</a:t>
            </a:r>
            <a:endParaRPr lang="en-US" altLang="en-US" sz="3200">
              <a:latin typeface="Corbel" panose="020B0503020204020204" pitchFamily="34" charset="0"/>
            </a:endParaRPr>
          </a:p>
        </p:txBody>
      </p:sp>
      <p:sp>
        <p:nvSpPr>
          <p:cNvPr id="14339" name="Content Placeholder 2">
            <a:extLst>
              <a:ext uri="{FF2B5EF4-FFF2-40B4-BE49-F238E27FC236}">
                <a16:creationId xmlns:a16="http://schemas.microsoft.com/office/drawing/2014/main" id="{DD1E8E72-6447-4662-9D28-25627111CB9F}"/>
              </a:ext>
            </a:extLst>
          </p:cNvPr>
          <p:cNvSpPr>
            <a:spLocks noGrp="1"/>
          </p:cNvSpPr>
          <p:nvPr>
            <p:ph idx="1"/>
          </p:nvPr>
        </p:nvSpPr>
        <p:spPr/>
        <p:txBody>
          <a:bodyPr/>
          <a:lstStyle/>
          <a:p>
            <a:r>
              <a:rPr lang="en-US" altLang="en-US" sz="2000">
                <a:latin typeface="Corbel" panose="020B0503020204020204" pitchFamily="34" charset="0"/>
              </a:rPr>
              <a:t>A focus on using a variety of appropriate responses, with a bias toward reflective responses.</a:t>
            </a:r>
          </a:p>
          <a:p>
            <a:pPr lvl="1"/>
            <a:r>
              <a:rPr lang="en-US" altLang="en-US" sz="1800">
                <a:latin typeface="Corbel" panose="020B0503020204020204" pitchFamily="34" charset="0"/>
              </a:rPr>
              <a:t>General Example: Supportive Listening</a:t>
            </a:r>
          </a:p>
          <a:p>
            <a:pPr lvl="2"/>
            <a:r>
              <a:rPr lang="en-US" altLang="en-US" sz="1600">
                <a:latin typeface="Corbel" panose="020B0503020204020204" pitchFamily="34" charset="0"/>
              </a:rPr>
              <a:t>“What do you think are the obstacles standing the way of improvement?”</a:t>
            </a:r>
          </a:p>
          <a:p>
            <a:pPr lvl="1"/>
            <a:r>
              <a:rPr lang="en-US" altLang="en-US" sz="1800">
                <a:latin typeface="Corbel" panose="020B0503020204020204" pitchFamily="34" charset="0"/>
              </a:rPr>
              <a:t>General Example: One-Way Listening</a:t>
            </a:r>
          </a:p>
          <a:p>
            <a:pPr lvl="2"/>
            <a:r>
              <a:rPr lang="en-US" altLang="en-US" sz="1600">
                <a:latin typeface="Corbel" panose="020B0503020204020204" pitchFamily="34" charset="0"/>
              </a:rPr>
              <a:t>“As I said before, you make too many mistakes.  You’re just not performing.”</a:t>
            </a:r>
          </a:p>
          <a:p>
            <a:pPr lvl="2"/>
            <a:endParaRPr lang="en-US" altLang="en-US" sz="1600">
              <a:latin typeface="Corbel" panose="020B0503020204020204" pitchFamily="34" charset="0"/>
            </a:endParaRPr>
          </a:p>
          <a:p>
            <a:pPr lvl="1"/>
            <a:r>
              <a:rPr lang="en-US" altLang="en-US" sz="1800">
                <a:latin typeface="Corbel" panose="020B0503020204020204" pitchFamily="34" charset="0"/>
              </a:rPr>
              <a:t>Student Example: Supportive Listening</a:t>
            </a:r>
          </a:p>
          <a:p>
            <a:pPr lvl="2"/>
            <a:r>
              <a:rPr lang="en-US" altLang="en-US" sz="1600" i="1">
                <a:latin typeface="Corbel" panose="020B0503020204020204" pitchFamily="34" charset="0"/>
              </a:rPr>
              <a:t>Manager</a:t>
            </a:r>
            <a:r>
              <a:rPr lang="en-US" altLang="en-US" sz="1600">
                <a:latin typeface="Corbel" panose="020B0503020204020204" pitchFamily="34" charset="0"/>
              </a:rPr>
              <a:t>: Dro, the first quarter of the year is over.  I’ll be evaluating your performance, store gross, and customer surveys.  How do you feel about your ability to approach customers and close deals?</a:t>
            </a:r>
          </a:p>
          <a:p>
            <a:pPr lvl="2"/>
            <a:r>
              <a:rPr lang="en-US" altLang="en-US" sz="1600" i="1">
                <a:latin typeface="Corbel" panose="020B0503020204020204" pitchFamily="34" charset="0"/>
              </a:rPr>
              <a:t>Dro</a:t>
            </a:r>
            <a:r>
              <a:rPr lang="en-US" altLang="en-US" sz="1600">
                <a:latin typeface="Corbel" panose="020B0503020204020204" pitchFamily="34" charset="0"/>
              </a:rPr>
              <a:t>: I am learning something new each day and improving with my interactions.</a:t>
            </a:r>
          </a:p>
          <a:p>
            <a:pPr lvl="2"/>
            <a:r>
              <a:rPr lang="en-US" altLang="en-US" sz="1600" i="1">
                <a:latin typeface="Corbel" panose="020B0503020204020204" pitchFamily="34" charset="0"/>
              </a:rPr>
              <a:t>Manager</a:t>
            </a:r>
            <a:r>
              <a:rPr lang="en-US" altLang="en-US" sz="1600">
                <a:latin typeface="Corbel" panose="020B0503020204020204" pitchFamily="34" charset="0"/>
              </a:rPr>
              <a:t>: Do you remember the personality profile test we had the team complete last week?  We will be using the results of that test as an outline.</a:t>
            </a:r>
          </a:p>
          <a:p>
            <a:pPr lvl="2"/>
            <a:r>
              <a:rPr lang="en-US" altLang="en-US" sz="1600" i="1">
                <a:latin typeface="Corbel" panose="020B0503020204020204" pitchFamily="34" charset="0"/>
              </a:rPr>
              <a:t>Dro</a:t>
            </a:r>
            <a:r>
              <a:rPr lang="en-US" altLang="en-US" sz="1600">
                <a:latin typeface="Corbel" panose="020B0503020204020204" pitchFamily="34" charset="0"/>
              </a:rPr>
              <a:t>: Sounds great!</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2FFDD09-E4D8-40A0-8198-8A554FDC0EBF}"/>
              </a:ext>
            </a:extLst>
          </p:cNvPr>
          <p:cNvSpPr>
            <a:spLocks noGrp="1"/>
          </p:cNvSpPr>
          <p:nvPr>
            <p:ph type="title"/>
          </p:nvPr>
        </p:nvSpPr>
        <p:spPr/>
        <p:txBody>
          <a:bodyPr/>
          <a:lstStyle/>
          <a:p>
            <a:r>
              <a:rPr lang="en-US" altLang="en-US" sz="3200" i="1">
                <a:latin typeface="Corbel" panose="020B0503020204020204" pitchFamily="34" charset="0"/>
              </a:rPr>
              <a:t>References</a:t>
            </a:r>
            <a:endParaRPr lang="en-US" altLang="en-US" sz="3200">
              <a:latin typeface="Corbel" panose="020B0503020204020204" pitchFamily="34" charset="0"/>
            </a:endParaRPr>
          </a:p>
        </p:txBody>
      </p:sp>
      <p:sp>
        <p:nvSpPr>
          <p:cNvPr id="15363" name="Content Placeholder 2">
            <a:extLst>
              <a:ext uri="{FF2B5EF4-FFF2-40B4-BE49-F238E27FC236}">
                <a16:creationId xmlns:a16="http://schemas.microsoft.com/office/drawing/2014/main" id="{62781AAD-0DBF-4D86-8C60-5C77A2EB07D7}"/>
              </a:ext>
            </a:extLst>
          </p:cNvPr>
          <p:cNvSpPr>
            <a:spLocks noGrp="1"/>
          </p:cNvSpPr>
          <p:nvPr>
            <p:ph idx="1"/>
          </p:nvPr>
        </p:nvSpPr>
        <p:spPr/>
        <p:txBody>
          <a:bodyPr/>
          <a:lstStyle/>
          <a:p>
            <a:r>
              <a:rPr lang="en-US" altLang="en-US" sz="2000">
                <a:latin typeface="Corbel" panose="020B0503020204020204" pitchFamily="34" charset="0"/>
              </a:rPr>
              <a:t>The categories for this presentation were excerpted and adapted from the following book:</a:t>
            </a:r>
          </a:p>
          <a:p>
            <a:pPr lvl="1"/>
            <a:endParaRPr lang="en-US" altLang="en-US" sz="1800">
              <a:latin typeface="Corbel" panose="020B0503020204020204" pitchFamily="34" charset="0"/>
            </a:endParaRPr>
          </a:p>
          <a:p>
            <a:pPr lvl="1"/>
            <a:r>
              <a:rPr lang="en-US" altLang="en-US" sz="1800">
                <a:latin typeface="Corbel" panose="020B0503020204020204" pitchFamily="34" charset="0"/>
              </a:rPr>
              <a:t>Whetten, D., and Cameron, K. (2016) </a:t>
            </a:r>
            <a:r>
              <a:rPr lang="en-US" altLang="en-US" sz="1800" i="1">
                <a:latin typeface="Corbel" panose="020B0503020204020204" pitchFamily="34" charset="0"/>
              </a:rPr>
              <a:t>Developing Management Skills</a:t>
            </a:r>
            <a:r>
              <a:rPr lang="en-US" altLang="en-US" sz="1800">
                <a:latin typeface="Corbel" panose="020B0503020204020204" pitchFamily="34" charset="0"/>
              </a:rPr>
              <a:t> (9</a:t>
            </a:r>
            <a:r>
              <a:rPr lang="en-US" altLang="en-US" sz="1800" baseline="30000">
                <a:latin typeface="Corbel" panose="020B0503020204020204" pitchFamily="34" charset="0"/>
              </a:rPr>
              <a:t>th</a:t>
            </a:r>
            <a:r>
              <a:rPr lang="en-US" altLang="en-US" sz="1800">
                <a:latin typeface="Corbel" panose="020B0503020204020204" pitchFamily="34" charset="0"/>
              </a:rPr>
              <a:t> ed.), Pearson, Boston:MA.</a:t>
            </a:r>
          </a:p>
          <a:p>
            <a:endParaRPr lang="en-US" altLang="en-US" sz="2000">
              <a:latin typeface="Corbel" panose="020B0503020204020204"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11D3944-6A5F-4CB6-B20A-C3167532E688}"/>
              </a:ext>
            </a:extLst>
          </p:cNvPr>
          <p:cNvSpPr>
            <a:spLocks noGrp="1"/>
          </p:cNvSpPr>
          <p:nvPr>
            <p:ph type="title"/>
          </p:nvPr>
        </p:nvSpPr>
        <p:spPr/>
        <p:txBody>
          <a:bodyPr/>
          <a:lstStyle/>
          <a:p>
            <a:r>
              <a:rPr lang="en-US" altLang="en-US" sz="3200" i="1">
                <a:latin typeface="Corbel" panose="020B0503020204020204" pitchFamily="34" charset="0"/>
              </a:rPr>
              <a:t>What is Supportive Communication?</a:t>
            </a:r>
            <a:endParaRPr lang="en-US" altLang="en-US" sz="3200">
              <a:latin typeface="Corbel" panose="020B0503020204020204" pitchFamily="34" charset="0"/>
            </a:endParaRPr>
          </a:p>
        </p:txBody>
      </p:sp>
      <p:sp>
        <p:nvSpPr>
          <p:cNvPr id="5123" name="Content Placeholder 2">
            <a:extLst>
              <a:ext uri="{FF2B5EF4-FFF2-40B4-BE49-F238E27FC236}">
                <a16:creationId xmlns:a16="http://schemas.microsoft.com/office/drawing/2014/main" id="{654C6517-6A2B-44D6-AB94-86314EF5234E}"/>
              </a:ext>
            </a:extLst>
          </p:cNvPr>
          <p:cNvSpPr>
            <a:spLocks noGrp="1"/>
          </p:cNvSpPr>
          <p:nvPr>
            <p:ph idx="1"/>
          </p:nvPr>
        </p:nvSpPr>
        <p:spPr/>
        <p:txBody>
          <a:bodyPr/>
          <a:lstStyle/>
          <a:p>
            <a:r>
              <a:rPr lang="en-US" altLang="en-US" sz="2000">
                <a:latin typeface="Corbel" panose="020B0503020204020204" pitchFamily="34" charset="0"/>
              </a:rPr>
              <a:t>Supportive Communication is relatively easy when things are going well.</a:t>
            </a:r>
          </a:p>
          <a:p>
            <a:pPr lvl="1"/>
            <a:r>
              <a:rPr lang="en-US" altLang="en-US" sz="1800">
                <a:latin typeface="Corbel" panose="020B0503020204020204" pitchFamily="34" charset="0"/>
              </a:rPr>
              <a:t>Even then a manager needs to be aware of one’s own communication approaches, styles, delivery, feedback, and consequences.</a:t>
            </a:r>
          </a:p>
          <a:p>
            <a:r>
              <a:rPr lang="en-US" altLang="en-US" sz="2000">
                <a:latin typeface="Corbel" panose="020B0503020204020204" pitchFamily="34" charset="0"/>
              </a:rPr>
              <a:t>It gets </a:t>
            </a:r>
            <a:r>
              <a:rPr lang="en-US" altLang="en-US" sz="2000" i="1">
                <a:latin typeface="Corbel" panose="020B0503020204020204" pitchFamily="34" charset="0"/>
              </a:rPr>
              <a:t>much, much</a:t>
            </a:r>
            <a:r>
              <a:rPr lang="en-US" altLang="en-US" sz="2000">
                <a:latin typeface="Corbel" panose="020B0503020204020204" pitchFamily="34" charset="0"/>
              </a:rPr>
              <a:t> more difficult when things are not going well.</a:t>
            </a:r>
          </a:p>
          <a:p>
            <a:pPr lvl="1"/>
            <a:r>
              <a:rPr lang="en-US" altLang="en-US" sz="1800">
                <a:latin typeface="Corbel" panose="020B0503020204020204" pitchFamily="34" charset="0"/>
              </a:rPr>
              <a:t>In such times, a manager needs to design and implement a communication plan (even for a single spoken utterance or a single written sentence) that will generate the desired results.</a:t>
            </a:r>
          </a:p>
          <a:p>
            <a:pPr lvl="1"/>
            <a:r>
              <a:rPr lang="en-US" altLang="en-US" sz="1800">
                <a:latin typeface="Corbel" panose="020B0503020204020204" pitchFamily="34" charset="0"/>
              </a:rPr>
              <a:t>The focus—always—is to ensure that a positive, mutually-beneficial, interpersonal relationship is established, maintained, or nurtured.</a:t>
            </a:r>
          </a:p>
          <a:p>
            <a:r>
              <a:rPr lang="en-US" altLang="en-US" sz="2000">
                <a:latin typeface="Corbel" panose="020B0503020204020204" pitchFamily="34" charset="0"/>
              </a:rPr>
              <a:t>Focus on…</a:t>
            </a:r>
          </a:p>
          <a:p>
            <a:pPr lvl="1"/>
            <a:r>
              <a:rPr lang="en-US" altLang="en-US" sz="1800" i="1">
                <a:latin typeface="Corbel" panose="020B0503020204020204" pitchFamily="34" charset="0"/>
              </a:rPr>
              <a:t>Coaching:</a:t>
            </a:r>
            <a:r>
              <a:rPr lang="en-US" altLang="en-US" sz="1800">
                <a:latin typeface="Corbel" panose="020B0503020204020204" pitchFamily="34" charset="0"/>
              </a:rPr>
              <a:t>  Managers pass along advice and information, or they set standards.</a:t>
            </a:r>
          </a:p>
          <a:p>
            <a:pPr lvl="1"/>
            <a:r>
              <a:rPr lang="en-US" altLang="en-US" sz="1800" i="1">
                <a:latin typeface="Corbel" panose="020B0503020204020204" pitchFamily="34" charset="0"/>
              </a:rPr>
              <a:t>Counseling</a:t>
            </a:r>
            <a:r>
              <a:rPr lang="en-US" altLang="en-US" sz="1800">
                <a:latin typeface="Corbel" panose="020B0503020204020204" pitchFamily="34" charset="0"/>
              </a:rPr>
              <a:t>: Managers help others recognize and address problems.</a:t>
            </a:r>
            <a:endParaRPr lang="en-US" altLang="en-US" sz="2000">
              <a:latin typeface="Corbel" panose="020B0503020204020204" pitchFamily="34" charset="0"/>
            </a:endParaRPr>
          </a:p>
          <a:p>
            <a:r>
              <a:rPr lang="en-US" altLang="en-US" sz="2000">
                <a:latin typeface="Corbel" panose="020B0503020204020204" pitchFamily="34" charset="0"/>
              </a:rPr>
              <a:t>Be wary of…</a:t>
            </a:r>
          </a:p>
          <a:p>
            <a:pPr lvl="1"/>
            <a:r>
              <a:rPr lang="en-US" altLang="en-US" sz="1800" i="1">
                <a:latin typeface="Corbel" panose="020B0503020204020204" pitchFamily="34" charset="0"/>
              </a:rPr>
              <a:t>Defensiveness</a:t>
            </a:r>
            <a:r>
              <a:rPr lang="en-US" altLang="en-US" sz="1800">
                <a:latin typeface="Corbel" panose="020B0503020204020204" pitchFamily="34" charset="0"/>
              </a:rPr>
              <a:t>: An emotional or physical state in which a person is agitated.</a:t>
            </a:r>
          </a:p>
          <a:p>
            <a:pPr lvl="1"/>
            <a:r>
              <a:rPr lang="en-US" altLang="en-US" sz="1800" i="1">
                <a:latin typeface="Corbel" panose="020B0503020204020204" pitchFamily="34" charset="0"/>
              </a:rPr>
              <a:t>Disconfirmation</a:t>
            </a:r>
            <a:r>
              <a:rPr lang="en-US" altLang="en-US" sz="1800">
                <a:latin typeface="Corbel" panose="020B0503020204020204" pitchFamily="34" charset="0"/>
              </a:rPr>
              <a:t>: Occurs when a person feels put down or ineffectual.</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57D8B2-9E7D-4371-9E23-BCC622464B07}"/>
              </a:ext>
            </a:extLst>
          </p:cNvPr>
          <p:cNvSpPr>
            <a:spLocks noGrp="1"/>
          </p:cNvSpPr>
          <p:nvPr>
            <p:ph type="title"/>
          </p:nvPr>
        </p:nvSpPr>
        <p:spPr/>
        <p:txBody>
          <a:bodyPr/>
          <a:lstStyle/>
          <a:p>
            <a:r>
              <a:rPr lang="en-US" altLang="en-US" sz="3200" i="1">
                <a:latin typeface="Corbel" panose="020B0503020204020204" pitchFamily="34" charset="0"/>
              </a:rPr>
              <a:t>What is Supportive Communication?</a:t>
            </a:r>
            <a:endParaRPr lang="en-US" altLang="en-US" sz="3200">
              <a:latin typeface="Corbel" panose="020B0503020204020204" pitchFamily="34" charset="0"/>
            </a:endParaRPr>
          </a:p>
        </p:txBody>
      </p:sp>
      <p:sp>
        <p:nvSpPr>
          <p:cNvPr id="6147" name="Content Placeholder 2">
            <a:extLst>
              <a:ext uri="{FF2B5EF4-FFF2-40B4-BE49-F238E27FC236}">
                <a16:creationId xmlns:a16="http://schemas.microsoft.com/office/drawing/2014/main" id="{E61B1415-1540-47A2-A7CF-084A3D7F898F}"/>
              </a:ext>
            </a:extLst>
          </p:cNvPr>
          <p:cNvSpPr>
            <a:spLocks noGrp="1"/>
          </p:cNvSpPr>
          <p:nvPr>
            <p:ph idx="1"/>
          </p:nvPr>
        </p:nvSpPr>
        <p:spPr/>
        <p:txBody>
          <a:bodyPr/>
          <a:lstStyle/>
          <a:p>
            <a:r>
              <a:rPr lang="en-US" altLang="en-US" sz="2000">
                <a:latin typeface="Corbel" panose="020B0503020204020204" pitchFamily="34" charset="0"/>
              </a:rPr>
              <a:t>Supportive Communication is…</a:t>
            </a:r>
          </a:p>
          <a:p>
            <a:pPr lvl="1"/>
            <a:r>
              <a:rPr lang="en-US" altLang="en-US" sz="1800" i="1">
                <a:latin typeface="Corbel" panose="020B0503020204020204" pitchFamily="34" charset="0"/>
              </a:rPr>
              <a:t>Congruent</a:t>
            </a:r>
            <a:r>
              <a:rPr lang="en-US" altLang="en-US" sz="1800">
                <a:latin typeface="Corbel" panose="020B0503020204020204" pitchFamily="34" charset="0"/>
              </a:rPr>
              <a:t> (honest matching of thoughts and feelings)</a:t>
            </a:r>
          </a:p>
          <a:p>
            <a:pPr lvl="1"/>
            <a:r>
              <a:rPr lang="en-US" altLang="en-US" sz="1800" i="1">
                <a:latin typeface="Corbel" panose="020B0503020204020204" pitchFamily="34" charset="0"/>
              </a:rPr>
              <a:t>Descriptive</a:t>
            </a:r>
            <a:r>
              <a:rPr lang="en-US" altLang="en-US" sz="1800">
                <a:latin typeface="Corbel" panose="020B0503020204020204" pitchFamily="34" charset="0"/>
              </a:rPr>
              <a:t> (objective, including reactions and suggested alternatives)</a:t>
            </a:r>
          </a:p>
          <a:p>
            <a:pPr lvl="1"/>
            <a:r>
              <a:rPr lang="en-US" altLang="en-US" sz="1800" i="1">
                <a:latin typeface="Corbel" panose="020B0503020204020204" pitchFamily="34" charset="0"/>
              </a:rPr>
              <a:t>Problem-Oriented</a:t>
            </a:r>
            <a:r>
              <a:rPr lang="en-US" altLang="en-US" sz="1800">
                <a:latin typeface="Corbel" panose="020B0503020204020204" pitchFamily="34" charset="0"/>
              </a:rPr>
              <a:t> (a focus on problems, not people)</a:t>
            </a:r>
          </a:p>
          <a:p>
            <a:pPr lvl="1"/>
            <a:r>
              <a:rPr lang="en-US" altLang="en-US" sz="1800" i="1">
                <a:latin typeface="Corbel" panose="020B0503020204020204" pitchFamily="34" charset="0"/>
              </a:rPr>
              <a:t>Validating</a:t>
            </a:r>
            <a:r>
              <a:rPr lang="en-US" altLang="en-US" sz="1800">
                <a:latin typeface="Corbel" panose="020B0503020204020204" pitchFamily="34" charset="0"/>
              </a:rPr>
              <a:t> (communicating respect and areas of agreement)</a:t>
            </a:r>
          </a:p>
          <a:p>
            <a:pPr lvl="1"/>
            <a:r>
              <a:rPr lang="en-US" altLang="en-US" sz="1800" i="1">
                <a:latin typeface="Corbel" panose="020B0503020204020204" pitchFamily="34" charset="0"/>
              </a:rPr>
              <a:t>Specific</a:t>
            </a:r>
            <a:r>
              <a:rPr lang="en-US" altLang="en-US" sz="1800">
                <a:latin typeface="Corbel" panose="020B0503020204020204" pitchFamily="34" charset="0"/>
              </a:rPr>
              <a:t> (events or behaviors at a granular level to lead to positive action)</a:t>
            </a:r>
          </a:p>
          <a:p>
            <a:pPr lvl="1"/>
            <a:r>
              <a:rPr lang="en-US" altLang="en-US" sz="1800" i="1">
                <a:latin typeface="Corbel" panose="020B0503020204020204" pitchFamily="34" charset="0"/>
              </a:rPr>
              <a:t>Conjunctive</a:t>
            </a:r>
            <a:r>
              <a:rPr lang="en-US" altLang="en-US" sz="1800">
                <a:latin typeface="Corbel" panose="020B0503020204020204" pitchFamily="34" charset="0"/>
              </a:rPr>
              <a:t> (statements and interaction that “flow” from prior circumstances)</a:t>
            </a:r>
          </a:p>
          <a:p>
            <a:pPr lvl="1"/>
            <a:r>
              <a:rPr lang="en-US" altLang="en-US" sz="1800" i="1">
                <a:latin typeface="Corbel" panose="020B0503020204020204" pitchFamily="34" charset="0"/>
              </a:rPr>
              <a:t>Owned</a:t>
            </a:r>
            <a:r>
              <a:rPr lang="en-US" altLang="en-US" sz="1800">
                <a:latin typeface="Corbel" panose="020B0503020204020204" pitchFamily="34" charset="0"/>
              </a:rPr>
              <a:t> (taking responsibility)</a:t>
            </a:r>
          </a:p>
          <a:p>
            <a:pPr lvl="1"/>
            <a:r>
              <a:rPr lang="en-US" altLang="en-US" sz="1800" i="1">
                <a:latin typeface="Corbel" panose="020B0503020204020204" pitchFamily="34" charset="0"/>
              </a:rPr>
              <a:t>Supportive Listening </a:t>
            </a:r>
            <a:r>
              <a:rPr lang="en-US" altLang="en-US" sz="1800">
                <a:latin typeface="Corbel" panose="020B0503020204020204" pitchFamily="34" charset="0"/>
              </a:rPr>
              <a:t>(a tendency to use flexible, reflective responses)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434DE18-4020-4FC5-800A-290B3A1E4240}"/>
              </a:ext>
            </a:extLst>
          </p:cNvPr>
          <p:cNvSpPr>
            <a:spLocks noGrp="1"/>
          </p:cNvSpPr>
          <p:nvPr>
            <p:ph type="title"/>
          </p:nvPr>
        </p:nvSpPr>
        <p:spPr/>
        <p:txBody>
          <a:bodyPr/>
          <a:lstStyle/>
          <a:p>
            <a:r>
              <a:rPr lang="en-US" altLang="en-US" sz="3200" i="1">
                <a:latin typeface="Corbel" panose="020B0503020204020204" pitchFamily="34" charset="0"/>
              </a:rPr>
              <a:t>Exemplars – Congruent, Not Incongruent</a:t>
            </a:r>
            <a:endParaRPr lang="en-US" altLang="en-US" sz="3200">
              <a:latin typeface="Corbel" panose="020B0503020204020204" pitchFamily="34" charset="0"/>
            </a:endParaRPr>
          </a:p>
        </p:txBody>
      </p:sp>
      <p:sp>
        <p:nvSpPr>
          <p:cNvPr id="7171" name="Content Placeholder 2">
            <a:extLst>
              <a:ext uri="{FF2B5EF4-FFF2-40B4-BE49-F238E27FC236}">
                <a16:creationId xmlns:a16="http://schemas.microsoft.com/office/drawing/2014/main" id="{EA281348-7831-4234-85D1-707692EF0F63}"/>
              </a:ext>
            </a:extLst>
          </p:cNvPr>
          <p:cNvSpPr>
            <a:spLocks noGrp="1"/>
          </p:cNvSpPr>
          <p:nvPr>
            <p:ph idx="1"/>
          </p:nvPr>
        </p:nvSpPr>
        <p:spPr/>
        <p:txBody>
          <a:bodyPr/>
          <a:lstStyle/>
          <a:p>
            <a:r>
              <a:rPr lang="en-US" altLang="en-US" sz="2000">
                <a:latin typeface="Corbel" panose="020B0503020204020204" pitchFamily="34" charset="0"/>
              </a:rPr>
              <a:t>A focus on honest messages where verbal statements match thoughts and feelings.</a:t>
            </a:r>
          </a:p>
          <a:p>
            <a:pPr lvl="1"/>
            <a:r>
              <a:rPr lang="en-US" altLang="en-US" sz="1800">
                <a:latin typeface="Corbel" panose="020B0503020204020204" pitchFamily="34" charset="0"/>
              </a:rPr>
              <a:t>General Example: Congruent</a:t>
            </a:r>
          </a:p>
          <a:p>
            <a:pPr lvl="2"/>
            <a:r>
              <a:rPr lang="en-US" altLang="en-US" sz="1600">
                <a:latin typeface="Corbel" panose="020B0503020204020204" pitchFamily="34" charset="0"/>
              </a:rPr>
              <a:t>“Your behavior really upset me.”</a:t>
            </a:r>
          </a:p>
          <a:p>
            <a:pPr lvl="1"/>
            <a:r>
              <a:rPr lang="en-US" altLang="en-US" sz="1800">
                <a:latin typeface="Corbel" panose="020B0503020204020204" pitchFamily="34" charset="0"/>
              </a:rPr>
              <a:t>General Example: Incongruent</a:t>
            </a:r>
          </a:p>
          <a:p>
            <a:pPr lvl="2"/>
            <a:r>
              <a:rPr lang="en-US" altLang="en-US" sz="1600">
                <a:latin typeface="Corbel" panose="020B0503020204020204" pitchFamily="34" charset="0"/>
              </a:rPr>
              <a:t>“Do I seem upset?  No, everything is fine.”</a:t>
            </a:r>
          </a:p>
          <a:p>
            <a:pPr lvl="2"/>
            <a:endParaRPr lang="en-US" altLang="en-US" sz="1600">
              <a:latin typeface="Corbel" panose="020B0503020204020204" pitchFamily="34" charset="0"/>
            </a:endParaRPr>
          </a:p>
          <a:p>
            <a:pPr lvl="1"/>
            <a:r>
              <a:rPr lang="en-US" altLang="en-US" sz="1800">
                <a:latin typeface="Corbel" panose="020B0503020204020204" pitchFamily="34" charset="0"/>
              </a:rPr>
              <a:t>Student Example: Congruent</a:t>
            </a:r>
          </a:p>
          <a:p>
            <a:pPr lvl="2"/>
            <a:r>
              <a:rPr lang="en-US" altLang="en-US" sz="1600" i="1">
                <a:latin typeface="Corbel" panose="020B0503020204020204" pitchFamily="34" charset="0"/>
              </a:rPr>
              <a:t>Manager</a:t>
            </a:r>
            <a:r>
              <a:rPr lang="en-US" altLang="en-US" sz="1600">
                <a:latin typeface="Corbel" panose="020B0503020204020204" pitchFamily="34" charset="0"/>
              </a:rPr>
              <a:t>: Speaking to your high level of liberalism, the profile test states that a person with high liberalism is more prone to challenge authority and traditional ways.  How will you be able to work in an environment that may want things done a certain way and that way only?</a:t>
            </a:r>
          </a:p>
          <a:p>
            <a:pPr lvl="2"/>
            <a:r>
              <a:rPr lang="en-US" altLang="en-US" sz="1600" i="1">
                <a:latin typeface="Corbel" panose="020B0503020204020204" pitchFamily="34" charset="0"/>
              </a:rPr>
              <a:t>Saamia</a:t>
            </a:r>
            <a:r>
              <a:rPr lang="en-US" altLang="en-US" sz="1600">
                <a:latin typeface="Corbel" panose="020B0503020204020204" pitchFamily="34" charset="0"/>
              </a:rPr>
              <a:t>: I think that I would start the job being fine with those limitations.  However, as time goes on, I feel that I would need to move on to a different organization that would allow me to spread my wings.  I would not leave boldly and on bad terms.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B2DEBB1-CEB6-423D-9E3A-080DCE108DD4}"/>
              </a:ext>
            </a:extLst>
          </p:cNvPr>
          <p:cNvSpPr>
            <a:spLocks noGrp="1"/>
          </p:cNvSpPr>
          <p:nvPr>
            <p:ph type="title"/>
          </p:nvPr>
        </p:nvSpPr>
        <p:spPr/>
        <p:txBody>
          <a:bodyPr/>
          <a:lstStyle/>
          <a:p>
            <a:r>
              <a:rPr lang="en-US" altLang="en-US" sz="3200" i="1">
                <a:latin typeface="Corbel" panose="020B0503020204020204" pitchFamily="34" charset="0"/>
              </a:rPr>
              <a:t>Exemplars – Descriptive, Not Evaluative</a:t>
            </a:r>
            <a:endParaRPr lang="en-US" altLang="en-US" sz="3200">
              <a:latin typeface="Corbel" panose="020B0503020204020204" pitchFamily="34" charset="0"/>
            </a:endParaRPr>
          </a:p>
        </p:txBody>
      </p:sp>
      <p:sp>
        <p:nvSpPr>
          <p:cNvPr id="8195" name="Content Placeholder 2">
            <a:extLst>
              <a:ext uri="{FF2B5EF4-FFF2-40B4-BE49-F238E27FC236}">
                <a16:creationId xmlns:a16="http://schemas.microsoft.com/office/drawing/2014/main" id="{E04EECF0-A538-4A22-B4D3-25D8FBC5F040}"/>
              </a:ext>
            </a:extLst>
          </p:cNvPr>
          <p:cNvSpPr>
            <a:spLocks noGrp="1"/>
          </p:cNvSpPr>
          <p:nvPr>
            <p:ph idx="1"/>
          </p:nvPr>
        </p:nvSpPr>
        <p:spPr/>
        <p:txBody>
          <a:bodyPr/>
          <a:lstStyle/>
          <a:p>
            <a:r>
              <a:rPr lang="en-US" altLang="en-US" sz="2000">
                <a:latin typeface="Corbel" panose="020B0503020204020204" pitchFamily="34" charset="0"/>
              </a:rPr>
              <a:t>A focus on describing an objective occurrence, describing your reaction to it, and offering a suggested alternative.</a:t>
            </a:r>
          </a:p>
          <a:p>
            <a:pPr lvl="1"/>
            <a:r>
              <a:rPr lang="en-US" altLang="en-US" sz="1800">
                <a:latin typeface="Corbel" panose="020B0503020204020204" pitchFamily="34" charset="0"/>
              </a:rPr>
              <a:t>General Example: Descriptive</a:t>
            </a:r>
          </a:p>
          <a:p>
            <a:pPr lvl="2"/>
            <a:r>
              <a:rPr lang="en-US" altLang="en-US" sz="1600">
                <a:latin typeface="Corbel" panose="020B0503020204020204" pitchFamily="34" charset="0"/>
              </a:rPr>
              <a:t>“Here is what happened; here is my reaction.  I have a suggestion that would be more acceptable.”</a:t>
            </a:r>
          </a:p>
          <a:p>
            <a:pPr lvl="1"/>
            <a:r>
              <a:rPr lang="en-US" altLang="en-US" sz="1800">
                <a:latin typeface="Corbel" panose="020B0503020204020204" pitchFamily="34" charset="0"/>
              </a:rPr>
              <a:t>General Example: Evaluative</a:t>
            </a:r>
          </a:p>
          <a:p>
            <a:pPr lvl="2"/>
            <a:r>
              <a:rPr lang="en-US" altLang="en-US" sz="1600">
                <a:latin typeface="Corbel" panose="020B0503020204020204" pitchFamily="34" charset="0"/>
              </a:rPr>
              <a:t>“You are wrong for doing what you did.”</a:t>
            </a:r>
          </a:p>
          <a:p>
            <a:pPr lvl="2"/>
            <a:endParaRPr lang="en-US" altLang="en-US" sz="1600">
              <a:latin typeface="Corbel" panose="020B0503020204020204" pitchFamily="34" charset="0"/>
            </a:endParaRPr>
          </a:p>
          <a:p>
            <a:pPr lvl="1"/>
            <a:r>
              <a:rPr lang="en-US" altLang="en-US" sz="1800">
                <a:latin typeface="Corbel" panose="020B0503020204020204" pitchFamily="34" charset="0"/>
              </a:rPr>
              <a:t>Student Example: Descriptive</a:t>
            </a:r>
          </a:p>
          <a:p>
            <a:pPr lvl="2"/>
            <a:r>
              <a:rPr lang="en-US" altLang="en-US" sz="1600" i="1">
                <a:latin typeface="Corbel" panose="020B0503020204020204" pitchFamily="34" charset="0"/>
              </a:rPr>
              <a:t>Manager</a:t>
            </a:r>
            <a:r>
              <a:rPr lang="en-US" altLang="en-US" sz="1600">
                <a:latin typeface="Corbel" panose="020B0503020204020204" pitchFamily="34" charset="0"/>
              </a:rPr>
              <a:t>: It seems that you can handle yourself well around all kinds of people.  However, one thing that is interesting is your trust facet is more on the low side.  Can you explain that?</a:t>
            </a:r>
          </a:p>
          <a:p>
            <a:pPr lvl="2"/>
            <a:r>
              <a:rPr lang="en-US" altLang="en-US" sz="1600" i="1">
                <a:latin typeface="Corbel" panose="020B0503020204020204" pitchFamily="34" charset="0"/>
              </a:rPr>
              <a:t>Saamia</a:t>
            </a:r>
            <a:r>
              <a:rPr lang="en-US" altLang="en-US" sz="1600">
                <a:latin typeface="Corbel" panose="020B0503020204020204" pitchFamily="34" charset="0"/>
              </a:rPr>
              <a:t>: Yes.  I do work well with other people, but I have a hard time trusting others to get the job done.  I want to believe that they are responsible enough to complete a task, but I can very anxious leaving responsibilities in someone else’s hands.  I know that if I want to move up in the corporate world, I need to be able to delegate and trust that people will do what they promise.  Based on just school experience, I have learned to depend only on myself.  There may be a very big difference when it comes to working in the real world [to trusting in] my peers.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49AB558-777E-415C-89B8-7BA080A28B7C}"/>
              </a:ext>
            </a:extLst>
          </p:cNvPr>
          <p:cNvSpPr>
            <a:spLocks noGrp="1"/>
          </p:cNvSpPr>
          <p:nvPr>
            <p:ph type="title"/>
          </p:nvPr>
        </p:nvSpPr>
        <p:spPr/>
        <p:txBody>
          <a:bodyPr/>
          <a:lstStyle/>
          <a:p>
            <a:r>
              <a:rPr lang="en-US" altLang="en-US" sz="3200" i="1">
                <a:latin typeface="Corbel" panose="020B0503020204020204" pitchFamily="34" charset="0"/>
              </a:rPr>
              <a:t>Exemplars – Problem-Oriented, Not Person-Oriented</a:t>
            </a:r>
            <a:endParaRPr lang="en-US" altLang="en-US" sz="3200">
              <a:latin typeface="Corbel" panose="020B0503020204020204" pitchFamily="34" charset="0"/>
            </a:endParaRPr>
          </a:p>
        </p:txBody>
      </p:sp>
      <p:sp>
        <p:nvSpPr>
          <p:cNvPr id="9219" name="Content Placeholder 2">
            <a:extLst>
              <a:ext uri="{FF2B5EF4-FFF2-40B4-BE49-F238E27FC236}">
                <a16:creationId xmlns:a16="http://schemas.microsoft.com/office/drawing/2014/main" id="{BC253A6D-B38C-40BF-8363-BD5E9E2C34C1}"/>
              </a:ext>
            </a:extLst>
          </p:cNvPr>
          <p:cNvSpPr>
            <a:spLocks noGrp="1"/>
          </p:cNvSpPr>
          <p:nvPr>
            <p:ph idx="1"/>
          </p:nvPr>
        </p:nvSpPr>
        <p:spPr/>
        <p:txBody>
          <a:bodyPr/>
          <a:lstStyle/>
          <a:p>
            <a:r>
              <a:rPr lang="en-US" altLang="en-US" sz="2000">
                <a:latin typeface="Corbel" panose="020B0503020204020204" pitchFamily="34" charset="0"/>
              </a:rPr>
              <a:t>A focus on problems and issues that can be changed rather than people and their characteristics.</a:t>
            </a:r>
          </a:p>
          <a:p>
            <a:pPr lvl="1"/>
            <a:r>
              <a:rPr lang="en-US" altLang="en-US" sz="1800">
                <a:latin typeface="Corbel" panose="020B0503020204020204" pitchFamily="34" charset="0"/>
              </a:rPr>
              <a:t>General Example: Problem-Oriented</a:t>
            </a:r>
          </a:p>
          <a:p>
            <a:pPr lvl="2"/>
            <a:r>
              <a:rPr lang="en-US" altLang="en-US" sz="1600">
                <a:latin typeface="Corbel" panose="020B0503020204020204" pitchFamily="34" charset="0"/>
              </a:rPr>
              <a:t>“How can we solve this problem?”</a:t>
            </a:r>
          </a:p>
          <a:p>
            <a:pPr lvl="1"/>
            <a:r>
              <a:rPr lang="en-US" altLang="en-US" sz="1800">
                <a:latin typeface="Corbel" panose="020B0503020204020204" pitchFamily="34" charset="0"/>
              </a:rPr>
              <a:t>General Example: Person-Oriented</a:t>
            </a:r>
          </a:p>
          <a:p>
            <a:pPr lvl="2"/>
            <a:r>
              <a:rPr lang="en-US" altLang="en-US" sz="1600">
                <a:latin typeface="Corbel" panose="020B0503020204020204" pitchFamily="34" charset="0"/>
              </a:rPr>
              <a:t>“Because of you a problem exists.”</a:t>
            </a:r>
          </a:p>
          <a:p>
            <a:pPr lvl="2"/>
            <a:endParaRPr lang="en-US" altLang="en-US" sz="1600">
              <a:latin typeface="Corbel" panose="020B0503020204020204" pitchFamily="34" charset="0"/>
            </a:endParaRPr>
          </a:p>
          <a:p>
            <a:pPr lvl="1"/>
            <a:r>
              <a:rPr lang="en-US" altLang="en-US" sz="1800">
                <a:latin typeface="Corbel" panose="020B0503020204020204" pitchFamily="34" charset="0"/>
              </a:rPr>
              <a:t>Student Example: Problem-Oriented</a:t>
            </a:r>
          </a:p>
          <a:p>
            <a:pPr lvl="2"/>
            <a:r>
              <a:rPr lang="en-US" altLang="en-US" sz="1600" i="1">
                <a:latin typeface="Corbel" panose="020B0503020204020204" pitchFamily="34" charset="0"/>
              </a:rPr>
              <a:t>Aisha</a:t>
            </a:r>
            <a:r>
              <a:rPr lang="en-US" altLang="en-US" sz="1600">
                <a:latin typeface="Corbel" panose="020B0503020204020204" pitchFamily="34" charset="0"/>
              </a:rPr>
              <a:t>: I do not want further drama and uneasiness at work.  This is leading to low productivity and loss in sales.  I want her to know that this type of behavior is unacceptable and will not be tolerated…She is an asset for our department because of her exceptional performance; however, this issue needs to be taken care of before it becomes habitual.</a:t>
            </a:r>
          </a:p>
          <a:p>
            <a:pPr lvl="2"/>
            <a:r>
              <a:rPr lang="en-US" altLang="en-US" sz="1600" i="1">
                <a:latin typeface="Corbel" panose="020B0503020204020204" pitchFamily="34" charset="0"/>
              </a:rPr>
              <a:t>Manager</a:t>
            </a:r>
            <a:r>
              <a:rPr lang="en-US" altLang="en-US" sz="1600">
                <a:latin typeface="Corbel" panose="020B0503020204020204" pitchFamily="34" charset="0"/>
              </a:rPr>
              <a:t>: I understand your position.  We should monitor her behavior and performance before taking any further action.  If you want, you can handle this situation with her privately in a professional manner.</a:t>
            </a:r>
          </a:p>
          <a:p>
            <a:pPr lvl="2"/>
            <a:r>
              <a:rPr lang="en-US" altLang="en-US" sz="1600" i="1">
                <a:latin typeface="Corbel" panose="020B0503020204020204" pitchFamily="34" charset="0"/>
              </a:rPr>
              <a:t>Aisha</a:t>
            </a:r>
            <a:r>
              <a:rPr lang="en-US" altLang="en-US" sz="1600">
                <a:latin typeface="Corbel" panose="020B0503020204020204" pitchFamily="34" charset="0"/>
              </a:rPr>
              <a:t>: I hope that my decision of cooperating with her and not filing a formal complaint against her will provide an assurance that this type of act will not be repeated.</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FCE7087-C074-47A3-A890-F4B5A5C03DB0}"/>
              </a:ext>
            </a:extLst>
          </p:cNvPr>
          <p:cNvSpPr>
            <a:spLocks noGrp="1"/>
          </p:cNvSpPr>
          <p:nvPr>
            <p:ph type="title"/>
          </p:nvPr>
        </p:nvSpPr>
        <p:spPr/>
        <p:txBody>
          <a:bodyPr/>
          <a:lstStyle/>
          <a:p>
            <a:r>
              <a:rPr lang="en-US" altLang="en-US" sz="3200" i="1">
                <a:latin typeface="Corbel" panose="020B0503020204020204" pitchFamily="34" charset="0"/>
              </a:rPr>
              <a:t>Exemplars – Validating, Not Invalidating</a:t>
            </a:r>
            <a:endParaRPr lang="en-US" altLang="en-US" sz="3200">
              <a:latin typeface="Corbel" panose="020B0503020204020204" pitchFamily="34" charset="0"/>
            </a:endParaRPr>
          </a:p>
        </p:txBody>
      </p:sp>
      <p:sp>
        <p:nvSpPr>
          <p:cNvPr id="10243" name="Content Placeholder 2">
            <a:extLst>
              <a:ext uri="{FF2B5EF4-FFF2-40B4-BE49-F238E27FC236}">
                <a16:creationId xmlns:a16="http://schemas.microsoft.com/office/drawing/2014/main" id="{04824C57-ED47-4768-AF44-7375BF3237FA}"/>
              </a:ext>
            </a:extLst>
          </p:cNvPr>
          <p:cNvSpPr>
            <a:spLocks noGrp="1"/>
          </p:cNvSpPr>
          <p:nvPr>
            <p:ph idx="1"/>
          </p:nvPr>
        </p:nvSpPr>
        <p:spPr/>
        <p:txBody>
          <a:bodyPr/>
          <a:lstStyle/>
          <a:p>
            <a:r>
              <a:rPr lang="en-US" altLang="en-US" sz="2000">
                <a:latin typeface="Corbel" panose="020B0503020204020204" pitchFamily="34" charset="0"/>
              </a:rPr>
              <a:t>A focus on statements that communicate respect, flexibility, collaboration, and areas of agreement.</a:t>
            </a:r>
          </a:p>
          <a:p>
            <a:pPr lvl="1"/>
            <a:r>
              <a:rPr lang="en-US" altLang="en-US" sz="1800">
                <a:latin typeface="Corbel" panose="020B0503020204020204" pitchFamily="34" charset="0"/>
              </a:rPr>
              <a:t>General Example: Validating</a:t>
            </a:r>
          </a:p>
          <a:p>
            <a:pPr lvl="2"/>
            <a:r>
              <a:rPr lang="en-US" altLang="en-US" sz="1600">
                <a:latin typeface="Corbel" panose="020B0503020204020204" pitchFamily="34" charset="0"/>
              </a:rPr>
              <a:t>“I have some ideas, but do you have any suggestions?”</a:t>
            </a:r>
          </a:p>
          <a:p>
            <a:pPr lvl="1"/>
            <a:r>
              <a:rPr lang="en-US" altLang="en-US" sz="1800">
                <a:latin typeface="Corbel" panose="020B0503020204020204" pitchFamily="34" charset="0"/>
              </a:rPr>
              <a:t>General Example: Invalidating</a:t>
            </a:r>
          </a:p>
          <a:p>
            <a:pPr lvl="2"/>
            <a:r>
              <a:rPr lang="en-US" altLang="en-US" sz="1600">
                <a:latin typeface="Corbel" panose="020B0503020204020204" pitchFamily="34" charset="0"/>
              </a:rPr>
              <a:t>“You wouldn’t understand, so we’ll do it my way.”</a:t>
            </a:r>
          </a:p>
          <a:p>
            <a:pPr lvl="2"/>
            <a:endParaRPr lang="en-US" altLang="en-US" sz="1600">
              <a:latin typeface="Corbel" panose="020B0503020204020204" pitchFamily="34" charset="0"/>
            </a:endParaRPr>
          </a:p>
          <a:p>
            <a:pPr lvl="1"/>
            <a:r>
              <a:rPr lang="en-US" altLang="en-US" sz="1800">
                <a:latin typeface="Corbel" panose="020B0503020204020204" pitchFamily="34" charset="0"/>
              </a:rPr>
              <a:t>Student Example: Validating</a:t>
            </a:r>
          </a:p>
          <a:p>
            <a:pPr lvl="2"/>
            <a:r>
              <a:rPr lang="en-US" altLang="en-US" sz="1600" i="1">
                <a:latin typeface="Corbel" panose="020B0503020204020204" pitchFamily="34" charset="0"/>
              </a:rPr>
              <a:t>Ryan</a:t>
            </a:r>
            <a:r>
              <a:rPr lang="en-US" altLang="en-US" sz="1600">
                <a:latin typeface="Corbel" panose="020B0503020204020204" pitchFamily="34" charset="0"/>
              </a:rPr>
              <a:t>: I think that over the last few months I have done my job with an impeccable work ethic, and I’ve learned something new every day that I’ve been here.</a:t>
            </a:r>
          </a:p>
          <a:p>
            <a:pPr lvl="2"/>
            <a:r>
              <a:rPr lang="en-US" altLang="en-US" sz="1600" i="1">
                <a:latin typeface="Corbel" panose="020B0503020204020204" pitchFamily="34" charset="0"/>
              </a:rPr>
              <a:t>Manager</a:t>
            </a:r>
            <a:r>
              <a:rPr lang="en-US" altLang="en-US" sz="1600">
                <a:latin typeface="Corbel" panose="020B0503020204020204" pitchFamily="34" charset="0"/>
              </a:rPr>
              <a:t>: I see.  We’ll I think all employees here are expected to work hard.  Can you give me a specific example of your “impeccable work ethic”?</a:t>
            </a:r>
          </a:p>
          <a:p>
            <a:pPr lvl="2"/>
            <a:r>
              <a:rPr lang="en-US" altLang="en-US" sz="1600" i="1">
                <a:latin typeface="Corbel" panose="020B0503020204020204" pitchFamily="34" charset="0"/>
              </a:rPr>
              <a:t>Ryan</a:t>
            </a:r>
            <a:r>
              <a:rPr lang="en-US" altLang="en-US" sz="1600">
                <a:latin typeface="Corbel" panose="020B0503020204020204" pitchFamily="34" charset="0"/>
              </a:rPr>
              <a:t>: Sure thing.  As you know, I went through the training process for being a host, cashier, runner, and server very quickly.  But more important than how quickly I was able to learn these positions, my orderliness allowed me to carry out each one of these jobs efficiently, with nearly not mistakes.  I made a strong effort to be organized, and focused on getting my job done correctly.</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A093722-4F2D-4461-B4D5-393178EB1B9D}"/>
              </a:ext>
            </a:extLst>
          </p:cNvPr>
          <p:cNvSpPr>
            <a:spLocks noGrp="1"/>
          </p:cNvSpPr>
          <p:nvPr>
            <p:ph type="title"/>
          </p:nvPr>
        </p:nvSpPr>
        <p:spPr/>
        <p:txBody>
          <a:bodyPr/>
          <a:lstStyle/>
          <a:p>
            <a:r>
              <a:rPr lang="en-US" altLang="en-US" sz="3200" i="1">
                <a:latin typeface="Corbel" panose="020B0503020204020204" pitchFamily="34" charset="0"/>
              </a:rPr>
              <a:t>Exemplars – Specific, Not Global</a:t>
            </a:r>
            <a:endParaRPr lang="en-US" altLang="en-US" sz="3200">
              <a:latin typeface="Corbel" panose="020B0503020204020204" pitchFamily="34" charset="0"/>
            </a:endParaRPr>
          </a:p>
        </p:txBody>
      </p:sp>
      <p:sp>
        <p:nvSpPr>
          <p:cNvPr id="11267" name="Content Placeholder 2">
            <a:extLst>
              <a:ext uri="{FF2B5EF4-FFF2-40B4-BE49-F238E27FC236}">
                <a16:creationId xmlns:a16="http://schemas.microsoft.com/office/drawing/2014/main" id="{35EC52DF-50DF-4C6B-AFA3-242AAD6FFC7E}"/>
              </a:ext>
            </a:extLst>
          </p:cNvPr>
          <p:cNvSpPr>
            <a:spLocks noGrp="1"/>
          </p:cNvSpPr>
          <p:nvPr>
            <p:ph idx="1"/>
          </p:nvPr>
        </p:nvSpPr>
        <p:spPr/>
        <p:txBody>
          <a:bodyPr/>
          <a:lstStyle/>
          <a:p>
            <a:r>
              <a:rPr lang="en-US" altLang="en-US" sz="2000">
                <a:latin typeface="Corbel" panose="020B0503020204020204" pitchFamily="34" charset="0"/>
              </a:rPr>
              <a:t>A focus on specific events or behaviors and avoid general, extreme, or either-or statements.</a:t>
            </a:r>
          </a:p>
          <a:p>
            <a:pPr lvl="1"/>
            <a:r>
              <a:rPr lang="en-US" altLang="en-US" sz="1800">
                <a:latin typeface="Corbel" panose="020B0503020204020204" pitchFamily="34" charset="0"/>
              </a:rPr>
              <a:t>General Example: Specific</a:t>
            </a:r>
          </a:p>
          <a:p>
            <a:pPr lvl="2"/>
            <a:r>
              <a:rPr lang="en-US" altLang="en-US" sz="1600">
                <a:latin typeface="Corbel" panose="020B0503020204020204" pitchFamily="34" charset="0"/>
              </a:rPr>
              <a:t>“You interrupted me three times during the meeting.”</a:t>
            </a:r>
          </a:p>
          <a:p>
            <a:pPr lvl="1"/>
            <a:r>
              <a:rPr lang="en-US" altLang="en-US" sz="1800">
                <a:latin typeface="Corbel" panose="020B0503020204020204" pitchFamily="34" charset="0"/>
              </a:rPr>
              <a:t>General Example: Global</a:t>
            </a:r>
          </a:p>
          <a:p>
            <a:pPr lvl="2"/>
            <a:r>
              <a:rPr lang="en-US" altLang="en-US" sz="1600">
                <a:latin typeface="Corbel" panose="020B0503020204020204" pitchFamily="34" charset="0"/>
              </a:rPr>
              <a:t>“You’re always trying to get attention.”</a:t>
            </a:r>
          </a:p>
          <a:p>
            <a:pPr lvl="2"/>
            <a:endParaRPr lang="en-US" altLang="en-US" sz="1600">
              <a:latin typeface="Corbel" panose="020B0503020204020204" pitchFamily="34" charset="0"/>
            </a:endParaRPr>
          </a:p>
          <a:p>
            <a:pPr lvl="1"/>
            <a:r>
              <a:rPr lang="en-US" altLang="en-US" sz="1800">
                <a:latin typeface="Corbel" panose="020B0503020204020204" pitchFamily="34" charset="0"/>
              </a:rPr>
              <a:t>Student Example: Specific</a:t>
            </a:r>
          </a:p>
          <a:p>
            <a:pPr lvl="2"/>
            <a:r>
              <a:rPr lang="en-US" altLang="en-US" sz="1600" i="1">
                <a:latin typeface="Corbel" panose="020B0503020204020204" pitchFamily="34" charset="0"/>
              </a:rPr>
              <a:t>Jon</a:t>
            </a:r>
            <a:r>
              <a:rPr lang="en-US" altLang="en-US" sz="1600">
                <a:latin typeface="Corbel" panose="020B0503020204020204" pitchFamily="34" charset="0"/>
              </a:rPr>
              <a:t>: I would have to say my best quality is my conscientiousness.  I feel as though my self-discipline is extremely high and allows me to succeed in both work and school.  I can be my toughest critic, and I have extremely high expectations for myself.  I never allow myself to take a day off, which keeps me in the correct mind state to always progress.</a:t>
            </a:r>
          </a:p>
          <a:p>
            <a:pPr lvl="2"/>
            <a:r>
              <a:rPr lang="en-US" altLang="en-US" sz="1600" i="1">
                <a:latin typeface="Corbel" panose="020B0503020204020204" pitchFamily="34" charset="0"/>
              </a:rPr>
              <a:t>Manager</a:t>
            </a:r>
            <a:r>
              <a:rPr lang="en-US" altLang="en-US" sz="1600">
                <a:latin typeface="Corbel" panose="020B0503020204020204" pitchFamily="34" charset="0"/>
              </a:rPr>
              <a:t>: Your work ethic reflects that, as does your cautiousness with clients and hair stylists who work for us.  The bleach mishap situation a few months back is a perfect example of it.  Not only were you able to retain the client, but you also made sure the stylist realized the severity of the situation and that it could not happen again.  She actually has performed better since the talk you guys had, and I believe you have a huge role in that.</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93AD177-AA6D-4CF4-B81D-7C6EDE152CBE}"/>
              </a:ext>
            </a:extLst>
          </p:cNvPr>
          <p:cNvSpPr>
            <a:spLocks noGrp="1"/>
          </p:cNvSpPr>
          <p:nvPr>
            <p:ph type="title"/>
          </p:nvPr>
        </p:nvSpPr>
        <p:spPr/>
        <p:txBody>
          <a:bodyPr/>
          <a:lstStyle/>
          <a:p>
            <a:r>
              <a:rPr lang="en-US" altLang="en-US" sz="3200" i="1">
                <a:latin typeface="Corbel" panose="020B0503020204020204" pitchFamily="34" charset="0"/>
              </a:rPr>
              <a:t>Exemplars – Conjunctive, Not Disjunctive</a:t>
            </a:r>
            <a:endParaRPr lang="en-US" altLang="en-US" sz="3200">
              <a:latin typeface="Corbel" panose="020B0503020204020204" pitchFamily="34" charset="0"/>
            </a:endParaRPr>
          </a:p>
        </p:txBody>
      </p:sp>
      <p:sp>
        <p:nvSpPr>
          <p:cNvPr id="12291" name="Content Placeholder 2">
            <a:extLst>
              <a:ext uri="{FF2B5EF4-FFF2-40B4-BE49-F238E27FC236}">
                <a16:creationId xmlns:a16="http://schemas.microsoft.com/office/drawing/2014/main" id="{2CCA9D01-9FFA-407B-8862-B1E6B0C99638}"/>
              </a:ext>
            </a:extLst>
          </p:cNvPr>
          <p:cNvSpPr>
            <a:spLocks noGrp="1"/>
          </p:cNvSpPr>
          <p:nvPr>
            <p:ph idx="1"/>
          </p:nvPr>
        </p:nvSpPr>
        <p:spPr/>
        <p:txBody>
          <a:bodyPr/>
          <a:lstStyle/>
          <a:p>
            <a:r>
              <a:rPr lang="en-US" altLang="en-US" sz="2000">
                <a:latin typeface="Corbel" panose="020B0503020204020204" pitchFamily="34" charset="0"/>
              </a:rPr>
              <a:t>A focus on statements that flow from what has been said previously and facilitate interaction.</a:t>
            </a:r>
          </a:p>
          <a:p>
            <a:pPr lvl="1"/>
            <a:r>
              <a:rPr lang="en-US" altLang="en-US" sz="1800">
                <a:latin typeface="Corbel" panose="020B0503020204020204" pitchFamily="34" charset="0"/>
              </a:rPr>
              <a:t>General Example: Conjunctive</a:t>
            </a:r>
          </a:p>
          <a:p>
            <a:pPr lvl="2"/>
            <a:r>
              <a:rPr lang="en-US" altLang="en-US" sz="1600">
                <a:latin typeface="Corbel" panose="020B0503020204020204" pitchFamily="34" charset="0"/>
              </a:rPr>
              <a:t>“Relating to what you just said, ‘I’d like to raise another point.’”</a:t>
            </a:r>
          </a:p>
          <a:p>
            <a:pPr lvl="1"/>
            <a:r>
              <a:rPr lang="en-US" altLang="en-US" sz="1800">
                <a:latin typeface="Corbel" panose="020B0503020204020204" pitchFamily="34" charset="0"/>
              </a:rPr>
              <a:t>General Example: Disjunctive</a:t>
            </a:r>
          </a:p>
          <a:p>
            <a:pPr lvl="2"/>
            <a:r>
              <a:rPr lang="en-US" altLang="en-US" sz="1600">
                <a:latin typeface="Corbel" panose="020B0503020204020204" pitchFamily="34" charset="0"/>
              </a:rPr>
              <a:t>“I want to say something (regardless of what you just said).”</a:t>
            </a:r>
          </a:p>
          <a:p>
            <a:pPr lvl="2"/>
            <a:endParaRPr lang="en-US" altLang="en-US" sz="1600">
              <a:latin typeface="Corbel" panose="020B0503020204020204" pitchFamily="34" charset="0"/>
            </a:endParaRPr>
          </a:p>
          <a:p>
            <a:pPr lvl="1"/>
            <a:r>
              <a:rPr lang="en-US" altLang="en-US" sz="1800">
                <a:latin typeface="Corbel" panose="020B0503020204020204" pitchFamily="34" charset="0"/>
              </a:rPr>
              <a:t>Student Example: Conjunctive</a:t>
            </a:r>
          </a:p>
          <a:p>
            <a:pPr lvl="2"/>
            <a:r>
              <a:rPr lang="en-US" altLang="en-US" sz="1600" i="1">
                <a:latin typeface="Corbel" panose="020B0503020204020204" pitchFamily="34" charset="0"/>
              </a:rPr>
              <a:t>Manager</a:t>
            </a:r>
            <a:r>
              <a:rPr lang="en-US" altLang="en-US" sz="1600">
                <a:latin typeface="Corbel" panose="020B0503020204020204" pitchFamily="34" charset="0"/>
              </a:rPr>
              <a:t>: Your score for extraversion is average.  Typically, in the sales world, extraverts perform better.  How will you make these changes?</a:t>
            </a:r>
          </a:p>
          <a:p>
            <a:pPr lvl="2"/>
            <a:r>
              <a:rPr lang="en-US" altLang="en-US" sz="1600" i="1">
                <a:latin typeface="Corbel" panose="020B0503020204020204" pitchFamily="34" charset="0"/>
              </a:rPr>
              <a:t>Dro</a:t>
            </a:r>
            <a:r>
              <a:rPr lang="en-US" altLang="en-US" sz="1600">
                <a:latin typeface="Corbel" panose="020B0503020204020204" pitchFamily="34" charset="0"/>
              </a:rPr>
              <a:t>: Being placed as average is not the best indicator of my personality with others.  I am friendly and cheerful, which makes the car buying experience all the better.</a:t>
            </a:r>
          </a:p>
          <a:p>
            <a:pPr lvl="2"/>
            <a:r>
              <a:rPr lang="en-US" altLang="en-US" sz="1600" i="1">
                <a:latin typeface="Corbel" panose="020B0503020204020204" pitchFamily="34" charset="0"/>
              </a:rPr>
              <a:t>Manager</a:t>
            </a:r>
            <a:r>
              <a:rPr lang="en-US" altLang="en-US" sz="1600">
                <a:latin typeface="Corbel" panose="020B0503020204020204" pitchFamily="34" charset="0"/>
              </a:rPr>
              <a:t>: But your gregariousness and assertiveness are low.  We need salesmen to take charge and have the ABC mindset (“Always Be Closing”).  Looking at your customer logs and follow-ups, it appears you are only closing 10% of your potentials.</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TotalTime>
  <Words>1857</Words>
  <Application>Microsoft Office PowerPoint</Application>
  <PresentationFormat>On-screen Show (4:3)</PresentationFormat>
  <Paragraphs>118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Consolas</vt:lpstr>
      <vt:lpstr>Default Design</vt:lpstr>
      <vt:lpstr>Supportive Communication:  Examples of Strong Writing from MGT 360</vt:lpstr>
      <vt:lpstr>What is Supportive Communication?</vt:lpstr>
      <vt:lpstr>What is Supportive Communication?</vt:lpstr>
      <vt:lpstr>Exemplars – Congruent, Not Incongruent</vt:lpstr>
      <vt:lpstr>Exemplars – Descriptive, Not Evaluative</vt:lpstr>
      <vt:lpstr>Exemplars – Problem-Oriented, Not Person-Oriented</vt:lpstr>
      <vt:lpstr>Exemplars – Validating, Not Invalidating</vt:lpstr>
      <vt:lpstr>Exemplars – Specific, Not Global</vt:lpstr>
      <vt:lpstr>Exemplars – Conjunctive, Not Disjunctive</vt:lpstr>
      <vt:lpstr>Exemplars – Owned, Not Disowned</vt:lpstr>
      <vt:lpstr>Exemplars – Supportive Listening, Not One-Way Listening</vt:lpstr>
      <vt:lpstr>References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Wayne Smith</dc:creator>
  <cp:lastModifiedBy>Smith, Wayne W</cp:lastModifiedBy>
  <cp:revision>176</cp:revision>
  <cp:lastPrinted>2017-06-21T20:54:27Z</cp:lastPrinted>
  <dcterms:created xsi:type="dcterms:W3CDTF">2009-02-07T18:18:07Z</dcterms:created>
  <dcterms:modified xsi:type="dcterms:W3CDTF">2021-12-18T23:14:35Z</dcterms:modified>
</cp:coreProperties>
</file>