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73" r:id="rId2"/>
    <p:sldId id="275" r:id="rId3"/>
    <p:sldId id="287" r:id="rId4"/>
    <p:sldId id="288" r:id="rId5"/>
    <p:sldId id="286" r:id="rId6"/>
    <p:sldId id="277" r:id="rId7"/>
    <p:sldId id="292" r:id="rId8"/>
    <p:sldId id="280" r:id="rId9"/>
    <p:sldId id="315" r:id="rId10"/>
    <p:sldId id="290" r:id="rId11"/>
    <p:sldId id="305" r:id="rId12"/>
    <p:sldId id="291" r:id="rId13"/>
    <p:sldId id="293" r:id="rId14"/>
    <p:sldId id="304" r:id="rId15"/>
    <p:sldId id="296" r:id="rId16"/>
    <p:sldId id="307" r:id="rId17"/>
    <p:sldId id="308" r:id="rId18"/>
    <p:sldId id="309" r:id="rId19"/>
    <p:sldId id="310" r:id="rId20"/>
    <p:sldId id="317" r:id="rId21"/>
    <p:sldId id="316" r:id="rId22"/>
    <p:sldId id="314" r:id="rId23"/>
    <p:sldId id="312" r:id="rId24"/>
    <p:sldId id="289" r:id="rId25"/>
    <p:sldId id="313" r:id="rId26"/>
    <p:sldId id="320" r:id="rId27"/>
    <p:sldId id="328" r:id="rId28"/>
    <p:sldId id="322" r:id="rId29"/>
    <p:sldId id="329" r:id="rId30"/>
    <p:sldId id="326" r:id="rId31"/>
    <p:sldId id="327" r:id="rId32"/>
    <p:sldId id="306" r:id="rId33"/>
    <p:sldId id="325" r:id="rId34"/>
    <p:sldId id="318" r:id="rId35"/>
    <p:sldId id="319" r:id="rId36"/>
    <p:sldId id="330" r:id="rId37"/>
    <p:sldId id="324" r:id="rId38"/>
    <p:sldId id="323" r:id="rId39"/>
    <p:sldId id="283" r:id="rId4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329788-62F2-44AB-8AB6-E7E83B651DEE}"/>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B3FB1D5D-ADBA-49E4-BDBF-0FD9B619E3C2}"/>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8140F4CD-ACAF-45AF-8A1E-4F49E888CE78}" type="datetimeFigureOut">
              <a:rPr lang="en-US"/>
              <a:pPr>
                <a:defRPr/>
              </a:pPr>
              <a:t>12/18/2021</a:t>
            </a:fld>
            <a:endParaRPr lang="en-US"/>
          </a:p>
        </p:txBody>
      </p:sp>
      <p:sp>
        <p:nvSpPr>
          <p:cNvPr id="4" name="Slide Image Placeholder 3">
            <a:extLst>
              <a:ext uri="{FF2B5EF4-FFF2-40B4-BE49-F238E27FC236}">
                <a16:creationId xmlns:a16="http://schemas.microsoft.com/office/drawing/2014/main" id="{39E4EB97-FA1B-448B-A7FA-A86D86A8126E}"/>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8EF70147-7ACB-4558-B0F1-62BD41571E67}"/>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5BBAE67-9276-4B7B-B027-C533C3536957}"/>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7BEE6990-43A1-47AB-AF1B-4DFE0C3626FB}"/>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12701397-13A7-415F-949E-42A033BF4A5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5C5D980F-DABC-47DC-BD9C-B278BF7C2F6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6125" indent="-287338">
              <a:spcBef>
                <a:spcPct val="30000"/>
              </a:spcBef>
              <a:defRPr sz="1200">
                <a:solidFill>
                  <a:schemeClr val="tx1"/>
                </a:solidFill>
                <a:latin typeface="Calibri" panose="020F0502020204030204" pitchFamily="34" charset="0"/>
              </a:defRPr>
            </a:lvl2pPr>
            <a:lvl3pPr marL="1150938" indent="-228600">
              <a:spcBef>
                <a:spcPct val="30000"/>
              </a:spcBef>
              <a:defRPr sz="1200">
                <a:solidFill>
                  <a:schemeClr val="tx1"/>
                </a:solidFill>
                <a:latin typeface="Calibri" panose="020F0502020204030204" pitchFamily="34" charset="0"/>
              </a:defRPr>
            </a:lvl3pPr>
            <a:lvl4pPr marL="1611313" indent="-228600">
              <a:spcBef>
                <a:spcPct val="30000"/>
              </a:spcBef>
              <a:defRPr sz="1200">
                <a:solidFill>
                  <a:schemeClr val="tx1"/>
                </a:solidFill>
                <a:latin typeface="Calibri" panose="020F0502020204030204" pitchFamily="34" charset="0"/>
              </a:defRPr>
            </a:lvl4pPr>
            <a:lvl5pPr marL="2071688" indent="-228600">
              <a:spcBef>
                <a:spcPct val="30000"/>
              </a:spcBef>
              <a:defRPr sz="1200">
                <a:solidFill>
                  <a:schemeClr val="tx1"/>
                </a:solidFill>
                <a:latin typeface="Calibri" panose="020F0502020204030204" pitchFamily="34" charset="0"/>
              </a:defRPr>
            </a:lvl5pPr>
            <a:lvl6pPr marL="2528888" indent="-228600" eaLnBrk="0" fontAlgn="base" hangingPunct="0">
              <a:spcBef>
                <a:spcPct val="30000"/>
              </a:spcBef>
              <a:spcAft>
                <a:spcPct val="0"/>
              </a:spcAft>
              <a:defRPr sz="1200">
                <a:solidFill>
                  <a:schemeClr val="tx1"/>
                </a:solidFill>
                <a:latin typeface="Calibri" panose="020F0502020204030204" pitchFamily="34" charset="0"/>
              </a:defRPr>
            </a:lvl6pPr>
            <a:lvl7pPr marL="2986088" indent="-228600" eaLnBrk="0" fontAlgn="base" hangingPunct="0">
              <a:spcBef>
                <a:spcPct val="30000"/>
              </a:spcBef>
              <a:spcAft>
                <a:spcPct val="0"/>
              </a:spcAft>
              <a:defRPr sz="1200">
                <a:solidFill>
                  <a:schemeClr val="tx1"/>
                </a:solidFill>
                <a:latin typeface="Calibri" panose="020F0502020204030204" pitchFamily="34" charset="0"/>
              </a:defRPr>
            </a:lvl7pPr>
            <a:lvl8pPr marL="3443288" indent="-228600" eaLnBrk="0" fontAlgn="base" hangingPunct="0">
              <a:spcBef>
                <a:spcPct val="30000"/>
              </a:spcBef>
              <a:spcAft>
                <a:spcPct val="0"/>
              </a:spcAft>
              <a:defRPr sz="1200">
                <a:solidFill>
                  <a:schemeClr val="tx1"/>
                </a:solidFill>
                <a:latin typeface="Calibri" panose="020F0502020204030204" pitchFamily="34" charset="0"/>
              </a:defRPr>
            </a:lvl8pPr>
            <a:lvl9pPr marL="3900488"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DF0163-0E90-4FA2-834D-0EB8E86EAC9B}"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
        <p:nvSpPr>
          <p:cNvPr id="4099" name="Rectangle 2">
            <a:extLst>
              <a:ext uri="{FF2B5EF4-FFF2-40B4-BE49-F238E27FC236}">
                <a16:creationId xmlns:a16="http://schemas.microsoft.com/office/drawing/2014/main" id="{E876DAD2-7EF7-44B9-8F91-40485A226D1D}"/>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a:extLst>
              <a:ext uri="{FF2B5EF4-FFF2-40B4-BE49-F238E27FC236}">
                <a16:creationId xmlns:a16="http://schemas.microsoft.com/office/drawing/2014/main" id="{40772ABB-3A7A-43B3-9322-DF9CE43437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CA51663-AB48-4D01-A95F-BBA8B39BD6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669A7177-1DA9-42A5-8314-53E92901C2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8873A6FD-A0ED-4BF5-B8A6-81B1D324B5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5650" indent="-290513">
              <a:defRPr>
                <a:solidFill>
                  <a:schemeClr val="tx1"/>
                </a:solidFill>
                <a:latin typeface="Arial" panose="020B0604020202020204" pitchFamily="34" charset="0"/>
              </a:defRPr>
            </a:lvl2pPr>
            <a:lvl3pPr marL="1163638" indent="-231775">
              <a:defRPr>
                <a:solidFill>
                  <a:schemeClr val="tx1"/>
                </a:solidFill>
                <a:latin typeface="Arial" panose="020B0604020202020204" pitchFamily="34" charset="0"/>
              </a:defRPr>
            </a:lvl3pPr>
            <a:lvl4pPr marL="1630363" indent="-231775">
              <a:defRPr>
                <a:solidFill>
                  <a:schemeClr val="tx1"/>
                </a:solidFill>
                <a:latin typeface="Arial" panose="020B0604020202020204" pitchFamily="34" charset="0"/>
              </a:defRPr>
            </a:lvl4pPr>
            <a:lvl5pPr marL="2095500" indent="-231775">
              <a:defRPr>
                <a:solidFill>
                  <a:schemeClr val="tx1"/>
                </a:solidFill>
                <a:latin typeface="Arial" panose="020B0604020202020204" pitchFamily="34" charset="0"/>
              </a:defRPr>
            </a:lvl5pPr>
            <a:lvl6pPr marL="2552700" indent="-231775" eaLnBrk="0" fontAlgn="base" hangingPunct="0">
              <a:spcBef>
                <a:spcPct val="0"/>
              </a:spcBef>
              <a:spcAft>
                <a:spcPct val="0"/>
              </a:spcAft>
              <a:defRPr>
                <a:solidFill>
                  <a:schemeClr val="tx1"/>
                </a:solidFill>
                <a:latin typeface="Arial" panose="020B0604020202020204" pitchFamily="34" charset="0"/>
              </a:defRPr>
            </a:lvl6pPr>
            <a:lvl7pPr marL="3009900" indent="-231775" eaLnBrk="0" fontAlgn="base" hangingPunct="0">
              <a:spcBef>
                <a:spcPct val="0"/>
              </a:spcBef>
              <a:spcAft>
                <a:spcPct val="0"/>
              </a:spcAft>
              <a:defRPr>
                <a:solidFill>
                  <a:schemeClr val="tx1"/>
                </a:solidFill>
                <a:latin typeface="Arial" panose="020B0604020202020204" pitchFamily="34" charset="0"/>
              </a:defRPr>
            </a:lvl7pPr>
            <a:lvl8pPr marL="3467100" indent="-231775" eaLnBrk="0" fontAlgn="base" hangingPunct="0">
              <a:spcBef>
                <a:spcPct val="0"/>
              </a:spcBef>
              <a:spcAft>
                <a:spcPct val="0"/>
              </a:spcAft>
              <a:defRPr>
                <a:solidFill>
                  <a:schemeClr val="tx1"/>
                </a:solidFill>
                <a:latin typeface="Arial" panose="020B0604020202020204" pitchFamily="34" charset="0"/>
              </a:defRPr>
            </a:lvl8pPr>
            <a:lvl9pPr marL="3924300" indent="-231775" eaLnBrk="0" fontAlgn="base" hangingPunct="0">
              <a:spcBef>
                <a:spcPct val="0"/>
              </a:spcBef>
              <a:spcAft>
                <a:spcPct val="0"/>
              </a:spcAft>
              <a:defRPr>
                <a:solidFill>
                  <a:schemeClr val="tx1"/>
                </a:solidFill>
                <a:latin typeface="Arial" panose="020B0604020202020204" pitchFamily="34" charset="0"/>
              </a:defRPr>
            </a:lvl9pPr>
          </a:lstStyle>
          <a:p>
            <a:fld id="{949497F7-374F-4510-8042-E5CBC7079E39}" type="slidenum">
              <a:rPr lang="en-US" altLang="en-US"/>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0460F35-8874-4037-A1D4-D712C1CE95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1C63D00-F92D-4D96-962C-10C5E0426D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9040FF-B848-41BE-AC14-5D3FB0D795FE}"/>
              </a:ext>
            </a:extLst>
          </p:cNvPr>
          <p:cNvSpPr>
            <a:spLocks noGrp="1" noChangeArrowheads="1"/>
          </p:cNvSpPr>
          <p:nvPr>
            <p:ph type="sldNum" sz="quarter" idx="12"/>
          </p:nvPr>
        </p:nvSpPr>
        <p:spPr>
          <a:ln/>
        </p:spPr>
        <p:txBody>
          <a:bodyPr/>
          <a:lstStyle>
            <a:lvl1pPr>
              <a:defRPr/>
            </a:lvl1pPr>
          </a:lstStyle>
          <a:p>
            <a:fld id="{CE794152-A985-452B-9778-DE0B7569CDB4}" type="slidenum">
              <a:rPr lang="en-US" altLang="en-US"/>
              <a:pPr/>
              <a:t>‹#›</a:t>
            </a:fld>
            <a:endParaRPr lang="en-US" altLang="en-US"/>
          </a:p>
        </p:txBody>
      </p:sp>
    </p:spTree>
    <p:extLst>
      <p:ext uri="{BB962C8B-B14F-4D97-AF65-F5344CB8AC3E}">
        <p14:creationId xmlns:p14="http://schemas.microsoft.com/office/powerpoint/2010/main" val="425063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0A3203C-D0E1-491A-BF1F-9AD30DE1471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7793B33-E8CB-4F0D-804B-C58A7B9153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E7B68A-A70D-4758-BADC-AB34DE3D7DE7}"/>
              </a:ext>
            </a:extLst>
          </p:cNvPr>
          <p:cNvSpPr>
            <a:spLocks noGrp="1" noChangeArrowheads="1"/>
          </p:cNvSpPr>
          <p:nvPr>
            <p:ph type="sldNum" sz="quarter" idx="12"/>
          </p:nvPr>
        </p:nvSpPr>
        <p:spPr>
          <a:ln/>
        </p:spPr>
        <p:txBody>
          <a:bodyPr/>
          <a:lstStyle>
            <a:lvl1pPr>
              <a:defRPr/>
            </a:lvl1pPr>
          </a:lstStyle>
          <a:p>
            <a:fld id="{AD7FCB14-BE63-4F56-8CB9-EDAD6593785B}" type="slidenum">
              <a:rPr lang="en-US" altLang="en-US"/>
              <a:pPr/>
              <a:t>‹#›</a:t>
            </a:fld>
            <a:endParaRPr lang="en-US" altLang="en-US"/>
          </a:p>
        </p:txBody>
      </p:sp>
    </p:spTree>
    <p:extLst>
      <p:ext uri="{BB962C8B-B14F-4D97-AF65-F5344CB8AC3E}">
        <p14:creationId xmlns:p14="http://schemas.microsoft.com/office/powerpoint/2010/main" val="3680899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DFC41F5-303D-4DAD-8A1A-BA02C0ED37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10A08CE-BA74-4A1D-BB1E-7C868B8976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A5C603-4F1E-460F-B29D-ECADAE1F5025}"/>
              </a:ext>
            </a:extLst>
          </p:cNvPr>
          <p:cNvSpPr>
            <a:spLocks noGrp="1" noChangeArrowheads="1"/>
          </p:cNvSpPr>
          <p:nvPr>
            <p:ph type="sldNum" sz="quarter" idx="12"/>
          </p:nvPr>
        </p:nvSpPr>
        <p:spPr>
          <a:ln/>
        </p:spPr>
        <p:txBody>
          <a:bodyPr/>
          <a:lstStyle>
            <a:lvl1pPr>
              <a:defRPr/>
            </a:lvl1pPr>
          </a:lstStyle>
          <a:p>
            <a:fld id="{0261CB99-68B5-4F34-B03C-EF26CB425694}" type="slidenum">
              <a:rPr lang="en-US" altLang="en-US"/>
              <a:pPr/>
              <a:t>‹#›</a:t>
            </a:fld>
            <a:endParaRPr lang="en-US" altLang="en-US"/>
          </a:p>
        </p:txBody>
      </p:sp>
    </p:spTree>
    <p:extLst>
      <p:ext uri="{BB962C8B-B14F-4D97-AF65-F5344CB8AC3E}">
        <p14:creationId xmlns:p14="http://schemas.microsoft.com/office/powerpoint/2010/main" val="219138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C33AD6-CE35-4105-82DE-575F4B9D75F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ACBE78E-AEDA-4943-85DC-5318EA2588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2F38D1-3628-4E7F-9E45-9E0875216143}"/>
              </a:ext>
            </a:extLst>
          </p:cNvPr>
          <p:cNvSpPr>
            <a:spLocks noGrp="1" noChangeArrowheads="1"/>
          </p:cNvSpPr>
          <p:nvPr>
            <p:ph type="sldNum" sz="quarter" idx="12"/>
          </p:nvPr>
        </p:nvSpPr>
        <p:spPr>
          <a:ln/>
        </p:spPr>
        <p:txBody>
          <a:bodyPr/>
          <a:lstStyle>
            <a:lvl1pPr>
              <a:defRPr/>
            </a:lvl1pPr>
          </a:lstStyle>
          <a:p>
            <a:fld id="{CB2C90E0-9ADC-47EC-9F23-9575633DBFD0}" type="slidenum">
              <a:rPr lang="en-US" altLang="en-US"/>
              <a:pPr/>
              <a:t>‹#›</a:t>
            </a:fld>
            <a:endParaRPr lang="en-US" altLang="en-US"/>
          </a:p>
        </p:txBody>
      </p:sp>
    </p:spTree>
    <p:extLst>
      <p:ext uri="{BB962C8B-B14F-4D97-AF65-F5344CB8AC3E}">
        <p14:creationId xmlns:p14="http://schemas.microsoft.com/office/powerpoint/2010/main" val="77618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674FA5-85FC-4F97-8465-5942172D209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3ECE9F6-F007-40BC-9E7D-4D103B65A5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BE73AFD-8599-48CB-B825-B0F1A3E58D8C}"/>
              </a:ext>
            </a:extLst>
          </p:cNvPr>
          <p:cNvSpPr>
            <a:spLocks noGrp="1" noChangeArrowheads="1"/>
          </p:cNvSpPr>
          <p:nvPr>
            <p:ph type="sldNum" sz="quarter" idx="12"/>
          </p:nvPr>
        </p:nvSpPr>
        <p:spPr>
          <a:ln/>
        </p:spPr>
        <p:txBody>
          <a:bodyPr/>
          <a:lstStyle>
            <a:lvl1pPr>
              <a:defRPr/>
            </a:lvl1pPr>
          </a:lstStyle>
          <a:p>
            <a:fld id="{70CFC049-A6B4-4680-8EEC-9206BDCB776C}" type="slidenum">
              <a:rPr lang="en-US" altLang="en-US"/>
              <a:pPr/>
              <a:t>‹#›</a:t>
            </a:fld>
            <a:endParaRPr lang="en-US" altLang="en-US"/>
          </a:p>
        </p:txBody>
      </p:sp>
    </p:spTree>
    <p:extLst>
      <p:ext uri="{BB962C8B-B14F-4D97-AF65-F5344CB8AC3E}">
        <p14:creationId xmlns:p14="http://schemas.microsoft.com/office/powerpoint/2010/main" val="327459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04CA285-4D6D-4D4A-BE1A-92C3A8EB506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84333FA-6E1C-4827-8EFD-1F924EFA02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94D4BBC-5DA2-4E0C-8076-44F462C950A0}"/>
              </a:ext>
            </a:extLst>
          </p:cNvPr>
          <p:cNvSpPr>
            <a:spLocks noGrp="1" noChangeArrowheads="1"/>
          </p:cNvSpPr>
          <p:nvPr>
            <p:ph type="sldNum" sz="quarter" idx="12"/>
          </p:nvPr>
        </p:nvSpPr>
        <p:spPr>
          <a:ln/>
        </p:spPr>
        <p:txBody>
          <a:bodyPr/>
          <a:lstStyle>
            <a:lvl1pPr>
              <a:defRPr/>
            </a:lvl1pPr>
          </a:lstStyle>
          <a:p>
            <a:fld id="{A36BE1E3-72C5-4DFE-AFC1-0D591ED09310}" type="slidenum">
              <a:rPr lang="en-US" altLang="en-US"/>
              <a:pPr/>
              <a:t>‹#›</a:t>
            </a:fld>
            <a:endParaRPr lang="en-US" altLang="en-US"/>
          </a:p>
        </p:txBody>
      </p:sp>
    </p:spTree>
    <p:extLst>
      <p:ext uri="{BB962C8B-B14F-4D97-AF65-F5344CB8AC3E}">
        <p14:creationId xmlns:p14="http://schemas.microsoft.com/office/powerpoint/2010/main" val="341109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8F3E5D3-708F-42E9-854E-A9A2ABBDF76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9F4353A-E458-4D91-B0BC-E415ED0563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12D7FE8-21ED-411E-BF79-D2E31133D63E}"/>
              </a:ext>
            </a:extLst>
          </p:cNvPr>
          <p:cNvSpPr>
            <a:spLocks noGrp="1" noChangeArrowheads="1"/>
          </p:cNvSpPr>
          <p:nvPr>
            <p:ph type="sldNum" sz="quarter" idx="12"/>
          </p:nvPr>
        </p:nvSpPr>
        <p:spPr>
          <a:ln/>
        </p:spPr>
        <p:txBody>
          <a:bodyPr/>
          <a:lstStyle>
            <a:lvl1pPr>
              <a:defRPr/>
            </a:lvl1pPr>
          </a:lstStyle>
          <a:p>
            <a:fld id="{7A66A23C-DCCB-4E9B-87D7-F1ED985B46ED}" type="slidenum">
              <a:rPr lang="en-US" altLang="en-US"/>
              <a:pPr/>
              <a:t>‹#›</a:t>
            </a:fld>
            <a:endParaRPr lang="en-US" altLang="en-US"/>
          </a:p>
        </p:txBody>
      </p:sp>
    </p:spTree>
    <p:extLst>
      <p:ext uri="{BB962C8B-B14F-4D97-AF65-F5344CB8AC3E}">
        <p14:creationId xmlns:p14="http://schemas.microsoft.com/office/powerpoint/2010/main" val="3679763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A249C82-C1E5-4E0E-B880-F6FB03E4838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82B5014-D8B2-47CB-8B8D-A19724C35B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5D1B8F2-724E-4E8D-B4C5-6FA543C1D684}"/>
              </a:ext>
            </a:extLst>
          </p:cNvPr>
          <p:cNvSpPr>
            <a:spLocks noGrp="1" noChangeArrowheads="1"/>
          </p:cNvSpPr>
          <p:nvPr>
            <p:ph type="sldNum" sz="quarter" idx="12"/>
          </p:nvPr>
        </p:nvSpPr>
        <p:spPr>
          <a:ln/>
        </p:spPr>
        <p:txBody>
          <a:bodyPr/>
          <a:lstStyle>
            <a:lvl1pPr>
              <a:defRPr/>
            </a:lvl1pPr>
          </a:lstStyle>
          <a:p>
            <a:fld id="{780F7D97-A5F0-44B2-B3F5-9B3599567BEC}" type="slidenum">
              <a:rPr lang="en-US" altLang="en-US"/>
              <a:pPr/>
              <a:t>‹#›</a:t>
            </a:fld>
            <a:endParaRPr lang="en-US" altLang="en-US"/>
          </a:p>
        </p:txBody>
      </p:sp>
    </p:spTree>
    <p:extLst>
      <p:ext uri="{BB962C8B-B14F-4D97-AF65-F5344CB8AC3E}">
        <p14:creationId xmlns:p14="http://schemas.microsoft.com/office/powerpoint/2010/main" val="227791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8ACC2BE-903B-4301-B68D-3761D340B6F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8121252-FA42-4E92-A099-AE0B88EBB2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6930CF8-1957-4BBC-BDF2-D8CED5E3093A}"/>
              </a:ext>
            </a:extLst>
          </p:cNvPr>
          <p:cNvSpPr>
            <a:spLocks noGrp="1" noChangeArrowheads="1"/>
          </p:cNvSpPr>
          <p:nvPr>
            <p:ph type="sldNum" sz="quarter" idx="12"/>
          </p:nvPr>
        </p:nvSpPr>
        <p:spPr>
          <a:ln/>
        </p:spPr>
        <p:txBody>
          <a:bodyPr/>
          <a:lstStyle>
            <a:lvl1pPr>
              <a:defRPr/>
            </a:lvl1pPr>
          </a:lstStyle>
          <a:p>
            <a:fld id="{548CD556-B058-4394-A6D8-BA18BD1F2285}" type="slidenum">
              <a:rPr lang="en-US" altLang="en-US"/>
              <a:pPr/>
              <a:t>‹#›</a:t>
            </a:fld>
            <a:endParaRPr lang="en-US" altLang="en-US"/>
          </a:p>
        </p:txBody>
      </p:sp>
    </p:spTree>
    <p:extLst>
      <p:ext uri="{BB962C8B-B14F-4D97-AF65-F5344CB8AC3E}">
        <p14:creationId xmlns:p14="http://schemas.microsoft.com/office/powerpoint/2010/main" val="106363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63EA2EB-E1BB-46A2-A060-965128045D3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59C49E9-FDA0-4256-BDD6-4D17AABF3C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A9F0A0F-AFE2-4C49-AC11-D5E3D122B65D}"/>
              </a:ext>
            </a:extLst>
          </p:cNvPr>
          <p:cNvSpPr>
            <a:spLocks noGrp="1" noChangeArrowheads="1"/>
          </p:cNvSpPr>
          <p:nvPr>
            <p:ph type="sldNum" sz="quarter" idx="12"/>
          </p:nvPr>
        </p:nvSpPr>
        <p:spPr>
          <a:ln/>
        </p:spPr>
        <p:txBody>
          <a:bodyPr/>
          <a:lstStyle>
            <a:lvl1pPr>
              <a:defRPr/>
            </a:lvl1pPr>
          </a:lstStyle>
          <a:p>
            <a:fld id="{5B5BE5FD-76D3-4AEE-9F26-309D72014BD7}" type="slidenum">
              <a:rPr lang="en-US" altLang="en-US"/>
              <a:pPr/>
              <a:t>‹#›</a:t>
            </a:fld>
            <a:endParaRPr lang="en-US" altLang="en-US"/>
          </a:p>
        </p:txBody>
      </p:sp>
    </p:spTree>
    <p:extLst>
      <p:ext uri="{BB962C8B-B14F-4D97-AF65-F5344CB8AC3E}">
        <p14:creationId xmlns:p14="http://schemas.microsoft.com/office/powerpoint/2010/main" val="125384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4BD0DF1-8FAE-4B4F-8789-6A2593D5B11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7598D25-E435-4BD4-A3B4-B850470006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48B2356-C816-4027-8D23-5F7138928932}"/>
              </a:ext>
            </a:extLst>
          </p:cNvPr>
          <p:cNvSpPr>
            <a:spLocks noGrp="1" noChangeArrowheads="1"/>
          </p:cNvSpPr>
          <p:nvPr>
            <p:ph type="sldNum" sz="quarter" idx="12"/>
          </p:nvPr>
        </p:nvSpPr>
        <p:spPr>
          <a:ln/>
        </p:spPr>
        <p:txBody>
          <a:bodyPr/>
          <a:lstStyle>
            <a:lvl1pPr>
              <a:defRPr/>
            </a:lvl1pPr>
          </a:lstStyle>
          <a:p>
            <a:fld id="{7A26178B-E24D-426A-9686-2378982CE9F9}" type="slidenum">
              <a:rPr lang="en-US" altLang="en-US"/>
              <a:pPr/>
              <a:t>‹#›</a:t>
            </a:fld>
            <a:endParaRPr lang="en-US" altLang="en-US"/>
          </a:p>
        </p:txBody>
      </p:sp>
    </p:spTree>
    <p:extLst>
      <p:ext uri="{BB962C8B-B14F-4D97-AF65-F5344CB8AC3E}">
        <p14:creationId xmlns:p14="http://schemas.microsoft.com/office/powerpoint/2010/main" val="1025651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5D08464-29A1-476C-A1B0-67E895A49A7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E6F517D-75C9-4D59-B7DC-38259CDAC33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D504EAE-9BC0-4774-8968-7E5DF2C03D9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3324D94E-A15C-47BC-B970-84CFD5DAD87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172CFF1D-4B4E-45D1-ADC8-DFDF6369FBE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E339B184-276C-4635-8B3B-18FE1935E1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C2D5A91-6BE0-4075-8E33-4EFE079BABD7}"/>
              </a:ext>
            </a:extLst>
          </p:cNvPr>
          <p:cNvSpPr>
            <a:spLocks noGrp="1" noChangeArrowheads="1"/>
          </p:cNvSpPr>
          <p:nvPr>
            <p:ph type="ctrTitle"/>
          </p:nvPr>
        </p:nvSpPr>
        <p:spPr>
          <a:xfrm>
            <a:off x="609600" y="381000"/>
            <a:ext cx="7772400" cy="1752600"/>
          </a:xfrm>
        </p:spPr>
        <p:txBody>
          <a:bodyPr/>
          <a:lstStyle/>
          <a:p>
            <a:pPr algn="l" eaLnBrk="1" hangingPunct="1"/>
            <a:r>
              <a:rPr lang="en-US" altLang="en-US" sz="3600">
                <a:latin typeface="Corbel" panose="020B0503020204020204" pitchFamily="34" charset="0"/>
                <a:cs typeface="Calibri" panose="020F0502020204030204" pitchFamily="34" charset="0"/>
              </a:rPr>
              <a:t>Sentence Composition and Rhetoric:</a:t>
            </a:r>
            <a:br>
              <a:rPr lang="en-US" altLang="en-US" sz="3600">
                <a:latin typeface="Corbel" panose="020B0503020204020204" pitchFamily="34" charset="0"/>
                <a:cs typeface="Calibri" panose="020F0502020204030204" pitchFamily="34" charset="0"/>
              </a:rPr>
            </a:br>
            <a:br>
              <a:rPr lang="en-US" altLang="en-US" sz="1800">
                <a:latin typeface="Corbel" panose="020B0503020204020204" pitchFamily="34" charset="0"/>
                <a:cs typeface="Calibri" panose="020F0502020204030204" pitchFamily="34" charset="0"/>
              </a:rPr>
            </a:br>
            <a:r>
              <a:rPr lang="en-US" altLang="en-US" sz="2800">
                <a:latin typeface="Corbel" panose="020B0503020204020204" pitchFamily="34" charset="0"/>
                <a:cs typeface="Calibri" panose="020F0502020204030204" pitchFamily="34" charset="0"/>
              </a:rPr>
              <a:t>Examples of Strong Writing from MGT 360</a:t>
            </a:r>
            <a:endParaRPr lang="en-US" altLang="en-US" sz="2800" b="1">
              <a:latin typeface="Corbel" panose="020B050302020402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39960D76-E9E4-4F0F-B845-DBAD19ED92C2}"/>
              </a:ext>
            </a:extLst>
          </p:cNvPr>
          <p:cNvSpPr>
            <a:spLocks noGrp="1" noChangeArrowheads="1"/>
          </p:cNvSpPr>
          <p:nvPr>
            <p:ph type="subTitle" idx="1"/>
          </p:nvPr>
        </p:nvSpPr>
        <p:spPr>
          <a:xfrm>
            <a:off x="2590800" y="4343400"/>
            <a:ext cx="5715000" cy="2133600"/>
          </a:xfrm>
        </p:spPr>
        <p:txBody>
          <a:bodyPr/>
          <a:lstStyle/>
          <a:p>
            <a:pPr algn="r" eaLnBrk="1" hangingPunct="1">
              <a:lnSpc>
                <a:spcPct val="90000"/>
              </a:lnSpc>
            </a:pPr>
            <a:r>
              <a:rPr lang="en-US" altLang="en-US" i="1">
                <a:latin typeface="Corbel" panose="020B0503020204020204" pitchFamily="34" charset="0"/>
                <a:cs typeface="Calibri" panose="020F0502020204030204" pitchFamily="34" charset="0"/>
              </a:rPr>
              <a:t>Wayne Smith, Ph.D</a:t>
            </a:r>
            <a:r>
              <a:rPr lang="en-US" altLang="en-US">
                <a:latin typeface="Corbel" panose="020B0503020204020204" pitchFamily="34" charset="0"/>
                <a:cs typeface="Calibri" panose="020F0502020204030204" pitchFamily="34" charset="0"/>
              </a:rPr>
              <a:t>.</a:t>
            </a:r>
          </a:p>
          <a:p>
            <a:pPr algn="r" eaLnBrk="1" hangingPunct="1">
              <a:lnSpc>
                <a:spcPct val="90000"/>
              </a:lnSpc>
            </a:pPr>
            <a:r>
              <a:rPr lang="en-US" altLang="en-US">
                <a:latin typeface="Corbel" panose="020B0503020204020204" pitchFamily="34" charset="0"/>
                <a:cs typeface="Calibri" panose="020F0502020204030204" pitchFamily="34" charset="0"/>
              </a:rPr>
              <a:t>Department of Management</a:t>
            </a:r>
          </a:p>
          <a:p>
            <a:pPr algn="r" eaLnBrk="1" hangingPunct="1">
              <a:lnSpc>
                <a:spcPct val="90000"/>
              </a:lnSpc>
            </a:pPr>
            <a:r>
              <a:rPr lang="en-US" altLang="en-US">
                <a:latin typeface="Corbel" panose="020B0503020204020204" pitchFamily="34" charset="0"/>
                <a:cs typeface="Calibri" panose="020F0502020204030204" pitchFamily="34" charset="0"/>
              </a:rPr>
              <a:t>CSU Northridge</a:t>
            </a:r>
          </a:p>
          <a:p>
            <a:pPr algn="r" eaLnBrk="1" hangingPunct="1">
              <a:lnSpc>
                <a:spcPct val="90000"/>
              </a:lnSpc>
            </a:pPr>
            <a:r>
              <a:rPr lang="en-US" altLang="en-US">
                <a:latin typeface="Consolas" panose="020B0609020204030204" pitchFamily="49" charset="0"/>
                <a:ea typeface="Consolas" panose="020B0609020204030204" pitchFamily="49" charset="0"/>
                <a:cs typeface="Consolas" panose="020B0609020204030204" pitchFamily="49" charset="0"/>
              </a:rPr>
              <a:t>ws@csun.edu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A38C404-D21F-4647-BC3C-9AC6E1A19A25}"/>
              </a:ext>
            </a:extLst>
          </p:cNvPr>
          <p:cNvSpPr>
            <a:spLocks noGrp="1"/>
          </p:cNvSpPr>
          <p:nvPr>
            <p:ph type="title"/>
          </p:nvPr>
        </p:nvSpPr>
        <p:spPr/>
        <p:txBody>
          <a:bodyPr/>
          <a:lstStyle/>
          <a:p>
            <a:r>
              <a:rPr lang="en-US" altLang="en-US" sz="3200" i="1">
                <a:latin typeface="Corbel" panose="020B0503020204020204" pitchFamily="34" charset="0"/>
              </a:rPr>
              <a:t>Exemplars – Sentence Variety – Length</a:t>
            </a:r>
            <a:endParaRPr lang="en-US" altLang="en-US" sz="3200">
              <a:latin typeface="Corbel" panose="020B0503020204020204" pitchFamily="34" charset="0"/>
            </a:endParaRPr>
          </a:p>
        </p:txBody>
      </p:sp>
      <p:sp>
        <p:nvSpPr>
          <p:cNvPr id="13315" name="Content Placeholder 2">
            <a:extLst>
              <a:ext uri="{FF2B5EF4-FFF2-40B4-BE49-F238E27FC236}">
                <a16:creationId xmlns:a16="http://schemas.microsoft.com/office/drawing/2014/main" id="{9D86EB4B-221D-4874-A296-5630554B2BE2}"/>
              </a:ext>
            </a:extLst>
          </p:cNvPr>
          <p:cNvSpPr>
            <a:spLocks noGrp="1"/>
          </p:cNvSpPr>
          <p:nvPr>
            <p:ph idx="1"/>
          </p:nvPr>
        </p:nvSpPr>
        <p:spPr/>
        <p:txBody>
          <a:bodyPr/>
          <a:lstStyle/>
          <a:p>
            <a:r>
              <a:rPr lang="en-US" altLang="en-US" sz="2000">
                <a:latin typeface="Corbel" panose="020B0503020204020204" pitchFamily="34" charset="0"/>
              </a:rPr>
              <a:t>Aim, in general, for sentences around 20 words.  But vary the sentence lengths.  Think of 20 as a “mean”, as it were, for the entire document.</a:t>
            </a:r>
          </a:p>
          <a:p>
            <a:r>
              <a:rPr lang="en-US" altLang="en-US" sz="2000">
                <a:latin typeface="Corbel" panose="020B0503020204020204" pitchFamily="34" charset="0"/>
              </a:rPr>
              <a:t>Examples from the same student-professional within the same document</a:t>
            </a:r>
          </a:p>
          <a:p>
            <a:endParaRPr lang="en-US" altLang="en-US" sz="2000">
              <a:latin typeface="Corbel" panose="020B0503020204020204" pitchFamily="34" charset="0"/>
            </a:endParaRPr>
          </a:p>
          <a:p>
            <a:r>
              <a:rPr lang="en-US" altLang="en-US" sz="2000">
                <a:latin typeface="Corbel" panose="020B0503020204020204" pitchFamily="34" charset="0"/>
              </a:rPr>
              <a:t>Short-length sentences</a:t>
            </a:r>
          </a:p>
          <a:p>
            <a:pPr lvl="1"/>
            <a:r>
              <a:rPr lang="en-US" altLang="en-US" sz="1800">
                <a:latin typeface="Corbel" panose="020B0503020204020204" pitchFamily="34" charset="0"/>
              </a:rPr>
              <a:t>“We are a small firm.”</a:t>
            </a:r>
          </a:p>
          <a:p>
            <a:r>
              <a:rPr lang="en-US" altLang="en-US" sz="2000">
                <a:latin typeface="Corbel" panose="020B0503020204020204" pitchFamily="34" charset="0"/>
              </a:rPr>
              <a:t>Medium-length sentences</a:t>
            </a:r>
          </a:p>
          <a:p>
            <a:pPr lvl="1"/>
            <a:r>
              <a:rPr lang="en-US" altLang="en-US" sz="1800">
                <a:latin typeface="Corbel" panose="020B0503020204020204" pitchFamily="34" charset="0"/>
              </a:rPr>
              <a:t>“On the rare occasions that they do notify me, they send an email saying a package in my name has arrived.”</a:t>
            </a:r>
          </a:p>
          <a:p>
            <a:r>
              <a:rPr lang="en-US" altLang="en-US" sz="2000">
                <a:latin typeface="Corbel" panose="020B0503020204020204" pitchFamily="34" charset="0"/>
              </a:rPr>
              <a:t>Long-length sentences</a:t>
            </a:r>
          </a:p>
          <a:p>
            <a:pPr lvl="1"/>
            <a:r>
              <a:rPr lang="en-US" altLang="en-US" sz="1800">
                <a:latin typeface="Corbel" panose="020B0503020204020204" pitchFamily="34" charset="0"/>
              </a:rPr>
              <a:t>“Customer service is a problem faced by any service industry, and this issue is a priority for restaurants because it’s a big part of the restaurant experience for the customer.”</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19FCF62-22E9-4793-A16E-CA4F2CA335DF}"/>
              </a:ext>
            </a:extLst>
          </p:cNvPr>
          <p:cNvSpPr>
            <a:spLocks noGrp="1"/>
          </p:cNvSpPr>
          <p:nvPr>
            <p:ph type="title"/>
          </p:nvPr>
        </p:nvSpPr>
        <p:spPr/>
        <p:txBody>
          <a:bodyPr/>
          <a:lstStyle/>
          <a:p>
            <a:r>
              <a:rPr lang="en-US" altLang="en-US" sz="3200" i="1">
                <a:latin typeface="Corbel" panose="020B0503020204020204" pitchFamily="34" charset="0"/>
              </a:rPr>
              <a:t>Exemplars – Sentence Variety – Types</a:t>
            </a:r>
            <a:endParaRPr lang="en-US" altLang="en-US" sz="3200">
              <a:latin typeface="Corbel" panose="020B0503020204020204" pitchFamily="34" charset="0"/>
            </a:endParaRPr>
          </a:p>
        </p:txBody>
      </p:sp>
      <p:sp>
        <p:nvSpPr>
          <p:cNvPr id="14339" name="Content Placeholder 2">
            <a:extLst>
              <a:ext uri="{FF2B5EF4-FFF2-40B4-BE49-F238E27FC236}">
                <a16:creationId xmlns:a16="http://schemas.microsoft.com/office/drawing/2014/main" id="{908F94FD-02B0-4B52-A05C-3D93080ACEE6}"/>
              </a:ext>
            </a:extLst>
          </p:cNvPr>
          <p:cNvSpPr>
            <a:spLocks noGrp="1"/>
          </p:cNvSpPr>
          <p:nvPr>
            <p:ph idx="1"/>
          </p:nvPr>
        </p:nvSpPr>
        <p:spPr/>
        <p:txBody>
          <a:bodyPr/>
          <a:lstStyle/>
          <a:p>
            <a:r>
              <a:rPr lang="en-US" altLang="en-US" sz="1800">
                <a:latin typeface="Corbel" panose="020B0503020204020204" pitchFamily="34" charset="0"/>
              </a:rPr>
              <a:t>Vary the types of your sentences.  Even a 1 ½ page essay will have a mix of all four main types of sentences.</a:t>
            </a:r>
          </a:p>
          <a:p>
            <a:r>
              <a:rPr lang="en-US" altLang="en-US" sz="1800">
                <a:latin typeface="Corbel" panose="020B0503020204020204" pitchFamily="34" charset="0"/>
              </a:rPr>
              <a:t>Examples from the same student-professional within the same document</a:t>
            </a:r>
          </a:p>
          <a:p>
            <a:endParaRPr lang="en-US" altLang="en-US" sz="1800">
              <a:latin typeface="Corbel" panose="020B0503020204020204" pitchFamily="34" charset="0"/>
            </a:endParaRPr>
          </a:p>
          <a:p>
            <a:r>
              <a:rPr lang="en-US" altLang="en-US" sz="1800">
                <a:latin typeface="Corbel" panose="020B0503020204020204" pitchFamily="34" charset="0"/>
              </a:rPr>
              <a:t>A </a:t>
            </a:r>
            <a:r>
              <a:rPr lang="en-US" altLang="en-US" sz="1800" i="1">
                <a:latin typeface="Corbel" panose="020B0503020204020204" pitchFamily="34" charset="0"/>
              </a:rPr>
              <a:t>simple</a:t>
            </a:r>
            <a:r>
              <a:rPr lang="en-US" altLang="en-US" sz="1800">
                <a:latin typeface="Corbel" panose="020B0503020204020204" pitchFamily="34" charset="0"/>
              </a:rPr>
              <a:t> sentence has one independent clause.</a:t>
            </a:r>
          </a:p>
          <a:p>
            <a:pPr lvl="1"/>
            <a:r>
              <a:rPr lang="en-US" altLang="en-US" sz="1600">
                <a:latin typeface="Corbel" panose="020B0503020204020204" pitchFamily="34" charset="0"/>
              </a:rPr>
              <a:t>“I was a projectionist.”</a:t>
            </a:r>
          </a:p>
          <a:p>
            <a:r>
              <a:rPr lang="en-US" altLang="en-US" sz="1800">
                <a:latin typeface="Corbel" panose="020B0503020204020204" pitchFamily="34" charset="0"/>
              </a:rPr>
              <a:t>A </a:t>
            </a:r>
            <a:r>
              <a:rPr lang="en-US" altLang="en-US" sz="1800" i="1">
                <a:latin typeface="Corbel" panose="020B0503020204020204" pitchFamily="34" charset="0"/>
              </a:rPr>
              <a:t>compound</a:t>
            </a:r>
            <a:r>
              <a:rPr lang="en-US" altLang="en-US" sz="1800">
                <a:latin typeface="Corbel" panose="020B0503020204020204" pitchFamily="34" charset="0"/>
              </a:rPr>
              <a:t> sentence consists of two or more independent clauses.</a:t>
            </a:r>
          </a:p>
          <a:p>
            <a:pPr lvl="1"/>
            <a:r>
              <a:rPr lang="en-US" altLang="en-US" sz="1600">
                <a:latin typeface="Corbel" panose="020B0503020204020204" pitchFamily="34" charset="0"/>
              </a:rPr>
              <a:t>“Licenses unlocked the content and made the feature film playable, so it was essential to secure all of the licenses the night before the premiere when there was ample time.”</a:t>
            </a:r>
          </a:p>
          <a:p>
            <a:r>
              <a:rPr lang="en-US" altLang="en-US" sz="1800">
                <a:latin typeface="Corbel" panose="020B0503020204020204" pitchFamily="34" charset="0"/>
              </a:rPr>
              <a:t>A </a:t>
            </a:r>
            <a:r>
              <a:rPr lang="en-US" altLang="en-US" sz="1800" i="1">
                <a:latin typeface="Corbel" panose="020B0503020204020204" pitchFamily="34" charset="0"/>
              </a:rPr>
              <a:t>complex</a:t>
            </a:r>
            <a:r>
              <a:rPr lang="en-US" altLang="en-US" sz="1800">
                <a:latin typeface="Corbel" panose="020B0503020204020204" pitchFamily="34" charset="0"/>
              </a:rPr>
              <a:t> sentence contains one independent clause and at least one dependent clause.</a:t>
            </a:r>
          </a:p>
          <a:p>
            <a:pPr lvl="1"/>
            <a:r>
              <a:rPr lang="en-US" altLang="en-US" sz="1600">
                <a:latin typeface="Corbel" panose="020B0503020204020204" pitchFamily="34" charset="0"/>
              </a:rPr>
              <a:t>“To me, film projectionists were skilled and mysterious, controlling the entire show and seeing everything from the shadows.”</a:t>
            </a:r>
          </a:p>
          <a:p>
            <a:r>
              <a:rPr lang="en-US" altLang="en-US" sz="1800">
                <a:latin typeface="Corbel" panose="020B0503020204020204" pitchFamily="34" charset="0"/>
              </a:rPr>
              <a:t>A </a:t>
            </a:r>
            <a:r>
              <a:rPr lang="en-US" altLang="en-US" sz="1800" i="1">
                <a:latin typeface="Corbel" panose="020B0503020204020204" pitchFamily="34" charset="0"/>
              </a:rPr>
              <a:t>compound-complex</a:t>
            </a:r>
            <a:r>
              <a:rPr lang="en-US" altLang="en-US" sz="1800">
                <a:latin typeface="Corbel" panose="020B0503020204020204" pitchFamily="34" charset="0"/>
              </a:rPr>
              <a:t> sentence has at least two independent clauses and at least one dependent clause.</a:t>
            </a:r>
          </a:p>
          <a:p>
            <a:pPr lvl="1"/>
            <a:r>
              <a:rPr lang="en-US" altLang="en-US" sz="1600">
                <a:latin typeface="Corbel" panose="020B0503020204020204" pitchFamily="34" charset="0"/>
              </a:rPr>
              <a:t>“The theater started slow, converting one house or two at a time, but we eventually received word that a different theater was getting fully outfitted with new projectors, and we were the lucky ones slated to receive the hand-me-downs.”</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AFBB564-4C43-4F0D-A09F-827021DCB9CE}"/>
              </a:ext>
            </a:extLst>
          </p:cNvPr>
          <p:cNvSpPr>
            <a:spLocks noGrp="1"/>
          </p:cNvSpPr>
          <p:nvPr>
            <p:ph type="title"/>
          </p:nvPr>
        </p:nvSpPr>
        <p:spPr/>
        <p:txBody>
          <a:bodyPr/>
          <a:lstStyle/>
          <a:p>
            <a:r>
              <a:rPr lang="en-US" altLang="en-US" sz="3200" i="1">
                <a:latin typeface="Corbel" panose="020B0503020204020204" pitchFamily="34" charset="0"/>
              </a:rPr>
              <a:t>Exemplars – Sentence Variety – Passive constructions</a:t>
            </a:r>
            <a:endParaRPr lang="en-US" altLang="en-US" sz="3200">
              <a:latin typeface="Corbel" panose="020B0503020204020204" pitchFamily="34" charset="0"/>
            </a:endParaRPr>
          </a:p>
        </p:txBody>
      </p:sp>
      <p:sp>
        <p:nvSpPr>
          <p:cNvPr id="15363" name="Content Placeholder 2">
            <a:extLst>
              <a:ext uri="{FF2B5EF4-FFF2-40B4-BE49-F238E27FC236}">
                <a16:creationId xmlns:a16="http://schemas.microsoft.com/office/drawing/2014/main" id="{148D0A32-EFE9-493F-85F1-07745B4CE11C}"/>
              </a:ext>
            </a:extLst>
          </p:cNvPr>
          <p:cNvSpPr>
            <a:spLocks noGrp="1"/>
          </p:cNvSpPr>
          <p:nvPr>
            <p:ph idx="1"/>
          </p:nvPr>
        </p:nvSpPr>
        <p:spPr/>
        <p:txBody>
          <a:bodyPr/>
          <a:lstStyle/>
          <a:p>
            <a:r>
              <a:rPr lang="en-US" altLang="en-US" sz="2000">
                <a:latin typeface="Corbel" panose="020B0503020204020204" pitchFamily="34" charset="0"/>
              </a:rPr>
              <a:t>In general, use active sentences.  That is, write sentences where the subject is the clear focus.</a:t>
            </a:r>
          </a:p>
          <a:p>
            <a:endParaRPr lang="en-US" altLang="en-US" sz="2000">
              <a:latin typeface="Corbel" panose="020B0503020204020204" pitchFamily="34" charset="0"/>
            </a:endParaRPr>
          </a:p>
          <a:p>
            <a:r>
              <a:rPr lang="en-US" altLang="en-US" sz="2000">
                <a:latin typeface="Corbel" panose="020B0503020204020204" pitchFamily="34" charset="0"/>
              </a:rPr>
              <a:t>But don’t be afraid the use a passive construction for variety.</a:t>
            </a:r>
          </a:p>
          <a:p>
            <a:r>
              <a:rPr lang="en-US" altLang="en-US" sz="2000">
                <a:latin typeface="Corbel" panose="020B0503020204020204" pitchFamily="34" charset="0"/>
              </a:rPr>
              <a:t>Also, sometimes it just sounds better and is more pleasant.</a:t>
            </a:r>
          </a:p>
          <a:p>
            <a:r>
              <a:rPr lang="en-US" altLang="en-US" sz="2000">
                <a:latin typeface="Corbel" panose="020B0503020204020204" pitchFamily="34" charset="0"/>
              </a:rPr>
              <a:t>It’s particular helpful when discussing rules or policies objectively.</a:t>
            </a:r>
          </a:p>
          <a:p>
            <a:endParaRPr lang="en-US" altLang="en-US" sz="2000">
              <a:latin typeface="Corbel" panose="020B0503020204020204" pitchFamily="34" charset="0"/>
            </a:endParaRPr>
          </a:p>
          <a:p>
            <a:r>
              <a:rPr lang="en-US" altLang="en-US" sz="2000">
                <a:latin typeface="Corbel" panose="020B0503020204020204" pitchFamily="34" charset="0"/>
              </a:rPr>
              <a:t>Just like bold, italics, and underline, use passive constructions </a:t>
            </a:r>
            <a:r>
              <a:rPr lang="en-US" altLang="en-US" sz="2000" i="1">
                <a:latin typeface="Corbel" panose="020B0503020204020204" pitchFamily="34" charset="0"/>
              </a:rPr>
              <a:t>sparingly</a:t>
            </a:r>
            <a:r>
              <a:rPr lang="en-US" altLang="en-US" sz="2000">
                <a:latin typeface="Corbel" panose="020B0503020204020204" pitchFamily="34" charset="0"/>
              </a:rPr>
              <a:t>.</a:t>
            </a:r>
          </a:p>
          <a:p>
            <a:endParaRPr lang="en-US" altLang="en-US" sz="2000">
              <a:latin typeface="Corbel" panose="020B0503020204020204" pitchFamily="34" charset="0"/>
            </a:endParaRPr>
          </a:p>
          <a:p>
            <a:r>
              <a:rPr lang="en-US" altLang="en-US" sz="2000">
                <a:latin typeface="Corbel" panose="020B0503020204020204" pitchFamily="34" charset="0"/>
              </a:rPr>
              <a:t>Passive construction</a:t>
            </a:r>
          </a:p>
          <a:p>
            <a:pPr lvl="1"/>
            <a:r>
              <a:rPr lang="en-US" altLang="en-US" sz="1800">
                <a:latin typeface="Corbel" panose="020B0503020204020204" pitchFamily="34" charset="0"/>
              </a:rPr>
              <a:t>“Employees are not permitted to be under the influence or in possession of drugs or alcohol during paid work hours.”</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FE567B7-FCCD-46D6-837C-1CDFFB637279}"/>
              </a:ext>
            </a:extLst>
          </p:cNvPr>
          <p:cNvSpPr>
            <a:spLocks noGrp="1"/>
          </p:cNvSpPr>
          <p:nvPr>
            <p:ph type="title"/>
          </p:nvPr>
        </p:nvSpPr>
        <p:spPr/>
        <p:txBody>
          <a:bodyPr/>
          <a:lstStyle/>
          <a:p>
            <a:r>
              <a:rPr lang="en-US" altLang="en-US" sz="3200" i="1">
                <a:latin typeface="Corbel" panose="020B0503020204020204" pitchFamily="34" charset="0"/>
              </a:rPr>
              <a:t>Exemplars – Originality</a:t>
            </a:r>
            <a:endParaRPr lang="en-US" altLang="en-US" sz="3200">
              <a:latin typeface="Corbel" panose="020B0503020204020204" pitchFamily="34" charset="0"/>
            </a:endParaRPr>
          </a:p>
        </p:txBody>
      </p:sp>
      <p:sp>
        <p:nvSpPr>
          <p:cNvPr id="16387" name="Content Placeholder 2">
            <a:extLst>
              <a:ext uri="{FF2B5EF4-FFF2-40B4-BE49-F238E27FC236}">
                <a16:creationId xmlns:a16="http://schemas.microsoft.com/office/drawing/2014/main" id="{144EAAF1-DF5A-4D74-A3F4-9FF4FC0C2551}"/>
              </a:ext>
            </a:extLst>
          </p:cNvPr>
          <p:cNvSpPr>
            <a:spLocks noGrp="1"/>
          </p:cNvSpPr>
          <p:nvPr>
            <p:ph idx="1"/>
          </p:nvPr>
        </p:nvSpPr>
        <p:spPr/>
        <p:txBody>
          <a:bodyPr/>
          <a:lstStyle/>
          <a:p>
            <a:r>
              <a:rPr lang="en-US" altLang="en-US" sz="1800">
                <a:latin typeface="Corbel" panose="020B0503020204020204" pitchFamily="34" charset="0"/>
              </a:rPr>
              <a:t>Some sentence construction, and by extension, paragraph construction, is highly original. Such sentences are memorable and distinctive.  Such sentences represent the best of the writer’s thinking and expressiveness.  When chosen well and used appropriately, these sentences have persuasive, lasting impact.</a:t>
            </a:r>
          </a:p>
          <a:p>
            <a:endParaRPr lang="en-US" altLang="en-US" sz="1800">
              <a:latin typeface="Corbel" panose="020B0503020204020204" pitchFamily="34" charset="0"/>
            </a:endParaRPr>
          </a:p>
          <a:p>
            <a:r>
              <a:rPr lang="en-US" altLang="en-US" sz="1800">
                <a:latin typeface="Corbel" panose="020B0503020204020204" pitchFamily="34" charset="0"/>
              </a:rPr>
              <a:t>“I walked into a cold, monotonous establishment.  I knew no one, and understood no one.  It was a…building on a corner, weathered by the sun, and time.  It was my first day as interim General Manager.  I can still remember the icy cold air, the blue-tinted ambience, and the smell of grease.”</a:t>
            </a:r>
          </a:p>
          <a:p>
            <a:endParaRPr lang="en-US" altLang="en-US" sz="1800">
              <a:latin typeface="Corbel" panose="020B0503020204020204" pitchFamily="34" charset="0"/>
            </a:endParaRPr>
          </a:p>
          <a:p>
            <a:r>
              <a:rPr lang="en-US" altLang="en-US" sz="1800">
                <a:latin typeface="Corbel" panose="020B0503020204020204" pitchFamily="34" charset="0"/>
              </a:rPr>
              <a:t>“…my manager came back to the office [after work] because she forgot her wallet and was surprised to see me at my desk.  She questioned why I had not gone home, and out of frustration, I replied, ‘Well, there are only eight hours in a given workday, and when I have to do both your job and mine, those hours are simply not enough…”</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C3A732B-E8DB-424B-BDAE-E0566B190E00}"/>
              </a:ext>
            </a:extLst>
          </p:cNvPr>
          <p:cNvSpPr>
            <a:spLocks noGrp="1"/>
          </p:cNvSpPr>
          <p:nvPr>
            <p:ph type="title"/>
          </p:nvPr>
        </p:nvSpPr>
        <p:spPr/>
        <p:txBody>
          <a:bodyPr/>
          <a:lstStyle/>
          <a:p>
            <a:r>
              <a:rPr lang="en-US" altLang="en-US" sz="3200" i="1">
                <a:latin typeface="Corbel" panose="020B0503020204020204" pitchFamily="34" charset="0"/>
              </a:rPr>
              <a:t>Exemplars – Originality (cont.)</a:t>
            </a:r>
            <a:endParaRPr lang="en-US" altLang="en-US" sz="3200">
              <a:latin typeface="Corbel" panose="020B0503020204020204" pitchFamily="34" charset="0"/>
            </a:endParaRPr>
          </a:p>
        </p:txBody>
      </p:sp>
      <p:sp>
        <p:nvSpPr>
          <p:cNvPr id="17411" name="Content Placeholder 2">
            <a:extLst>
              <a:ext uri="{FF2B5EF4-FFF2-40B4-BE49-F238E27FC236}">
                <a16:creationId xmlns:a16="http://schemas.microsoft.com/office/drawing/2014/main" id="{F314199B-8515-4FDF-90AE-909306EE9FE0}"/>
              </a:ext>
            </a:extLst>
          </p:cNvPr>
          <p:cNvSpPr>
            <a:spLocks noGrp="1"/>
          </p:cNvSpPr>
          <p:nvPr>
            <p:ph idx="1"/>
          </p:nvPr>
        </p:nvSpPr>
        <p:spPr/>
        <p:txBody>
          <a:bodyPr/>
          <a:lstStyle/>
          <a:p>
            <a:r>
              <a:rPr lang="en-US" altLang="en-US" sz="1800">
                <a:latin typeface="Corbel" panose="020B0503020204020204" pitchFamily="34" charset="0"/>
              </a:rPr>
              <a:t>“For me this experience was very eye opening because I learned that…many people have no business being managers.”</a:t>
            </a:r>
          </a:p>
          <a:p>
            <a:r>
              <a:rPr lang="en-US" altLang="en-US" sz="1800">
                <a:latin typeface="Corbel" panose="020B0503020204020204" pitchFamily="34" charset="0"/>
              </a:rPr>
              <a:t>“Management is the way people control different parts of their lives.”</a:t>
            </a:r>
          </a:p>
          <a:p>
            <a:r>
              <a:rPr lang="en-US" altLang="en-US" sz="1800">
                <a:latin typeface="Corbel" panose="020B0503020204020204" pitchFamily="34" charset="0"/>
              </a:rPr>
              <a:t>“The cash register was more of a decorative statement than a functional instrument.”</a:t>
            </a:r>
          </a:p>
          <a:p>
            <a:r>
              <a:rPr lang="en-US" altLang="en-US" sz="1800">
                <a:latin typeface="Corbel" panose="020B0503020204020204" pitchFamily="34" charset="0"/>
              </a:rPr>
              <a:t>“The issue is that the business is dysfunctional and functional at the same time.”</a:t>
            </a:r>
          </a:p>
          <a:p>
            <a:r>
              <a:rPr lang="en-US" altLang="en-US" sz="1800">
                <a:latin typeface="Corbel" panose="020B0503020204020204" pitchFamily="34" charset="0"/>
              </a:rPr>
              <a:t>“I would say that the city of Sun Valley loved not just our donuts but the facility behind it as well.  Unfortunately, nothing lasts forever.”</a:t>
            </a:r>
          </a:p>
          <a:p>
            <a:r>
              <a:rPr lang="en-US" altLang="en-US" sz="1800">
                <a:latin typeface="Corbel" panose="020B0503020204020204" pitchFamily="34" charset="0"/>
              </a:rPr>
              <a:t>“Management can be either your best friend or your worst nightmare.”</a:t>
            </a:r>
          </a:p>
          <a:p>
            <a:r>
              <a:rPr lang="en-US" altLang="en-US" sz="1800">
                <a:latin typeface="Corbel" panose="020B0503020204020204" pitchFamily="34" charset="0"/>
              </a:rPr>
              <a:t>“It all ended in one fell, </a:t>
            </a:r>
            <a:r>
              <a:rPr lang="en-US" altLang="en-US" sz="1800" i="1">
                <a:latin typeface="Corbel" panose="020B0503020204020204" pitchFamily="34" charset="0"/>
              </a:rPr>
              <a:t>and foul</a:t>
            </a:r>
            <a:r>
              <a:rPr lang="en-US" altLang="en-US" sz="1800">
                <a:latin typeface="Corbel" panose="020B0503020204020204" pitchFamily="34" charset="0"/>
              </a:rPr>
              <a:t>, swoop.” (emphasis in the original)</a:t>
            </a:r>
          </a:p>
          <a:p>
            <a:r>
              <a:rPr lang="en-US" altLang="en-US" sz="1800">
                <a:latin typeface="Corbel" panose="020B0503020204020204" pitchFamily="34" charset="0"/>
              </a:rPr>
              <a:t>“It was cold winter day; the touch of the cold air hitting my hand made my spine tremble with shivers.”</a:t>
            </a:r>
          </a:p>
          <a:p>
            <a:r>
              <a:rPr lang="en-US" altLang="en-US" sz="1800">
                <a:latin typeface="Corbel" panose="020B0503020204020204" pitchFamily="34" charset="0"/>
              </a:rPr>
              <a:t>On the surface, as is often the case, all seems to be ideal.  Millimeters below the veil, however, the failings of empowerment and guidance stir tumultuously.</a:t>
            </a:r>
          </a:p>
          <a:p>
            <a:r>
              <a:rPr lang="en-US" altLang="en-US" sz="1800">
                <a:latin typeface="Corbel" panose="020B0503020204020204" pitchFamily="34" charset="0"/>
              </a:rPr>
              <a:t>It gave me great satisfaction and it was the first time I was aware that I can be the author of my book and not a reader.</a:t>
            </a:r>
          </a:p>
          <a:p>
            <a:endParaRPr lang="en-US" altLang="en-US" sz="1800">
              <a:latin typeface="Corbel" panose="020B0503020204020204" pitchFamily="34"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F66929C-5408-4E50-BE6D-0A615AEC3D84}"/>
              </a:ext>
            </a:extLst>
          </p:cNvPr>
          <p:cNvSpPr>
            <a:spLocks noGrp="1"/>
          </p:cNvSpPr>
          <p:nvPr>
            <p:ph type="title"/>
          </p:nvPr>
        </p:nvSpPr>
        <p:spPr/>
        <p:txBody>
          <a:bodyPr/>
          <a:lstStyle/>
          <a:p>
            <a:r>
              <a:rPr lang="en-US" altLang="en-US" sz="3200" i="1">
                <a:latin typeface="Corbel" panose="020B0503020204020204" pitchFamily="34" charset="0"/>
              </a:rPr>
              <a:t>Exemplars – Rhythm</a:t>
            </a:r>
            <a:endParaRPr lang="en-US" altLang="en-US" sz="3200">
              <a:latin typeface="Corbel" panose="020B0503020204020204" pitchFamily="34" charset="0"/>
            </a:endParaRPr>
          </a:p>
        </p:txBody>
      </p:sp>
      <p:sp>
        <p:nvSpPr>
          <p:cNvPr id="19459" name="Content Placeholder 2">
            <a:extLst>
              <a:ext uri="{FF2B5EF4-FFF2-40B4-BE49-F238E27FC236}">
                <a16:creationId xmlns:a16="http://schemas.microsoft.com/office/drawing/2014/main" id="{0B6895C5-7278-47E2-A907-5F42274FD8E2}"/>
              </a:ext>
            </a:extLst>
          </p:cNvPr>
          <p:cNvSpPr>
            <a:spLocks noGrp="1"/>
          </p:cNvSpPr>
          <p:nvPr>
            <p:ph idx="1"/>
          </p:nvPr>
        </p:nvSpPr>
        <p:spPr/>
        <p:txBody>
          <a:bodyPr/>
          <a:lstStyle/>
          <a:p>
            <a:r>
              <a:rPr lang="en-US" altLang="en-US" sz="2000">
                <a:latin typeface="Corbel" panose="020B0503020204020204" pitchFamily="34" charset="0"/>
              </a:rPr>
              <a:t>Some sentences are deliberately designed to flow well; that is, the sentence is conscientiously rhythmic and effortlessly natural.  Like deeply original sentences, these sentences too have persuasive, lasting impact.</a:t>
            </a:r>
          </a:p>
          <a:p>
            <a:endParaRPr lang="en-US" altLang="en-US" sz="2000">
              <a:latin typeface="Corbel" panose="020B0503020204020204" pitchFamily="34" charset="0"/>
            </a:endParaRPr>
          </a:p>
          <a:p>
            <a:r>
              <a:rPr lang="en-US" altLang="en-US" sz="2000">
                <a:latin typeface="Corbel" panose="020B0503020204020204" pitchFamily="34" charset="0"/>
              </a:rPr>
              <a:t>“Perhaps his planning was good, but his leading wasn’t effective.”</a:t>
            </a:r>
          </a:p>
          <a:p>
            <a:endParaRPr lang="en-US" altLang="en-US" sz="2000">
              <a:latin typeface="Corbel" panose="020B0503020204020204" pitchFamily="34" charset="0"/>
            </a:endParaRPr>
          </a:p>
          <a:p>
            <a:r>
              <a:rPr lang="en-US" altLang="en-US" sz="2000">
                <a:latin typeface="Corbel" panose="020B0503020204020204" pitchFamily="34" charset="0"/>
              </a:rPr>
              <a:t>“After cleaning my apron and preparing my pens for action, I am ready for another day of work at a local restaurant.”</a:t>
            </a:r>
          </a:p>
          <a:p>
            <a:pPr lvl="1"/>
            <a:endParaRPr lang="en-US" altLang="en-US" sz="1800">
              <a:latin typeface="Corbel" panose="020B0503020204020204" pitchFamily="34" charset="0"/>
            </a:endParaRPr>
          </a:p>
          <a:p>
            <a:r>
              <a:rPr lang="en-US" altLang="en-US" sz="2000">
                <a:latin typeface="Corbel" panose="020B0503020204020204" pitchFamily="34" charset="0"/>
              </a:rPr>
              <a:t>“Managers who fail to properly lead run the risk of damaging their respected businesses; however, managers who properly lead can boost their store location to all-time highs.”</a:t>
            </a:r>
            <a:endParaRPr lang="en-US" altLang="en-US" sz="1800">
              <a:latin typeface="Corbel" panose="020B0503020204020204" pitchFamily="34" charset="0"/>
            </a:endParaRPr>
          </a:p>
          <a:p>
            <a:pPr lvl="1"/>
            <a:endParaRPr lang="en-US" altLang="en-US" sz="1800">
              <a:latin typeface="Corbel" panose="020B0503020204020204" pitchFamily="34"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B8B6C98-A262-432B-A933-00F6F346509A}"/>
              </a:ext>
            </a:extLst>
          </p:cNvPr>
          <p:cNvSpPr>
            <a:spLocks noGrp="1"/>
          </p:cNvSpPr>
          <p:nvPr>
            <p:ph type="title"/>
          </p:nvPr>
        </p:nvSpPr>
        <p:spPr/>
        <p:txBody>
          <a:bodyPr/>
          <a:lstStyle/>
          <a:p>
            <a:r>
              <a:rPr lang="en-US" altLang="en-US" sz="3200" i="1">
                <a:latin typeface="Corbel" panose="020B0503020204020204" pitchFamily="34" charset="0"/>
              </a:rPr>
              <a:t>Exemplars – Linkages to General Education (“Basic Skills”)</a:t>
            </a:r>
            <a:endParaRPr lang="en-US" altLang="en-US" sz="3200">
              <a:latin typeface="Corbel" panose="020B0503020204020204" pitchFamily="34" charset="0"/>
            </a:endParaRPr>
          </a:p>
        </p:txBody>
      </p:sp>
      <p:sp>
        <p:nvSpPr>
          <p:cNvPr id="20483" name="Content Placeholder 2">
            <a:extLst>
              <a:ext uri="{FF2B5EF4-FFF2-40B4-BE49-F238E27FC236}">
                <a16:creationId xmlns:a16="http://schemas.microsoft.com/office/drawing/2014/main" id="{AB238845-E1BE-4773-9884-573BA2A689B1}"/>
              </a:ext>
            </a:extLst>
          </p:cNvPr>
          <p:cNvSpPr>
            <a:spLocks noGrp="1"/>
          </p:cNvSpPr>
          <p:nvPr>
            <p:ph idx="1"/>
          </p:nvPr>
        </p:nvSpPr>
        <p:spPr/>
        <p:txBody>
          <a:bodyPr/>
          <a:lstStyle/>
          <a:p>
            <a:r>
              <a:rPr lang="en-US" altLang="en-US" sz="1800">
                <a:latin typeface="Corbel" panose="020B0503020204020204" pitchFamily="34" charset="0"/>
              </a:rPr>
              <a:t>In general, individuals with college degrees work on different issues than individuals without college degrees.  Applying key concepts and ideas from fundamental courses matters greatly throughout your personal and professional life.</a:t>
            </a:r>
          </a:p>
          <a:p>
            <a:endParaRPr lang="en-US" altLang="en-US" sz="1800">
              <a:latin typeface="Corbel" panose="020B0503020204020204" pitchFamily="34" charset="0"/>
            </a:endParaRPr>
          </a:p>
          <a:p>
            <a:r>
              <a:rPr lang="en-US" altLang="en-US" sz="1800">
                <a:latin typeface="Corbel" panose="020B0503020204020204" pitchFamily="34" charset="0"/>
              </a:rPr>
              <a:t>Computing</a:t>
            </a:r>
          </a:p>
          <a:p>
            <a:pPr lvl="1"/>
            <a:r>
              <a:rPr lang="en-US" altLang="en-US" sz="1600">
                <a:latin typeface="Corbel" panose="020B0503020204020204" pitchFamily="34" charset="0"/>
              </a:rPr>
              <a:t>“One potential way of transferring data is to create an Excel template and go about the process of manually inputting all customer data into the system.  However, a more productive compromise would be scanning the data of current clients into the computer and from that point forward inputting all new client data into the computer.”</a:t>
            </a:r>
          </a:p>
          <a:p>
            <a:r>
              <a:rPr lang="en-US" altLang="en-US" sz="1800">
                <a:latin typeface="Corbel" panose="020B0503020204020204" pitchFamily="34" charset="0"/>
              </a:rPr>
              <a:t>English</a:t>
            </a:r>
          </a:p>
          <a:p>
            <a:pPr lvl="1"/>
            <a:r>
              <a:rPr lang="en-US" altLang="en-US" sz="1600">
                <a:latin typeface="Corbel" panose="020B0503020204020204" pitchFamily="34" charset="0"/>
              </a:rPr>
              <a:t>“My main problem with the team was lack of taking notes and then retaining the information for the next day.”</a:t>
            </a:r>
          </a:p>
          <a:p>
            <a:r>
              <a:rPr lang="en-US" altLang="en-US" sz="1800">
                <a:latin typeface="Corbel" panose="020B0503020204020204" pitchFamily="34" charset="0"/>
              </a:rPr>
              <a:t>Math</a:t>
            </a:r>
          </a:p>
          <a:p>
            <a:pPr lvl="1"/>
            <a:r>
              <a:rPr lang="en-US" altLang="en-US" sz="1600">
                <a:latin typeface="Corbel" panose="020B0503020204020204" pitchFamily="34" charset="0"/>
              </a:rPr>
              <a:t>“One day I made exactly $7.50 because I had one client who came in for a $15 haircut.  That really frustrated and angered me because I was already charging $20 for friends and family.”</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BA5E7BB-E1FC-44ED-8265-D0587FD13D30}"/>
              </a:ext>
            </a:extLst>
          </p:cNvPr>
          <p:cNvSpPr>
            <a:spLocks noGrp="1"/>
          </p:cNvSpPr>
          <p:nvPr>
            <p:ph type="title"/>
          </p:nvPr>
        </p:nvSpPr>
        <p:spPr/>
        <p:txBody>
          <a:bodyPr/>
          <a:lstStyle/>
          <a:p>
            <a:r>
              <a:rPr lang="en-US" altLang="en-US" sz="3200" i="1">
                <a:latin typeface="Corbel" panose="020B0503020204020204" pitchFamily="34" charset="0"/>
              </a:rPr>
              <a:t>Exemplars – Linkages to General Education (“Subject Exploration”)</a:t>
            </a:r>
            <a:endParaRPr lang="en-US" altLang="en-US" sz="3200">
              <a:latin typeface="Corbel" panose="020B0503020204020204" pitchFamily="34" charset="0"/>
            </a:endParaRPr>
          </a:p>
        </p:txBody>
      </p:sp>
      <p:sp>
        <p:nvSpPr>
          <p:cNvPr id="21507" name="Content Placeholder 2">
            <a:extLst>
              <a:ext uri="{FF2B5EF4-FFF2-40B4-BE49-F238E27FC236}">
                <a16:creationId xmlns:a16="http://schemas.microsoft.com/office/drawing/2014/main" id="{6282AB56-7397-4FF5-832B-FCAE773CCEBA}"/>
              </a:ext>
            </a:extLst>
          </p:cNvPr>
          <p:cNvSpPr>
            <a:spLocks noGrp="1"/>
          </p:cNvSpPr>
          <p:nvPr>
            <p:ph idx="1"/>
          </p:nvPr>
        </p:nvSpPr>
        <p:spPr/>
        <p:txBody>
          <a:bodyPr/>
          <a:lstStyle/>
          <a:p>
            <a:r>
              <a:rPr lang="en-US" altLang="en-US" sz="1800">
                <a:latin typeface="Corbel" panose="020B0503020204020204" pitchFamily="34" charset="0"/>
              </a:rPr>
              <a:t>Arts and Humanities</a:t>
            </a:r>
          </a:p>
          <a:p>
            <a:pPr lvl="1"/>
            <a:r>
              <a:rPr lang="en-US" altLang="en-US" sz="1600">
                <a:latin typeface="Corbel" panose="020B0503020204020204" pitchFamily="34" charset="0"/>
              </a:rPr>
              <a:t>“Dealing with people is difficult, to say the least.”</a:t>
            </a:r>
          </a:p>
          <a:p>
            <a:endParaRPr lang="en-US" altLang="en-US" sz="1800">
              <a:latin typeface="Corbel" panose="020B0503020204020204" pitchFamily="34" charset="0"/>
            </a:endParaRPr>
          </a:p>
          <a:p>
            <a:r>
              <a:rPr lang="en-US" altLang="en-US" sz="1800">
                <a:latin typeface="Corbel" panose="020B0503020204020204" pitchFamily="34" charset="0"/>
              </a:rPr>
              <a:t>Comparative Cultures</a:t>
            </a:r>
          </a:p>
          <a:p>
            <a:pPr lvl="1"/>
            <a:r>
              <a:rPr lang="en-US" altLang="en-US" sz="1600">
                <a:latin typeface="Corbel" panose="020B0503020204020204" pitchFamily="34" charset="0"/>
              </a:rPr>
              <a:t>“Most problems are based on human beings or employees themselves.  Also, these problems are different from countries and cultures because every country has its own working habits and behaviors.”</a:t>
            </a:r>
          </a:p>
          <a:p>
            <a:endParaRPr lang="en-US" altLang="en-US" sz="1800">
              <a:latin typeface="Corbel" panose="020B0503020204020204" pitchFamily="34" charset="0"/>
            </a:endParaRPr>
          </a:p>
          <a:p>
            <a:r>
              <a:rPr lang="en-US" altLang="en-US" sz="1800">
                <a:latin typeface="Corbel" panose="020B0503020204020204" pitchFamily="34" charset="0"/>
              </a:rPr>
              <a:t>Critical Reasoning</a:t>
            </a:r>
          </a:p>
          <a:p>
            <a:pPr lvl="1"/>
            <a:r>
              <a:rPr lang="en-US" altLang="en-US" sz="1600">
                <a:latin typeface="Corbel" panose="020B0503020204020204" pitchFamily="34" charset="0"/>
              </a:rPr>
              <a:t>“Using statistics [for soccer] can be good indicators of the areas of improvements.  We can have 240 passes and three shots on goal, but live examples will encourage strategic applications of techniques to get more shots on goal.”</a:t>
            </a:r>
            <a:endParaRPr lang="en-US" altLang="en-US" sz="1400">
              <a:latin typeface="Corbel" panose="020B0503020204020204" pitchFamily="34"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81354B5-D5D1-4B9A-B12D-80A038CBDF3B}"/>
              </a:ext>
            </a:extLst>
          </p:cNvPr>
          <p:cNvSpPr>
            <a:spLocks noGrp="1"/>
          </p:cNvSpPr>
          <p:nvPr>
            <p:ph type="title"/>
          </p:nvPr>
        </p:nvSpPr>
        <p:spPr/>
        <p:txBody>
          <a:bodyPr/>
          <a:lstStyle/>
          <a:p>
            <a:r>
              <a:rPr lang="en-US" altLang="en-US" sz="3200" i="1">
                <a:latin typeface="Corbel" panose="020B0503020204020204" pitchFamily="34" charset="0"/>
              </a:rPr>
              <a:t>Exemplars – Linkages to General Education (“Subject Exploration” cont.)</a:t>
            </a:r>
            <a:endParaRPr lang="en-US" altLang="en-US" sz="3200">
              <a:latin typeface="Corbel" panose="020B0503020204020204" pitchFamily="34" charset="0"/>
            </a:endParaRPr>
          </a:p>
        </p:txBody>
      </p:sp>
      <p:sp>
        <p:nvSpPr>
          <p:cNvPr id="22531" name="Content Placeholder 2">
            <a:extLst>
              <a:ext uri="{FF2B5EF4-FFF2-40B4-BE49-F238E27FC236}">
                <a16:creationId xmlns:a16="http://schemas.microsoft.com/office/drawing/2014/main" id="{79CCA2E2-7260-4E37-8C41-3FA43AF2563E}"/>
              </a:ext>
            </a:extLst>
          </p:cNvPr>
          <p:cNvSpPr>
            <a:spLocks noGrp="1"/>
          </p:cNvSpPr>
          <p:nvPr>
            <p:ph idx="1"/>
          </p:nvPr>
        </p:nvSpPr>
        <p:spPr/>
        <p:txBody>
          <a:bodyPr/>
          <a:lstStyle/>
          <a:p>
            <a:r>
              <a:rPr lang="en-US" altLang="en-US" sz="1800">
                <a:latin typeface="Corbel" panose="020B0503020204020204" pitchFamily="34" charset="0"/>
              </a:rPr>
              <a:t>Government</a:t>
            </a:r>
          </a:p>
          <a:p>
            <a:pPr lvl="1"/>
            <a:r>
              <a:rPr lang="en-US" altLang="en-US" sz="1600">
                <a:latin typeface="Corbel" panose="020B0503020204020204" pitchFamily="34" charset="0"/>
              </a:rPr>
              <a:t>“Six bales with some of our larger, and more expensive, antique rugs had been flagged by US Customs in transit from Afghanistan; they were being held at the dock for inspections.”</a:t>
            </a:r>
          </a:p>
          <a:p>
            <a:r>
              <a:rPr lang="en-US" altLang="en-US" sz="1800">
                <a:latin typeface="Corbel" panose="020B0503020204020204" pitchFamily="34" charset="0"/>
              </a:rPr>
              <a:t>History</a:t>
            </a:r>
          </a:p>
          <a:p>
            <a:pPr lvl="1"/>
            <a:r>
              <a:rPr lang="en-US" altLang="en-US" sz="1600">
                <a:latin typeface="Corbel" panose="020B0503020204020204" pitchFamily="34" charset="0"/>
              </a:rPr>
              <a:t>“The business has been running strong for over 25 years here in the United States.”</a:t>
            </a:r>
          </a:p>
          <a:p>
            <a:pPr lvl="1"/>
            <a:r>
              <a:rPr lang="en-US" altLang="en-US" sz="1600">
                <a:latin typeface="Corbel" panose="020B0503020204020204" pitchFamily="34" charset="0"/>
              </a:rPr>
              <a:t>“My first year at the afterschool program was very rewarding.  I was the coach of several teams and leader of the science club.”</a:t>
            </a:r>
          </a:p>
          <a:p>
            <a:r>
              <a:rPr lang="en-US" altLang="en-US" sz="1800">
                <a:latin typeface="Corbel" panose="020B0503020204020204" pitchFamily="34" charset="0"/>
              </a:rPr>
              <a:t>Natural Science</a:t>
            </a:r>
          </a:p>
          <a:p>
            <a:r>
              <a:rPr lang="en-US" altLang="en-US" sz="1800">
                <a:latin typeface="Corbel" panose="020B0503020204020204" pitchFamily="34" charset="0"/>
              </a:rPr>
              <a:t>Oral Communication</a:t>
            </a:r>
          </a:p>
          <a:p>
            <a:pPr lvl="1"/>
            <a:r>
              <a:rPr lang="en-US" altLang="en-US" sz="1600">
                <a:latin typeface="Corbel" panose="020B0503020204020204" pitchFamily="34" charset="0"/>
              </a:rPr>
              <a:t>“A simple ‘thank you’ can go a long way.”</a:t>
            </a:r>
          </a:p>
          <a:p>
            <a:pPr lvl="1"/>
            <a:r>
              <a:rPr lang="en-US" altLang="en-US" sz="1600">
                <a:latin typeface="Corbel" panose="020B0503020204020204" pitchFamily="34" charset="0"/>
              </a:rPr>
              <a:t>“Speaking in person definitely helped reduce the miscommunication and we were finally on the same page.”</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A7DAB9B-B2FB-4A66-8B50-F9E39452B12C}"/>
              </a:ext>
            </a:extLst>
          </p:cNvPr>
          <p:cNvSpPr>
            <a:spLocks noGrp="1"/>
          </p:cNvSpPr>
          <p:nvPr>
            <p:ph type="title"/>
          </p:nvPr>
        </p:nvSpPr>
        <p:spPr/>
        <p:txBody>
          <a:bodyPr/>
          <a:lstStyle/>
          <a:p>
            <a:r>
              <a:rPr lang="en-US" altLang="en-US" sz="3200" i="1">
                <a:latin typeface="Corbel" panose="020B0503020204020204" pitchFamily="34" charset="0"/>
              </a:rPr>
              <a:t>Exemplars – Linkages to Domain/Subject Matter (“Lower Division Core”)</a:t>
            </a:r>
            <a:endParaRPr lang="en-US" altLang="en-US" sz="3200">
              <a:latin typeface="Corbel" panose="020B0503020204020204" pitchFamily="34" charset="0"/>
            </a:endParaRPr>
          </a:p>
        </p:txBody>
      </p:sp>
      <p:sp>
        <p:nvSpPr>
          <p:cNvPr id="23555" name="Content Placeholder 2">
            <a:extLst>
              <a:ext uri="{FF2B5EF4-FFF2-40B4-BE49-F238E27FC236}">
                <a16:creationId xmlns:a16="http://schemas.microsoft.com/office/drawing/2014/main" id="{A5321AC2-C1B5-456B-BA73-3942F9BD27FA}"/>
              </a:ext>
            </a:extLst>
          </p:cNvPr>
          <p:cNvSpPr>
            <a:spLocks noGrp="1"/>
          </p:cNvSpPr>
          <p:nvPr>
            <p:ph idx="1"/>
          </p:nvPr>
        </p:nvSpPr>
        <p:spPr/>
        <p:txBody>
          <a:bodyPr/>
          <a:lstStyle/>
          <a:p>
            <a:r>
              <a:rPr lang="en-US" altLang="en-US" sz="1800">
                <a:latin typeface="Corbel" panose="020B0503020204020204" pitchFamily="34" charset="0"/>
              </a:rPr>
              <a:t>Business students have successfully completed lower-division core classes.  Students are incorporating these high-level concepts into their writing.</a:t>
            </a:r>
          </a:p>
          <a:p>
            <a:endParaRPr lang="en-US" altLang="en-US" sz="1800">
              <a:latin typeface="Corbel" panose="020B0503020204020204" pitchFamily="34" charset="0"/>
            </a:endParaRPr>
          </a:p>
          <a:p>
            <a:r>
              <a:rPr lang="en-US" altLang="en-US" sz="1800">
                <a:latin typeface="Corbel" panose="020B0503020204020204" pitchFamily="34" charset="0"/>
              </a:rPr>
              <a:t>Accounting</a:t>
            </a:r>
          </a:p>
          <a:p>
            <a:pPr lvl="1"/>
            <a:r>
              <a:rPr lang="en-US" altLang="en-US" sz="1600">
                <a:latin typeface="Corbel" panose="020B0503020204020204" pitchFamily="34" charset="0"/>
              </a:rPr>
              <a:t>“When asked what I did to come up with the numbers [on the financial statements], I had no answer.  I had no explanation of how the numbers got there because I really didn’t understand what I was doing.”</a:t>
            </a:r>
          </a:p>
          <a:p>
            <a:endParaRPr lang="en-US" altLang="en-US" sz="1800">
              <a:latin typeface="Corbel" panose="020B0503020204020204" pitchFamily="34" charset="0"/>
            </a:endParaRPr>
          </a:p>
          <a:p>
            <a:r>
              <a:rPr lang="en-US" altLang="en-US" sz="1800">
                <a:latin typeface="Corbel" panose="020B0503020204020204" pitchFamily="34" charset="0"/>
              </a:rPr>
              <a:t>Business Law</a:t>
            </a:r>
          </a:p>
          <a:p>
            <a:pPr lvl="1"/>
            <a:r>
              <a:rPr lang="en-US" altLang="en-US" sz="1600">
                <a:latin typeface="Corbel" panose="020B0503020204020204" pitchFamily="34" charset="0"/>
              </a:rPr>
              <a:t>“According to our policy, which is based on state law, we are allowed to have six children per employee working, with one of those children being under 15 months (any child under 15 months of age counts as two children).</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F91388B-542C-4870-9CD1-E5D62799FBEF}"/>
              </a:ext>
            </a:extLst>
          </p:cNvPr>
          <p:cNvSpPr>
            <a:spLocks noGrp="1"/>
          </p:cNvSpPr>
          <p:nvPr>
            <p:ph type="title"/>
          </p:nvPr>
        </p:nvSpPr>
        <p:spPr/>
        <p:txBody>
          <a:bodyPr/>
          <a:lstStyle/>
          <a:p>
            <a:r>
              <a:rPr lang="en-US" altLang="en-US" sz="3200" i="1">
                <a:latin typeface="Corbel" panose="020B0503020204020204" pitchFamily="34" charset="0"/>
              </a:rPr>
              <a:t>Superior, Contemporary Writing</a:t>
            </a:r>
            <a:endParaRPr lang="en-US" altLang="en-US" sz="3200">
              <a:latin typeface="Corbel" panose="020B0503020204020204" pitchFamily="34" charset="0"/>
            </a:endParaRPr>
          </a:p>
        </p:txBody>
      </p:sp>
      <p:sp>
        <p:nvSpPr>
          <p:cNvPr id="5123" name="Content Placeholder 2">
            <a:extLst>
              <a:ext uri="{FF2B5EF4-FFF2-40B4-BE49-F238E27FC236}">
                <a16:creationId xmlns:a16="http://schemas.microsoft.com/office/drawing/2014/main" id="{FA380BB8-7FA8-43D9-AB54-30530A13115D}"/>
              </a:ext>
            </a:extLst>
          </p:cNvPr>
          <p:cNvSpPr>
            <a:spLocks noGrp="1"/>
          </p:cNvSpPr>
          <p:nvPr>
            <p:ph idx="1"/>
          </p:nvPr>
        </p:nvSpPr>
        <p:spPr/>
        <p:txBody>
          <a:bodyPr/>
          <a:lstStyle/>
          <a:p>
            <a:r>
              <a:rPr lang="en-US" altLang="en-US" sz="2000">
                <a:latin typeface="Corbel" panose="020B0503020204020204" pitchFamily="34" charset="0"/>
              </a:rPr>
              <a:t>Employ higher-order writing strategies</a:t>
            </a:r>
          </a:p>
          <a:p>
            <a:pPr lvl="1"/>
            <a:r>
              <a:rPr lang="en-US" altLang="en-US" sz="1800" i="1">
                <a:latin typeface="Corbel" panose="020B0503020204020204" pitchFamily="34" charset="0"/>
              </a:rPr>
              <a:t>Always</a:t>
            </a:r>
            <a:r>
              <a:rPr lang="en-US" altLang="en-US" sz="1800">
                <a:latin typeface="Corbel" panose="020B0503020204020204" pitchFamily="34" charset="0"/>
              </a:rPr>
              <a:t> elevate your writing (throughout this class and beyond)</a:t>
            </a:r>
          </a:p>
          <a:p>
            <a:pPr lvl="1"/>
            <a:r>
              <a:rPr lang="en-US" altLang="en-US" sz="1800">
                <a:latin typeface="Corbel" panose="020B0503020204020204" pitchFamily="34" charset="0"/>
              </a:rPr>
              <a:t>All of the following examples are from my </a:t>
            </a:r>
            <a:r>
              <a:rPr lang="en-US" altLang="en-US" sz="1800" i="1">
                <a:latin typeface="Corbel" panose="020B0503020204020204" pitchFamily="34" charset="0"/>
              </a:rPr>
              <a:t>outstanding</a:t>
            </a:r>
            <a:r>
              <a:rPr lang="en-US" altLang="en-US" sz="1800">
                <a:latin typeface="Corbel" panose="020B0503020204020204" pitchFamily="34" charset="0"/>
              </a:rPr>
              <a:t> students</a:t>
            </a:r>
            <a:endParaRPr lang="en-US" altLang="en-US" sz="2000">
              <a:latin typeface="Corbel" panose="020B0503020204020204" pitchFamily="34" charset="0"/>
            </a:endParaRPr>
          </a:p>
          <a:p>
            <a:endParaRPr lang="en-US" altLang="en-US" sz="2000">
              <a:latin typeface="Corbel" panose="020B0503020204020204" pitchFamily="34" charset="0"/>
            </a:endParaRPr>
          </a:p>
          <a:p>
            <a:r>
              <a:rPr lang="en-US" altLang="en-US" sz="2000">
                <a:latin typeface="Corbel" panose="020B0503020204020204" pitchFamily="34" charset="0"/>
              </a:rPr>
              <a:t>[Technical] Composition</a:t>
            </a:r>
          </a:p>
          <a:p>
            <a:pPr lvl="1"/>
            <a:r>
              <a:rPr lang="en-US" altLang="en-US" sz="1800">
                <a:latin typeface="Corbel" panose="020B0503020204020204" pitchFamily="34" charset="0"/>
              </a:rPr>
              <a:t>Introductory Sentences, Thesis Statements, Topic sentences, Transition sentences, Contrasts, Emphases, Transition words, Topic/Content order</a:t>
            </a:r>
          </a:p>
          <a:p>
            <a:endParaRPr lang="en-US" altLang="en-US" sz="2000">
              <a:latin typeface="Corbel" panose="020B0503020204020204" pitchFamily="34" charset="0"/>
            </a:endParaRPr>
          </a:p>
          <a:p>
            <a:r>
              <a:rPr lang="en-US" altLang="en-US" sz="2000">
                <a:latin typeface="Corbel" panose="020B0503020204020204" pitchFamily="34" charset="0"/>
              </a:rPr>
              <a:t>[Compelling] Sentence Variety</a:t>
            </a:r>
          </a:p>
          <a:p>
            <a:pPr lvl="1"/>
            <a:r>
              <a:rPr lang="en-US" altLang="en-US" sz="1800">
                <a:latin typeface="Corbel" panose="020B0503020204020204" pitchFamily="34" charset="0"/>
              </a:rPr>
              <a:t>Length, Types, Passive constructions, Originality, Rhythm</a:t>
            </a:r>
          </a:p>
          <a:p>
            <a:endParaRPr lang="en-US" altLang="en-US" sz="2000">
              <a:latin typeface="Corbel" panose="020B0503020204020204" pitchFamily="34" charset="0"/>
            </a:endParaRPr>
          </a:p>
          <a:p>
            <a:r>
              <a:rPr lang="en-US" altLang="en-US" sz="2000">
                <a:latin typeface="Corbel" panose="020B0503020204020204" pitchFamily="34" charset="0"/>
              </a:rPr>
              <a:t>[Persuasive] Rhetoric</a:t>
            </a:r>
          </a:p>
          <a:p>
            <a:pPr lvl="1"/>
            <a:r>
              <a:rPr lang="en-US" altLang="en-US" sz="1800">
                <a:latin typeface="Corbel" panose="020B0503020204020204" pitchFamily="34" charset="0"/>
              </a:rPr>
              <a:t>Linkages to General Education, Linkages to Subject Matter from Class</a:t>
            </a:r>
          </a:p>
          <a:p>
            <a:pPr lvl="1"/>
            <a:r>
              <a:rPr lang="en-US" altLang="en-US" sz="1800">
                <a:latin typeface="Corbel" panose="020B0503020204020204" pitchFamily="34" charset="0"/>
              </a:rPr>
              <a:t>Quotes, Analogies, Similes, Metaphors, Rhetoric</a:t>
            </a:r>
          </a:p>
          <a:p>
            <a:pPr lvl="1"/>
            <a:r>
              <a:rPr lang="en-US" altLang="en-US" sz="1800">
                <a:latin typeface="Corbel" panose="020B0503020204020204" pitchFamily="34" charset="0"/>
              </a:rPr>
              <a:t>Figurative Language, Idioms, Bias-free Language</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1B264E5-C0E9-45C1-901F-BA0008640110}"/>
              </a:ext>
            </a:extLst>
          </p:cNvPr>
          <p:cNvSpPr>
            <a:spLocks noGrp="1"/>
          </p:cNvSpPr>
          <p:nvPr>
            <p:ph type="title"/>
          </p:nvPr>
        </p:nvSpPr>
        <p:spPr/>
        <p:txBody>
          <a:bodyPr/>
          <a:lstStyle/>
          <a:p>
            <a:r>
              <a:rPr lang="en-US" altLang="en-US" sz="3200" i="1">
                <a:latin typeface="Corbel" panose="020B0503020204020204" pitchFamily="34" charset="0"/>
              </a:rPr>
              <a:t>Exemplars – Linkages to Domain/Subject Matter (“Lower Division Core” cont.)</a:t>
            </a:r>
            <a:endParaRPr lang="en-US" altLang="en-US" sz="3200">
              <a:latin typeface="Corbel" panose="020B0503020204020204" pitchFamily="34" charset="0"/>
            </a:endParaRPr>
          </a:p>
        </p:txBody>
      </p:sp>
      <p:sp>
        <p:nvSpPr>
          <p:cNvPr id="24579" name="Content Placeholder 2">
            <a:extLst>
              <a:ext uri="{FF2B5EF4-FFF2-40B4-BE49-F238E27FC236}">
                <a16:creationId xmlns:a16="http://schemas.microsoft.com/office/drawing/2014/main" id="{C18E839A-7E61-46B3-BFC5-48992FAABC13}"/>
              </a:ext>
            </a:extLst>
          </p:cNvPr>
          <p:cNvSpPr>
            <a:spLocks noGrp="1"/>
          </p:cNvSpPr>
          <p:nvPr>
            <p:ph idx="1"/>
          </p:nvPr>
        </p:nvSpPr>
        <p:spPr/>
        <p:txBody>
          <a:bodyPr/>
          <a:lstStyle/>
          <a:p>
            <a:r>
              <a:rPr lang="en-US" altLang="en-US" sz="1800">
                <a:latin typeface="Corbel" panose="020B0503020204020204" pitchFamily="34" charset="0"/>
              </a:rPr>
              <a:t>Economics</a:t>
            </a:r>
          </a:p>
          <a:p>
            <a:pPr lvl="1"/>
            <a:r>
              <a:rPr lang="en-US" altLang="en-US" sz="1600">
                <a:latin typeface="Corbel" panose="020B0503020204020204" pitchFamily="34" charset="0"/>
              </a:rPr>
              <a:t>“It was not until after hours were cut that it was made clear to us why we were failing to make sales: management was modeling our location’s sales goals on the sales numbers for a location in San Francisco.”</a:t>
            </a:r>
          </a:p>
          <a:p>
            <a:pPr lvl="1"/>
            <a:r>
              <a:rPr lang="en-US" altLang="en-US" sz="1600">
                <a:latin typeface="Corbel" panose="020B0503020204020204" pitchFamily="34" charset="0"/>
              </a:rPr>
              <a:t>“I believe the overarching issue here is that the owner’s sole concern was making as much money as possible while keeping her labor costs to a minimum.”</a:t>
            </a:r>
          </a:p>
          <a:p>
            <a:endParaRPr lang="en-US" altLang="en-US" sz="1800">
              <a:latin typeface="Corbel" panose="020B0503020204020204" pitchFamily="34" charset="0"/>
            </a:endParaRPr>
          </a:p>
          <a:p>
            <a:r>
              <a:rPr lang="en-US" altLang="en-US" sz="1800">
                <a:latin typeface="Corbel" panose="020B0503020204020204" pitchFamily="34" charset="0"/>
              </a:rPr>
              <a:t>Statistics</a:t>
            </a:r>
          </a:p>
          <a:p>
            <a:pPr lvl="1"/>
            <a:r>
              <a:rPr lang="en-US" altLang="en-US" sz="1600">
                <a:latin typeface="Corbel" panose="020B0503020204020204" pitchFamily="34" charset="0"/>
              </a:rPr>
              <a:t>“On a normal weekend, our restaurant would average about 7,000 dollars; however, on that specific night we made over 11,000 dollars.”</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E61223CE-0AF9-4F93-8517-1BB171D165D8}"/>
              </a:ext>
            </a:extLst>
          </p:cNvPr>
          <p:cNvSpPr>
            <a:spLocks noGrp="1"/>
          </p:cNvSpPr>
          <p:nvPr>
            <p:ph type="title"/>
          </p:nvPr>
        </p:nvSpPr>
        <p:spPr/>
        <p:txBody>
          <a:bodyPr/>
          <a:lstStyle/>
          <a:p>
            <a:r>
              <a:rPr lang="en-US" altLang="en-US" sz="3200" i="1">
                <a:latin typeface="Corbel" panose="020B0503020204020204" pitchFamily="34" charset="0"/>
              </a:rPr>
              <a:t>Exemplars – Linkages to Domain/Subject Matter (MGT 360)</a:t>
            </a:r>
            <a:endParaRPr lang="en-US" altLang="en-US" sz="3200">
              <a:latin typeface="Corbel" panose="020B0503020204020204" pitchFamily="34" charset="0"/>
            </a:endParaRPr>
          </a:p>
        </p:txBody>
      </p:sp>
      <p:sp>
        <p:nvSpPr>
          <p:cNvPr id="25603" name="Content Placeholder 2">
            <a:extLst>
              <a:ext uri="{FF2B5EF4-FFF2-40B4-BE49-F238E27FC236}">
                <a16:creationId xmlns:a16="http://schemas.microsoft.com/office/drawing/2014/main" id="{EB8AA610-67CC-4C07-94F4-57BD51C302BA}"/>
              </a:ext>
            </a:extLst>
          </p:cNvPr>
          <p:cNvSpPr>
            <a:spLocks noGrp="1"/>
          </p:cNvSpPr>
          <p:nvPr>
            <p:ph idx="1"/>
          </p:nvPr>
        </p:nvSpPr>
        <p:spPr/>
        <p:txBody>
          <a:bodyPr/>
          <a:lstStyle/>
          <a:p>
            <a:r>
              <a:rPr lang="en-US" altLang="en-US" sz="1800">
                <a:latin typeface="Corbel" panose="020B0503020204020204" pitchFamily="34" charset="0"/>
              </a:rPr>
              <a:t>MGT 360 is the “Principles of Management and Organizational Behavior” course.  Students, already, have learned about planning, leading, organizing, and controlling and are incorporating these high-level concepts into their writing.</a:t>
            </a:r>
          </a:p>
          <a:p>
            <a:endParaRPr lang="en-US" altLang="en-US" sz="1800">
              <a:latin typeface="Corbel" panose="020B0503020204020204" pitchFamily="34" charset="0"/>
            </a:endParaRPr>
          </a:p>
          <a:p>
            <a:r>
              <a:rPr lang="en-US" altLang="en-US" sz="1800">
                <a:latin typeface="Corbel" panose="020B0503020204020204" pitchFamily="34" charset="0"/>
              </a:rPr>
              <a:t>Planning</a:t>
            </a:r>
          </a:p>
          <a:p>
            <a:pPr lvl="1"/>
            <a:r>
              <a:rPr lang="en-US" altLang="en-US" sz="1600">
                <a:latin typeface="Corbel" panose="020B0503020204020204" pitchFamily="34" charset="0"/>
              </a:rPr>
              <a:t>“Elements of planning are demonstrated when high levels of management determine specific plans and goals of the [bank] tellers.”</a:t>
            </a:r>
          </a:p>
          <a:p>
            <a:r>
              <a:rPr lang="en-US" altLang="en-US" sz="1800">
                <a:latin typeface="Corbel" panose="020B0503020204020204" pitchFamily="34" charset="0"/>
              </a:rPr>
              <a:t>Leading</a:t>
            </a:r>
          </a:p>
          <a:p>
            <a:pPr lvl="1"/>
            <a:r>
              <a:rPr lang="en-US" altLang="en-US" sz="1600">
                <a:latin typeface="Corbel" panose="020B0503020204020204" pitchFamily="34" charset="0"/>
              </a:rPr>
              <a:t>“Elements of leading are seen when my manager tells me day-to-day words of encouragement and coaches me on how to improve my solutions pitch to customers.”</a:t>
            </a:r>
          </a:p>
          <a:p>
            <a:r>
              <a:rPr lang="en-US" altLang="en-US" sz="1800">
                <a:latin typeface="Corbel" panose="020B0503020204020204" pitchFamily="34" charset="0"/>
              </a:rPr>
              <a:t>Organizing</a:t>
            </a:r>
          </a:p>
          <a:p>
            <a:pPr lvl="1"/>
            <a:r>
              <a:rPr lang="en-US" altLang="en-US" sz="1600">
                <a:latin typeface="Corbel" panose="020B0503020204020204" pitchFamily="34" charset="0"/>
              </a:rPr>
              <a:t>“Organizing elements can be observed when my manager organizes my work schedules and where I am on the [bank] teller line directionally to maximize my number of customer interactions.”</a:t>
            </a:r>
          </a:p>
          <a:p>
            <a:r>
              <a:rPr lang="en-US" altLang="en-US" sz="1800">
                <a:latin typeface="Corbel" panose="020B0503020204020204" pitchFamily="34" charset="0"/>
              </a:rPr>
              <a:t>Controlling</a:t>
            </a:r>
          </a:p>
          <a:p>
            <a:pPr lvl="1"/>
            <a:r>
              <a:rPr lang="en-US" altLang="en-US" sz="1600">
                <a:latin typeface="Corbel" panose="020B0503020204020204" pitchFamily="34" charset="0"/>
              </a:rPr>
              <a:t>“Elements of controlling are seen when I am evaluated on my performance to reach my solutions goals at the each quarter end.”</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907E923-0E23-43D1-9B2C-E8A44AD4442F}"/>
              </a:ext>
            </a:extLst>
          </p:cNvPr>
          <p:cNvSpPr>
            <a:spLocks noGrp="1"/>
          </p:cNvSpPr>
          <p:nvPr>
            <p:ph type="title"/>
          </p:nvPr>
        </p:nvSpPr>
        <p:spPr/>
        <p:txBody>
          <a:bodyPr/>
          <a:lstStyle/>
          <a:p>
            <a:r>
              <a:rPr lang="en-US" altLang="en-US" sz="3200" i="1">
                <a:latin typeface="Corbel" panose="020B0503020204020204" pitchFamily="34" charset="0"/>
              </a:rPr>
              <a:t>Exemplars – Linkages to Domain/Subject Matter (MGT 360, cont.)</a:t>
            </a:r>
            <a:endParaRPr lang="en-US" altLang="en-US" sz="3200">
              <a:latin typeface="Corbel" panose="020B0503020204020204" pitchFamily="34" charset="0"/>
            </a:endParaRPr>
          </a:p>
        </p:txBody>
      </p:sp>
      <p:sp>
        <p:nvSpPr>
          <p:cNvPr id="26627" name="Content Placeholder 2">
            <a:extLst>
              <a:ext uri="{FF2B5EF4-FFF2-40B4-BE49-F238E27FC236}">
                <a16:creationId xmlns:a16="http://schemas.microsoft.com/office/drawing/2014/main" id="{62D41741-0325-4E13-AF3C-57CA82092749}"/>
              </a:ext>
            </a:extLst>
          </p:cNvPr>
          <p:cNvSpPr>
            <a:spLocks noGrp="1"/>
          </p:cNvSpPr>
          <p:nvPr>
            <p:ph idx="1"/>
          </p:nvPr>
        </p:nvSpPr>
        <p:spPr/>
        <p:txBody>
          <a:bodyPr/>
          <a:lstStyle/>
          <a:p>
            <a:r>
              <a:rPr lang="en-US" altLang="en-US" sz="1800">
                <a:latin typeface="Corbel" panose="020B0503020204020204" pitchFamily="34" charset="0"/>
              </a:rPr>
              <a:t>Some students have read the first couple of chapters of the textbook and can incorporate the theory and practice of management and organizational behavior directly into their writing.</a:t>
            </a:r>
          </a:p>
          <a:p>
            <a:endParaRPr lang="en-US" altLang="en-US" sz="1800">
              <a:latin typeface="Corbel" panose="020B0503020204020204" pitchFamily="34" charset="0"/>
            </a:endParaRPr>
          </a:p>
          <a:p>
            <a:r>
              <a:rPr lang="en-US" altLang="en-US" sz="1800">
                <a:latin typeface="Corbel" panose="020B0503020204020204" pitchFamily="34" charset="0"/>
              </a:rPr>
              <a:t>McGregor’s Theory X/Theory Y (Textbook, Chapter 1)</a:t>
            </a:r>
          </a:p>
          <a:p>
            <a:pPr lvl="1"/>
            <a:r>
              <a:rPr lang="en-US" altLang="en-US" sz="1600">
                <a:latin typeface="Corbel" panose="020B0503020204020204" pitchFamily="34" charset="0"/>
              </a:rPr>
              <a:t>“One of the most important organizational challenges that I have ever encountered as an employees was while working at my current job.  The challenge that I and other coworkers are still facing is the negative view that our supervisors have of us.  This negative view leads to our supervisors believing we are unmotivated and irresponsible.  Further, because we are constantly viewed as being wrong, we often are nervous or scared to make mistakes, leading to McGregor’s self-fulfilling prophecy of Theory X (that is, the belief that workers do not like their jobs).  Although this challenge is ongoing, I do believe there are ways to solve this by communication to my supervisors, and ultimately implementing McGregor’s Theory Y (that is, the belief that employees want to work hard).”</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9FA0F63-04A6-43EA-BEF0-84E8078C8400}"/>
              </a:ext>
            </a:extLst>
          </p:cNvPr>
          <p:cNvSpPr>
            <a:spLocks noGrp="1"/>
          </p:cNvSpPr>
          <p:nvPr>
            <p:ph type="title"/>
          </p:nvPr>
        </p:nvSpPr>
        <p:spPr/>
        <p:txBody>
          <a:bodyPr/>
          <a:lstStyle/>
          <a:p>
            <a:r>
              <a:rPr lang="en-US" altLang="en-US" sz="3200" i="1">
                <a:latin typeface="Corbel" panose="020B0503020204020204" pitchFamily="34" charset="0"/>
              </a:rPr>
              <a:t>Exemplars – Linkages to Domain/Subject Matter (“Upper Division Core”)</a:t>
            </a:r>
            <a:endParaRPr lang="en-US" altLang="en-US" sz="3200">
              <a:latin typeface="Corbel" panose="020B0503020204020204" pitchFamily="34" charset="0"/>
            </a:endParaRPr>
          </a:p>
        </p:txBody>
      </p:sp>
      <p:sp>
        <p:nvSpPr>
          <p:cNvPr id="27651" name="Content Placeholder 2">
            <a:extLst>
              <a:ext uri="{FF2B5EF4-FFF2-40B4-BE49-F238E27FC236}">
                <a16:creationId xmlns:a16="http://schemas.microsoft.com/office/drawing/2014/main" id="{44EA9AA8-795F-485D-AEAF-C023999C2E36}"/>
              </a:ext>
            </a:extLst>
          </p:cNvPr>
          <p:cNvSpPr>
            <a:spLocks noGrp="1"/>
          </p:cNvSpPr>
          <p:nvPr>
            <p:ph idx="1"/>
          </p:nvPr>
        </p:nvSpPr>
        <p:spPr/>
        <p:txBody>
          <a:bodyPr/>
          <a:lstStyle/>
          <a:p>
            <a:r>
              <a:rPr lang="en-US" altLang="en-US" sz="1800">
                <a:latin typeface="Corbel" panose="020B0503020204020204" pitchFamily="34" charset="0"/>
              </a:rPr>
              <a:t>Business students may have successfully completed one or more upper-division core classes, other than MGT 360.  Students are incorporating these high-level concepts into their writing.</a:t>
            </a:r>
          </a:p>
          <a:p>
            <a:endParaRPr lang="en-US" altLang="en-US" sz="1800">
              <a:latin typeface="Corbel" panose="020B0503020204020204" pitchFamily="34" charset="0"/>
            </a:endParaRPr>
          </a:p>
          <a:p>
            <a:r>
              <a:rPr lang="en-US" altLang="en-US" sz="1800">
                <a:latin typeface="Corbel" panose="020B0503020204020204" pitchFamily="34" charset="0"/>
              </a:rPr>
              <a:t>Finance</a:t>
            </a:r>
          </a:p>
          <a:p>
            <a:pPr lvl="1"/>
            <a:r>
              <a:rPr lang="en-US" altLang="en-US" sz="1600">
                <a:latin typeface="Corbel" panose="020B0503020204020204" pitchFamily="34" charset="0"/>
              </a:rPr>
              <a:t>“I receive credit…when a banker successfully enrolls a customer into online banking, opens accounts, or upon approval of credit card, loan, and lines of credit applications set up by a banker.”</a:t>
            </a:r>
          </a:p>
          <a:p>
            <a:r>
              <a:rPr lang="en-US" altLang="en-US" sz="1800">
                <a:latin typeface="Corbel" panose="020B0503020204020204" pitchFamily="34" charset="0"/>
              </a:rPr>
              <a:t>Marketing</a:t>
            </a:r>
          </a:p>
          <a:p>
            <a:pPr lvl="1"/>
            <a:r>
              <a:rPr lang="en-US" altLang="en-US" sz="1600">
                <a:latin typeface="Corbel" panose="020B0503020204020204" pitchFamily="34" charset="0"/>
              </a:rPr>
              <a:t>“Fast forward to two years later when [my boss] broke the record of having 1,000 orders per day on Amazon.</a:t>
            </a:r>
          </a:p>
          <a:p>
            <a:r>
              <a:rPr lang="en-US" altLang="en-US" sz="1800">
                <a:latin typeface="Corbel" panose="020B0503020204020204" pitchFamily="34" charset="0"/>
              </a:rPr>
              <a:t>Operations</a:t>
            </a:r>
          </a:p>
          <a:p>
            <a:pPr lvl="1"/>
            <a:r>
              <a:rPr lang="en-US" altLang="en-US" sz="1600">
                <a:latin typeface="Corbel" panose="020B0503020204020204" pitchFamily="34" charset="0"/>
              </a:rPr>
              <a:t>“Any store has sales problems at one point in their business cycle and it is simply inevitable.”</a:t>
            </a:r>
          </a:p>
          <a:p>
            <a:pPr lvl="1"/>
            <a:r>
              <a:rPr lang="en-US" altLang="en-US" sz="1600">
                <a:latin typeface="Corbel" panose="020B0503020204020204" pitchFamily="34" charset="0"/>
              </a:rPr>
              <a:t>“In particular I recall my delivery job from 2013 at a small business called Night Owl Cookies where I had a new method of making our deliveries more efficient.”</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CE51564-14CA-44A5-90D2-AC321470455F}"/>
              </a:ext>
            </a:extLst>
          </p:cNvPr>
          <p:cNvSpPr>
            <a:spLocks noGrp="1"/>
          </p:cNvSpPr>
          <p:nvPr>
            <p:ph type="title"/>
          </p:nvPr>
        </p:nvSpPr>
        <p:spPr/>
        <p:txBody>
          <a:bodyPr/>
          <a:lstStyle/>
          <a:p>
            <a:r>
              <a:rPr lang="en-US" altLang="en-US" sz="3200" i="1">
                <a:latin typeface="Corbel" panose="020B0503020204020204" pitchFamily="34" charset="0"/>
              </a:rPr>
              <a:t>Exemplars – Rhetoric – Quotes</a:t>
            </a:r>
            <a:endParaRPr lang="en-US" altLang="en-US" sz="3200">
              <a:latin typeface="Corbel" panose="020B0503020204020204" pitchFamily="34" charset="0"/>
            </a:endParaRPr>
          </a:p>
        </p:txBody>
      </p:sp>
      <p:sp>
        <p:nvSpPr>
          <p:cNvPr id="28675" name="Content Placeholder 2">
            <a:extLst>
              <a:ext uri="{FF2B5EF4-FFF2-40B4-BE49-F238E27FC236}">
                <a16:creationId xmlns:a16="http://schemas.microsoft.com/office/drawing/2014/main" id="{FA2FA700-6534-4533-9024-9F6B4E6B6426}"/>
              </a:ext>
            </a:extLst>
          </p:cNvPr>
          <p:cNvSpPr>
            <a:spLocks noGrp="1"/>
          </p:cNvSpPr>
          <p:nvPr>
            <p:ph idx="1"/>
          </p:nvPr>
        </p:nvSpPr>
        <p:spPr/>
        <p:txBody>
          <a:bodyPr/>
          <a:lstStyle/>
          <a:p>
            <a:r>
              <a:rPr lang="en-US" altLang="en-US" sz="2000">
                <a:latin typeface="Corbel" panose="020B0503020204020204" pitchFamily="34" charset="0"/>
              </a:rPr>
              <a:t>Quotes</a:t>
            </a:r>
          </a:p>
          <a:p>
            <a:pPr lvl="1"/>
            <a:r>
              <a:rPr lang="en-US" altLang="en-US" sz="1800">
                <a:latin typeface="Corbel" panose="020B0503020204020204" pitchFamily="34" charset="0"/>
              </a:rPr>
              <a:t>“You can’t teach an old dog new tricks.”—Unknown</a:t>
            </a:r>
          </a:p>
          <a:p>
            <a:pPr lvl="1"/>
            <a:r>
              <a:rPr lang="en-US" altLang="en-US" sz="1800">
                <a:latin typeface="Corbel" panose="020B0503020204020204" pitchFamily="34" charset="0"/>
              </a:rPr>
              <a:t>“All ye abandon hope who enter here.”—Dante</a:t>
            </a:r>
          </a:p>
          <a:p>
            <a:pPr lvl="1"/>
            <a:r>
              <a:rPr lang="en-US" altLang="en-US" sz="1800">
                <a:latin typeface="Corbel" panose="020B0503020204020204" pitchFamily="34" charset="0"/>
              </a:rPr>
              <a:t>“You can’t create experience.  You must undergo it.”—Albert Camus</a:t>
            </a:r>
          </a:p>
          <a:p>
            <a:pPr lvl="1"/>
            <a:r>
              <a:rPr lang="en-US" altLang="en-US" sz="1800">
                <a:latin typeface="Corbel" panose="020B0503020204020204" pitchFamily="34" charset="0"/>
              </a:rPr>
              <a:t>“[There will be moments] where fate rarely calls upon us during a moment of our choosing.”—Transformers (movie)</a:t>
            </a:r>
          </a:p>
          <a:p>
            <a:pPr lvl="1"/>
            <a:r>
              <a:rPr lang="en-US" altLang="en-US" sz="1800">
                <a:latin typeface="Corbel" panose="020B0503020204020204" pitchFamily="34" charset="0"/>
              </a:rPr>
              <a:t>“The single biggest problem in communication is the illusion that it has taken place.”—George Bernard Shaw</a:t>
            </a:r>
          </a:p>
          <a:p>
            <a:pPr lvl="1"/>
            <a:r>
              <a:rPr lang="en-US" altLang="en-US" sz="1800">
                <a:latin typeface="Corbel" panose="020B0503020204020204" pitchFamily="34" charset="0"/>
              </a:rPr>
              <a:t>“Example is not the main thing in influencing others; it’s the only thing.”—Albert Schweitzer</a:t>
            </a:r>
          </a:p>
          <a:p>
            <a:pPr lvl="1"/>
            <a:r>
              <a:rPr lang="en-US" altLang="en-US" sz="1800">
                <a:latin typeface="Corbel" panose="020B0503020204020204" pitchFamily="34" charset="0"/>
              </a:rPr>
              <a:t>The Dalai Lama once said, “With realization of one’s own potential and self-confidence in one’s ability, one can build a better world.”</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75513D6-1688-427E-9424-1A3319AD4412}"/>
              </a:ext>
            </a:extLst>
          </p:cNvPr>
          <p:cNvSpPr>
            <a:spLocks noGrp="1"/>
          </p:cNvSpPr>
          <p:nvPr>
            <p:ph type="title"/>
          </p:nvPr>
        </p:nvSpPr>
        <p:spPr/>
        <p:txBody>
          <a:bodyPr/>
          <a:lstStyle/>
          <a:p>
            <a:r>
              <a:rPr lang="en-US" altLang="en-US" sz="3200" i="1">
                <a:latin typeface="Corbel" panose="020B0503020204020204" pitchFamily="34" charset="0"/>
              </a:rPr>
              <a:t>Exemplars – Rhetoric – Analogies</a:t>
            </a:r>
            <a:endParaRPr lang="en-US" altLang="en-US" sz="3200">
              <a:latin typeface="Corbel" panose="020B0503020204020204" pitchFamily="34" charset="0"/>
            </a:endParaRPr>
          </a:p>
        </p:txBody>
      </p:sp>
      <p:sp>
        <p:nvSpPr>
          <p:cNvPr id="29699" name="Content Placeholder 2">
            <a:extLst>
              <a:ext uri="{FF2B5EF4-FFF2-40B4-BE49-F238E27FC236}">
                <a16:creationId xmlns:a16="http://schemas.microsoft.com/office/drawing/2014/main" id="{6C6BA56B-1829-4281-8DCF-FC8A4BEFF8B9}"/>
              </a:ext>
            </a:extLst>
          </p:cNvPr>
          <p:cNvSpPr>
            <a:spLocks noGrp="1"/>
          </p:cNvSpPr>
          <p:nvPr>
            <p:ph idx="1"/>
          </p:nvPr>
        </p:nvSpPr>
        <p:spPr/>
        <p:txBody>
          <a:bodyPr/>
          <a:lstStyle/>
          <a:p>
            <a:r>
              <a:rPr lang="en-US" altLang="en-US" sz="1800">
                <a:latin typeface="Corbel" panose="020B0503020204020204" pitchFamily="34" charset="0"/>
              </a:rPr>
              <a:t>The analogies below are organized by the intended purpose of the author.</a:t>
            </a:r>
          </a:p>
          <a:p>
            <a:r>
              <a:rPr lang="en-US" altLang="en-US" sz="1800">
                <a:latin typeface="Corbel" panose="020B0503020204020204" pitchFamily="34" charset="0"/>
              </a:rPr>
              <a:t>At a detail-level analogies are typically one of:</a:t>
            </a:r>
          </a:p>
          <a:p>
            <a:pPr lvl="1"/>
            <a:r>
              <a:rPr lang="en-US" altLang="en-US" sz="1600">
                <a:latin typeface="Corbel" panose="020B0503020204020204" pitchFamily="34" charset="0"/>
              </a:rPr>
              <a:t>Similarity (Comparison), Dissimilarity (Contrast), Description (Predication), Class (Subordination, Coordination, or Super-ordination), Completion, Part/Whole (Whole/Part), Equality (Equivalence)/Negation, or Non-semantic Relationships (Sound, Letter, Word)</a:t>
            </a:r>
          </a:p>
          <a:p>
            <a:endParaRPr lang="en-US" altLang="en-US" sz="1800">
              <a:latin typeface="Corbel" panose="020B0503020204020204" pitchFamily="34" charset="0"/>
            </a:endParaRPr>
          </a:p>
          <a:p>
            <a:endParaRPr lang="en-US" altLang="en-US" sz="1800">
              <a:latin typeface="Corbel" panose="020B0503020204020204" pitchFamily="34" charset="0"/>
            </a:endParaRPr>
          </a:p>
          <a:p>
            <a:r>
              <a:rPr lang="en-US" altLang="en-US" sz="1800">
                <a:latin typeface="Corbel" panose="020B0503020204020204" pitchFamily="34" charset="0"/>
              </a:rPr>
              <a:t>Analogies (make the unfamiliar seem familiar)</a:t>
            </a:r>
          </a:p>
          <a:p>
            <a:pPr lvl="1"/>
            <a:r>
              <a:rPr lang="en-US" altLang="en-US" sz="1600">
                <a:latin typeface="Corbel" panose="020B0503020204020204" pitchFamily="34" charset="0"/>
              </a:rPr>
              <a:t>Similarity (Comparison)</a:t>
            </a:r>
          </a:p>
          <a:p>
            <a:pPr lvl="1"/>
            <a:r>
              <a:rPr lang="en-US" altLang="en-US" sz="1600">
                <a:latin typeface="Corbel" panose="020B0503020204020204" pitchFamily="34" charset="0"/>
              </a:rPr>
              <a:t>“</a:t>
            </a:r>
            <a:r>
              <a:rPr lang="en-US" altLang="en-US" sz="1600" i="1">
                <a:latin typeface="Corbel" panose="020B0503020204020204" pitchFamily="34" charset="0"/>
              </a:rPr>
              <a:t>As a business grows, the management team should grow with it.</a:t>
            </a:r>
            <a:r>
              <a:rPr lang="en-US" altLang="en-US" sz="1600">
                <a:latin typeface="Corbel" panose="020B0503020204020204" pitchFamily="34" charset="0"/>
              </a:rPr>
              <a:t>” (emphasis added)</a:t>
            </a:r>
          </a:p>
          <a:p>
            <a:endParaRPr lang="en-US" altLang="en-US" sz="1800">
              <a:latin typeface="Corbel" panose="020B0503020204020204" pitchFamily="34" charset="0"/>
            </a:endParaRPr>
          </a:p>
          <a:p>
            <a:r>
              <a:rPr lang="en-US" altLang="en-US" sz="1800">
                <a:latin typeface="Corbel" panose="020B0503020204020204" pitchFamily="34" charset="0"/>
              </a:rPr>
              <a:t>Analogies (make something abstract more concrete)</a:t>
            </a:r>
          </a:p>
          <a:p>
            <a:pPr lvl="1"/>
            <a:r>
              <a:rPr lang="en-US" altLang="en-US" sz="1600">
                <a:latin typeface="Corbel" panose="020B0503020204020204" pitchFamily="34" charset="0"/>
              </a:rPr>
              <a:t>Whole/Part</a:t>
            </a:r>
          </a:p>
          <a:p>
            <a:pPr lvl="1"/>
            <a:r>
              <a:rPr lang="en-US" altLang="en-US" sz="1600">
                <a:latin typeface="Corbel" panose="020B0503020204020204" pitchFamily="34" charset="0"/>
              </a:rPr>
              <a:t>“As I said, communicating with your managers or employees is a dance; </a:t>
            </a:r>
            <a:r>
              <a:rPr lang="en-US" altLang="en-US" sz="1600" i="1">
                <a:latin typeface="Corbel" panose="020B0503020204020204" pitchFamily="34" charset="0"/>
              </a:rPr>
              <a:t>for every person the dance is different, but with practice anyone can be the best</a:t>
            </a:r>
            <a:r>
              <a:rPr lang="en-US" altLang="en-US" sz="1600">
                <a:latin typeface="Corbel" panose="020B0503020204020204" pitchFamily="34" charset="0"/>
              </a:rPr>
              <a:t>.” (emphasis added)</a:t>
            </a:r>
          </a:p>
          <a:p>
            <a:pPr lvl="1"/>
            <a:endParaRPr lang="en-US" altLang="en-US" sz="1800">
              <a:latin typeface="Corbel" panose="020B0503020204020204" pitchFamily="34" charset="0"/>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5F93E3D-CF4A-485D-BC59-01874567690C}"/>
              </a:ext>
            </a:extLst>
          </p:cNvPr>
          <p:cNvSpPr>
            <a:spLocks noGrp="1"/>
          </p:cNvSpPr>
          <p:nvPr>
            <p:ph type="title"/>
          </p:nvPr>
        </p:nvSpPr>
        <p:spPr/>
        <p:txBody>
          <a:bodyPr/>
          <a:lstStyle/>
          <a:p>
            <a:r>
              <a:rPr lang="en-US" altLang="en-US" sz="3200" i="1">
                <a:latin typeface="Corbel" panose="020B0503020204020204" pitchFamily="34" charset="0"/>
              </a:rPr>
              <a:t>Exemplars – Rhetoric – Analogies</a:t>
            </a:r>
            <a:endParaRPr lang="en-US" altLang="en-US" sz="3200">
              <a:latin typeface="Corbel" panose="020B0503020204020204" pitchFamily="34" charset="0"/>
            </a:endParaRPr>
          </a:p>
        </p:txBody>
      </p:sp>
      <p:sp>
        <p:nvSpPr>
          <p:cNvPr id="30723" name="Content Placeholder 2">
            <a:extLst>
              <a:ext uri="{FF2B5EF4-FFF2-40B4-BE49-F238E27FC236}">
                <a16:creationId xmlns:a16="http://schemas.microsoft.com/office/drawing/2014/main" id="{E829C5D3-1893-4985-A11E-D5A2EAB7CD78}"/>
              </a:ext>
            </a:extLst>
          </p:cNvPr>
          <p:cNvSpPr>
            <a:spLocks noGrp="1"/>
          </p:cNvSpPr>
          <p:nvPr>
            <p:ph idx="1"/>
          </p:nvPr>
        </p:nvSpPr>
        <p:spPr/>
        <p:txBody>
          <a:bodyPr/>
          <a:lstStyle/>
          <a:p>
            <a:r>
              <a:rPr lang="en-US" altLang="en-US" sz="1800">
                <a:latin typeface="Corbel" panose="020B0503020204020204" pitchFamily="34" charset="0"/>
              </a:rPr>
              <a:t>Analogies (to argue a point)</a:t>
            </a:r>
          </a:p>
          <a:p>
            <a:pPr lvl="1"/>
            <a:r>
              <a:rPr lang="en-US" altLang="en-US" sz="1600">
                <a:latin typeface="Corbel" panose="020B0503020204020204" pitchFamily="34" charset="0"/>
              </a:rPr>
              <a:t>Description (Predication)</a:t>
            </a:r>
          </a:p>
          <a:p>
            <a:pPr lvl="1"/>
            <a:r>
              <a:rPr lang="en-US" altLang="en-US" sz="1600">
                <a:latin typeface="Corbel" panose="020B0503020204020204" pitchFamily="34" charset="0"/>
              </a:rPr>
              <a:t>“During my four years working at this [coffee house], I had to deal with my share of good and bad.  </a:t>
            </a:r>
            <a:r>
              <a:rPr lang="en-US" altLang="en-US" sz="1600" i="1">
                <a:latin typeface="Corbel" panose="020B0503020204020204" pitchFamily="34" charset="0"/>
              </a:rPr>
              <a:t>Customers wanted their free drink, and management wanted their sales numbers</a:t>
            </a:r>
            <a:r>
              <a:rPr lang="en-US" altLang="en-US" sz="1600">
                <a:latin typeface="Corbel" panose="020B0503020204020204" pitchFamily="34" charset="0"/>
              </a:rPr>
              <a:t>.” (emphasis added)</a:t>
            </a:r>
          </a:p>
          <a:p>
            <a:pPr lvl="1"/>
            <a:endParaRPr lang="en-US" altLang="en-US" sz="1600">
              <a:latin typeface="Corbel" panose="020B0503020204020204" pitchFamily="34" charset="0"/>
            </a:endParaRPr>
          </a:p>
          <a:p>
            <a:pPr lvl="1"/>
            <a:r>
              <a:rPr lang="en-US" altLang="en-US" sz="1600">
                <a:latin typeface="Corbel" panose="020B0503020204020204" pitchFamily="34" charset="0"/>
              </a:rPr>
              <a:t>Dissimilarity (Contrast)</a:t>
            </a:r>
          </a:p>
          <a:p>
            <a:pPr lvl="1"/>
            <a:r>
              <a:rPr lang="en-US" altLang="en-US" sz="1600">
                <a:latin typeface="Corbel" panose="020B0503020204020204" pitchFamily="34" charset="0"/>
              </a:rPr>
              <a:t>“Just like the horses that we saw in the documentary, </a:t>
            </a:r>
            <a:r>
              <a:rPr lang="en-US" altLang="en-US" sz="1600" i="1">
                <a:latin typeface="Corbel" panose="020B0503020204020204" pitchFamily="34" charset="0"/>
              </a:rPr>
              <a:t>Buck</a:t>
            </a:r>
            <a:r>
              <a:rPr lang="en-US" altLang="en-US" sz="1600">
                <a:latin typeface="Corbel" panose="020B0503020204020204" pitchFamily="34" charset="0"/>
              </a:rPr>
              <a:t>, at one point in my life I was also expected to fulfill my duties, yet failed.”</a:t>
            </a:r>
          </a:p>
          <a:p>
            <a:pPr lvl="1"/>
            <a:endParaRPr lang="en-US" altLang="en-US" sz="1600">
              <a:latin typeface="Corbel" panose="020B0503020204020204" pitchFamily="34" charset="0"/>
            </a:endParaRPr>
          </a:p>
          <a:p>
            <a:pPr lvl="1"/>
            <a:r>
              <a:rPr lang="en-US" altLang="en-US" sz="1600">
                <a:latin typeface="Corbel" panose="020B0503020204020204" pitchFamily="34" charset="0"/>
              </a:rPr>
              <a:t>Similarity (Comparison)</a:t>
            </a:r>
          </a:p>
          <a:p>
            <a:pPr lvl="1"/>
            <a:r>
              <a:rPr lang="en-US" altLang="en-US" sz="1600">
                <a:latin typeface="Corbel" panose="020B0503020204020204" pitchFamily="34" charset="0"/>
              </a:rPr>
              <a:t>“</a:t>
            </a:r>
            <a:r>
              <a:rPr lang="en-US" altLang="en-US" sz="1600" i="1">
                <a:latin typeface="Corbel" panose="020B0503020204020204" pitchFamily="34" charset="0"/>
              </a:rPr>
              <a:t>Lobsters are one of the few animals that never stop growing</a:t>
            </a:r>
            <a:r>
              <a:rPr lang="en-US" altLang="en-US" sz="1600">
                <a:latin typeface="Corbel" panose="020B0503020204020204" pitchFamily="34" charset="0"/>
              </a:rPr>
              <a:t>.  From the moment they are born, they have untold potential.  Though not physically, that truth also lies in business and just about every aspect of life.  </a:t>
            </a:r>
            <a:r>
              <a:rPr lang="en-US" altLang="en-US" sz="1600" i="1">
                <a:latin typeface="Corbel" panose="020B0503020204020204" pitchFamily="34" charset="0"/>
              </a:rPr>
              <a:t>Through challenge comes opportunity to grow, develop, and improve.</a:t>
            </a:r>
            <a:r>
              <a:rPr lang="en-US" altLang="en-US" sz="1600">
                <a:latin typeface="Corbel" panose="020B0503020204020204" pitchFamily="34" charset="0"/>
              </a:rPr>
              <a:t>” (emphasis added)</a:t>
            </a:r>
          </a:p>
          <a:p>
            <a:pPr lvl="1"/>
            <a:endParaRPr lang="en-US" altLang="en-US" sz="1600">
              <a:latin typeface="Corbel" panose="020B0503020204020204" pitchFamily="34" charset="0"/>
            </a:endParaRPr>
          </a:p>
          <a:p>
            <a:pPr lvl="1"/>
            <a:r>
              <a:rPr lang="en-US" altLang="en-US" sz="1600">
                <a:latin typeface="Corbel" panose="020B0503020204020204" pitchFamily="34" charset="0"/>
              </a:rPr>
              <a:t>Completion</a:t>
            </a:r>
          </a:p>
          <a:p>
            <a:pPr lvl="1"/>
            <a:r>
              <a:rPr lang="en-US" altLang="en-US" sz="1600">
                <a:latin typeface="Corbel" panose="020B0503020204020204" pitchFamily="34" charset="0"/>
              </a:rPr>
              <a:t>“A proper manager is a leader not a boss; </a:t>
            </a:r>
            <a:r>
              <a:rPr lang="en-US" altLang="en-US" sz="1600" i="1">
                <a:latin typeface="Corbel" panose="020B0503020204020204" pitchFamily="34" charset="0"/>
              </a:rPr>
              <a:t>leaders promote prosperity while bosses demand efficiency.</a:t>
            </a:r>
            <a:r>
              <a:rPr lang="en-US" altLang="en-US" sz="1600">
                <a:latin typeface="Corbel" panose="020B0503020204020204" pitchFamily="34" charset="0"/>
              </a:rPr>
              <a:t>” (emphasis added)</a:t>
            </a:r>
            <a:endParaRPr lang="en-US" altLang="en-US" sz="1400">
              <a:latin typeface="Corbel" panose="020B0503020204020204" pitchFamily="34" charset="0"/>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11AB61D-89B2-4796-88D9-2CA08D19467B}"/>
              </a:ext>
            </a:extLst>
          </p:cNvPr>
          <p:cNvSpPr>
            <a:spLocks noGrp="1"/>
          </p:cNvSpPr>
          <p:nvPr>
            <p:ph type="title"/>
          </p:nvPr>
        </p:nvSpPr>
        <p:spPr/>
        <p:txBody>
          <a:bodyPr/>
          <a:lstStyle/>
          <a:p>
            <a:r>
              <a:rPr lang="en-US" altLang="en-US" sz="3200" i="1">
                <a:latin typeface="Corbel" panose="020B0503020204020204" pitchFamily="34" charset="0"/>
              </a:rPr>
              <a:t>Exemplars – Rhetoric – Analogies</a:t>
            </a:r>
            <a:endParaRPr lang="en-US" altLang="en-US" sz="3200">
              <a:latin typeface="Corbel" panose="020B0503020204020204" pitchFamily="34" charset="0"/>
            </a:endParaRPr>
          </a:p>
        </p:txBody>
      </p:sp>
      <p:sp>
        <p:nvSpPr>
          <p:cNvPr id="31747" name="Content Placeholder 2">
            <a:extLst>
              <a:ext uri="{FF2B5EF4-FFF2-40B4-BE49-F238E27FC236}">
                <a16:creationId xmlns:a16="http://schemas.microsoft.com/office/drawing/2014/main" id="{29601547-3C8A-4A18-AA84-C096F30C5A92}"/>
              </a:ext>
            </a:extLst>
          </p:cNvPr>
          <p:cNvSpPr>
            <a:spLocks noGrp="1"/>
          </p:cNvSpPr>
          <p:nvPr>
            <p:ph idx="1"/>
          </p:nvPr>
        </p:nvSpPr>
        <p:spPr/>
        <p:txBody>
          <a:bodyPr/>
          <a:lstStyle/>
          <a:p>
            <a:r>
              <a:rPr lang="en-US" altLang="en-US" sz="1800">
                <a:latin typeface="Corbel" panose="020B0503020204020204" pitchFamily="34" charset="0"/>
              </a:rPr>
              <a:t>Analogies (provide fresh thoughts or changed feelings about a topic)</a:t>
            </a:r>
          </a:p>
          <a:p>
            <a:pPr lvl="1"/>
            <a:endParaRPr lang="en-US" altLang="en-US" sz="1600">
              <a:latin typeface="Corbel" panose="020B0503020204020204" pitchFamily="34" charset="0"/>
            </a:endParaRPr>
          </a:p>
          <a:p>
            <a:pPr lvl="1"/>
            <a:r>
              <a:rPr lang="en-US" altLang="en-US" sz="1600">
                <a:latin typeface="Corbel" panose="020B0503020204020204" pitchFamily="34" charset="0"/>
              </a:rPr>
              <a:t>Similarity (Comparison)</a:t>
            </a:r>
          </a:p>
          <a:p>
            <a:pPr lvl="1"/>
            <a:r>
              <a:rPr lang="en-US" altLang="en-US" sz="1600">
                <a:latin typeface="Corbel" panose="020B0503020204020204" pitchFamily="34" charset="0"/>
              </a:rPr>
              <a:t>“Going to work every day became a chore if I knew I would be working with her.  However, I knew in the back of my mind that the person that would have to change would be me.  Just like in the clips [the class instructor] showed us in class, </a:t>
            </a:r>
            <a:r>
              <a:rPr lang="en-US" altLang="en-US" sz="1600" i="1">
                <a:latin typeface="Corbel" panose="020B0503020204020204" pitchFamily="34" charset="0"/>
              </a:rPr>
              <a:t>the horse trainer stated that your life is reflected into your horse, just like my inappropriate behavior reflects back into my team</a:t>
            </a:r>
            <a:r>
              <a:rPr lang="en-US" altLang="en-US" sz="1600">
                <a:latin typeface="Corbel" panose="020B0503020204020204" pitchFamily="34" charset="0"/>
              </a:rPr>
              <a:t>.”  (emphasis added)</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A5CE6052-8BB7-4C19-B0C6-C9F0BBFB15F0}"/>
              </a:ext>
            </a:extLst>
          </p:cNvPr>
          <p:cNvSpPr>
            <a:spLocks noGrp="1"/>
          </p:cNvSpPr>
          <p:nvPr>
            <p:ph type="title"/>
          </p:nvPr>
        </p:nvSpPr>
        <p:spPr/>
        <p:txBody>
          <a:bodyPr/>
          <a:lstStyle/>
          <a:p>
            <a:r>
              <a:rPr lang="en-US" altLang="en-US" sz="3200" i="1">
                <a:latin typeface="Corbel" panose="020B0503020204020204" pitchFamily="34" charset="0"/>
              </a:rPr>
              <a:t>Exemplars – Rhetoric –Similes</a:t>
            </a:r>
            <a:endParaRPr lang="en-US" altLang="en-US" sz="3200">
              <a:latin typeface="Corbel" panose="020B0503020204020204" pitchFamily="34" charset="0"/>
            </a:endParaRPr>
          </a:p>
        </p:txBody>
      </p:sp>
      <p:sp>
        <p:nvSpPr>
          <p:cNvPr id="32771" name="Content Placeholder 2">
            <a:extLst>
              <a:ext uri="{FF2B5EF4-FFF2-40B4-BE49-F238E27FC236}">
                <a16:creationId xmlns:a16="http://schemas.microsoft.com/office/drawing/2014/main" id="{48F03950-E82C-42CB-96CD-B01F30FF9BF7}"/>
              </a:ext>
            </a:extLst>
          </p:cNvPr>
          <p:cNvSpPr>
            <a:spLocks noGrp="1"/>
          </p:cNvSpPr>
          <p:nvPr>
            <p:ph idx="1"/>
          </p:nvPr>
        </p:nvSpPr>
        <p:spPr/>
        <p:txBody>
          <a:bodyPr/>
          <a:lstStyle/>
          <a:p>
            <a:r>
              <a:rPr lang="en-US" altLang="en-US" sz="1800">
                <a:latin typeface="Corbel" panose="020B0503020204020204" pitchFamily="34" charset="0"/>
              </a:rPr>
              <a:t>A simile is a comparison of one thing with another thing of another kind.  A simile is typically less concrete than an analogy (because it’s less direct) but more concrete than a metaphor (because it’s less figurative).  A simile can be identified by the use of either the word “like” or the word “as” in the comparison.</a:t>
            </a:r>
          </a:p>
          <a:p>
            <a:endParaRPr lang="en-US" altLang="en-US" sz="1800">
              <a:latin typeface="Corbel" panose="020B0503020204020204" pitchFamily="34" charset="0"/>
            </a:endParaRPr>
          </a:p>
          <a:p>
            <a:r>
              <a:rPr lang="en-US" altLang="en-US" sz="1800">
                <a:latin typeface="Corbel" panose="020B0503020204020204" pitchFamily="34" charset="0"/>
              </a:rPr>
              <a:t>Similes</a:t>
            </a:r>
          </a:p>
          <a:p>
            <a:pPr lvl="1"/>
            <a:r>
              <a:rPr lang="en-US" altLang="en-US" sz="1600">
                <a:latin typeface="Corbel" panose="020B0503020204020204" pitchFamily="34" charset="0"/>
              </a:rPr>
              <a:t>“…there is a breakdown in communication between personal goals and overall team goals.  When you walk into our [bank] branch, there is the open area with the desks where the bankers sit, and the windows where the tellers stand.  Tellers are separated by a “bandit barrier” to help ensure safety.  It seems like this barrier has taken a more literal meaning.  Everyone who works on the other side of the bandit barrier is completely separated from the open side.  Oftentimes, it feels </a:t>
            </a:r>
            <a:r>
              <a:rPr lang="en-US" altLang="en-US" sz="1600" i="1">
                <a:latin typeface="Corbel" panose="020B0503020204020204" pitchFamily="34" charset="0"/>
              </a:rPr>
              <a:t>like we’re two separate countries who have become enemies at war.</a:t>
            </a:r>
            <a:r>
              <a:rPr lang="en-US" altLang="en-US" sz="1600">
                <a:latin typeface="Corbel" panose="020B0503020204020204" pitchFamily="34" charset="0"/>
              </a:rPr>
              <a:t>” (emphasis added)</a:t>
            </a:r>
          </a:p>
          <a:p>
            <a:pPr lvl="1"/>
            <a:endParaRPr lang="en-US" altLang="en-US" sz="1600">
              <a:latin typeface="Corbel" panose="020B0503020204020204" pitchFamily="34" charset="0"/>
            </a:endParaRPr>
          </a:p>
          <a:p>
            <a:pPr lvl="1"/>
            <a:r>
              <a:rPr lang="en-US" altLang="en-US" sz="1600">
                <a:latin typeface="Corbel" panose="020B0503020204020204" pitchFamily="34" charset="0"/>
              </a:rPr>
              <a:t>“Working there felt</a:t>
            </a:r>
            <a:r>
              <a:rPr lang="en-US" altLang="en-US" sz="1600" i="1">
                <a:latin typeface="Corbel" panose="020B0503020204020204" pitchFamily="34" charset="0"/>
              </a:rPr>
              <a:t> like walking on eggshells.</a:t>
            </a:r>
            <a:r>
              <a:rPr lang="en-US" altLang="en-US" sz="1600">
                <a:latin typeface="Corbel" panose="020B0503020204020204" pitchFamily="34" charset="0"/>
              </a:rPr>
              <a:t>” (emphasis added)</a:t>
            </a:r>
          </a:p>
          <a:p>
            <a:pPr lvl="1"/>
            <a:endParaRPr lang="en-US" altLang="en-US" sz="1600">
              <a:latin typeface="Corbel" panose="020B0503020204020204" pitchFamily="34" charset="0"/>
            </a:endParaRPr>
          </a:p>
          <a:p>
            <a:pPr lvl="1"/>
            <a:r>
              <a:rPr lang="en-US" altLang="en-US" sz="1600">
                <a:latin typeface="Corbel" panose="020B0503020204020204" pitchFamily="34" charset="0"/>
              </a:rPr>
              <a:t>“I still remember the rewarding feeling I got when the shop ran </a:t>
            </a:r>
            <a:r>
              <a:rPr lang="en-US" altLang="en-US" sz="1600" i="1">
                <a:latin typeface="Corbel" panose="020B0503020204020204" pitchFamily="34" charset="0"/>
              </a:rPr>
              <a:t>like a well-oiled machine.</a:t>
            </a:r>
            <a:r>
              <a:rPr lang="en-US" altLang="en-US" sz="1600">
                <a:latin typeface="Corbel" panose="020B0503020204020204" pitchFamily="34" charset="0"/>
              </a:rPr>
              <a:t>” (emphasis added)</a:t>
            </a:r>
          </a:p>
          <a:p>
            <a:pPr lvl="1"/>
            <a:endParaRPr lang="en-US" altLang="en-US" sz="1600">
              <a:latin typeface="Corbel" panose="020B0503020204020204" pitchFamily="34"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C60DAA4E-46EB-4DAB-89CD-7DF22F5F9C46}"/>
              </a:ext>
            </a:extLst>
          </p:cNvPr>
          <p:cNvSpPr>
            <a:spLocks noGrp="1"/>
          </p:cNvSpPr>
          <p:nvPr>
            <p:ph type="title"/>
          </p:nvPr>
        </p:nvSpPr>
        <p:spPr/>
        <p:txBody>
          <a:bodyPr/>
          <a:lstStyle/>
          <a:p>
            <a:r>
              <a:rPr lang="en-US" altLang="en-US" sz="3200" i="1">
                <a:latin typeface="Corbel" panose="020B0503020204020204" pitchFamily="34" charset="0"/>
              </a:rPr>
              <a:t>Exemplars – Rhetoric –Similes (cont.)</a:t>
            </a:r>
            <a:endParaRPr lang="en-US" altLang="en-US" sz="3200">
              <a:latin typeface="Corbel" panose="020B0503020204020204" pitchFamily="34" charset="0"/>
            </a:endParaRPr>
          </a:p>
        </p:txBody>
      </p:sp>
      <p:sp>
        <p:nvSpPr>
          <p:cNvPr id="33795" name="Content Placeholder 2">
            <a:extLst>
              <a:ext uri="{FF2B5EF4-FFF2-40B4-BE49-F238E27FC236}">
                <a16:creationId xmlns:a16="http://schemas.microsoft.com/office/drawing/2014/main" id="{121CBB35-41ED-4AA2-AF32-E1409075BFFD}"/>
              </a:ext>
            </a:extLst>
          </p:cNvPr>
          <p:cNvSpPr>
            <a:spLocks noGrp="1"/>
          </p:cNvSpPr>
          <p:nvPr>
            <p:ph idx="1"/>
          </p:nvPr>
        </p:nvSpPr>
        <p:spPr/>
        <p:txBody>
          <a:bodyPr/>
          <a:lstStyle/>
          <a:p>
            <a:r>
              <a:rPr lang="en-US" altLang="en-US" sz="1800">
                <a:latin typeface="Corbel" panose="020B0503020204020204" pitchFamily="34" charset="0"/>
              </a:rPr>
              <a:t>Similes</a:t>
            </a:r>
          </a:p>
          <a:p>
            <a:pPr lvl="1"/>
            <a:r>
              <a:rPr lang="en-US" altLang="en-US" sz="1600">
                <a:latin typeface="Corbel" panose="020B0503020204020204" pitchFamily="34" charset="0"/>
              </a:rPr>
              <a:t>“I felt like the stress level was rising</a:t>
            </a:r>
            <a:r>
              <a:rPr lang="en-US" altLang="en-US" sz="1600" i="1">
                <a:latin typeface="Corbel" panose="020B0503020204020204" pitchFamily="34" charset="0"/>
              </a:rPr>
              <a:t> like the tide and each day the wave would get bigger and bigger until I couldn’t take the crash of the wave into my body.</a:t>
            </a:r>
            <a:r>
              <a:rPr lang="en-US" altLang="en-US" sz="1600">
                <a:latin typeface="Corbel" panose="020B0503020204020204" pitchFamily="34" charset="0"/>
              </a:rPr>
              <a:t>” (emphasis added)</a:t>
            </a:r>
          </a:p>
          <a:p>
            <a:pPr lvl="1"/>
            <a:endParaRPr lang="en-US" altLang="en-US" sz="1600">
              <a:latin typeface="Corbel" panose="020B0503020204020204" pitchFamily="34" charset="0"/>
            </a:endParaRPr>
          </a:p>
          <a:p>
            <a:pPr lvl="1"/>
            <a:r>
              <a:rPr lang="en-US" altLang="en-US" sz="1600">
                <a:latin typeface="Corbel" panose="020B0503020204020204" pitchFamily="34" charset="0"/>
              </a:rPr>
              <a:t>“A department store during the holidays is as busy </a:t>
            </a:r>
            <a:r>
              <a:rPr lang="en-US" altLang="en-US" sz="1600" i="1">
                <a:latin typeface="Corbel" panose="020B0503020204020204" pitchFamily="34" charset="0"/>
              </a:rPr>
              <a:t>as an air conditioning company during the California summer.</a:t>
            </a:r>
            <a:r>
              <a:rPr lang="en-US" altLang="en-US" sz="1600">
                <a:latin typeface="Corbel" panose="020B0503020204020204" pitchFamily="34" charset="0"/>
              </a:rPr>
              <a:t>” (emphasis added)</a:t>
            </a:r>
          </a:p>
          <a:p>
            <a:pPr lvl="1"/>
            <a:endParaRPr lang="en-US" altLang="en-US" sz="1600">
              <a:latin typeface="Corbel" panose="020B0503020204020204" pitchFamily="34" charset="0"/>
            </a:endParaRPr>
          </a:p>
          <a:p>
            <a:pPr lvl="1"/>
            <a:r>
              <a:rPr lang="en-US" altLang="en-US" sz="1600">
                <a:latin typeface="Corbel" panose="020B0503020204020204" pitchFamily="34" charset="0"/>
              </a:rPr>
              <a:t>“She volatile with everyone and lied </a:t>
            </a:r>
            <a:r>
              <a:rPr lang="en-US" altLang="en-US" sz="1600" i="1">
                <a:latin typeface="Corbel" panose="020B0503020204020204" pitchFamily="34" charset="0"/>
              </a:rPr>
              <a:t>as easily as it rained in Maryland.</a:t>
            </a:r>
            <a:r>
              <a:rPr lang="en-US" altLang="en-US" sz="1600">
                <a:latin typeface="Corbel" panose="020B0503020204020204" pitchFamily="34" charset="0"/>
              </a:rPr>
              <a:t>” (emphasis added)</a:t>
            </a:r>
          </a:p>
          <a:p>
            <a:pPr lvl="1"/>
            <a:endParaRPr lang="en-US" altLang="en-US" sz="1600">
              <a:latin typeface="Corbel" panose="020B0503020204020204" pitchFamily="34" charset="0"/>
            </a:endParaRPr>
          </a:p>
          <a:p>
            <a:pPr lvl="1"/>
            <a:endParaRPr lang="en-US" altLang="en-US" sz="1600">
              <a:latin typeface="Corbel" panose="020B0503020204020204"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429D42D1-A53B-49A3-ADA9-3811516D9618}"/>
              </a:ext>
            </a:extLst>
          </p:cNvPr>
          <p:cNvSpPr>
            <a:spLocks noGrp="1"/>
          </p:cNvSpPr>
          <p:nvPr>
            <p:ph type="title"/>
          </p:nvPr>
        </p:nvSpPr>
        <p:spPr/>
        <p:txBody>
          <a:bodyPr/>
          <a:lstStyle/>
          <a:p>
            <a:r>
              <a:rPr lang="en-US" altLang="en-US" sz="3200" i="1">
                <a:latin typeface="Corbel" panose="020B0503020204020204" pitchFamily="34" charset="0"/>
              </a:rPr>
              <a:t>Exemplars – Composition – Introductory Sentences</a:t>
            </a:r>
            <a:endParaRPr lang="en-US" altLang="en-US" sz="3200">
              <a:latin typeface="Corbel" panose="020B0503020204020204" pitchFamily="34" charset="0"/>
            </a:endParaRPr>
          </a:p>
        </p:txBody>
      </p:sp>
      <p:sp>
        <p:nvSpPr>
          <p:cNvPr id="6147" name="Content Placeholder 2">
            <a:extLst>
              <a:ext uri="{FF2B5EF4-FFF2-40B4-BE49-F238E27FC236}">
                <a16:creationId xmlns:a16="http://schemas.microsoft.com/office/drawing/2014/main" id="{8BA3A046-4E0E-410F-B621-A129EFDA34F1}"/>
              </a:ext>
            </a:extLst>
          </p:cNvPr>
          <p:cNvSpPr>
            <a:spLocks noGrp="1"/>
          </p:cNvSpPr>
          <p:nvPr>
            <p:ph idx="1"/>
          </p:nvPr>
        </p:nvSpPr>
        <p:spPr/>
        <p:txBody>
          <a:bodyPr/>
          <a:lstStyle/>
          <a:p>
            <a:r>
              <a:rPr lang="en-US" altLang="en-US" sz="2000">
                <a:latin typeface="Corbel" panose="020B0503020204020204" pitchFamily="34" charset="0"/>
              </a:rPr>
              <a:t>A startling statistic or an unusual fact</a:t>
            </a:r>
          </a:p>
          <a:p>
            <a:pPr lvl="1"/>
            <a:r>
              <a:rPr lang="en-US" altLang="en-US" sz="1800">
                <a:latin typeface="Corbel" panose="020B0503020204020204" pitchFamily="34" charset="0"/>
              </a:rPr>
              <a:t>“Chuck E. Cheese is…a corporation that provides employment to much older people with limited English.”</a:t>
            </a:r>
          </a:p>
          <a:p>
            <a:r>
              <a:rPr lang="en-US" altLang="en-US" sz="2000">
                <a:latin typeface="Corbel" panose="020B0503020204020204" pitchFamily="34" charset="0"/>
              </a:rPr>
              <a:t>A vivid example</a:t>
            </a:r>
          </a:p>
          <a:p>
            <a:pPr lvl="1"/>
            <a:r>
              <a:rPr lang="en-US" altLang="en-US" sz="1800">
                <a:latin typeface="Corbel" panose="020B0503020204020204" pitchFamily="34" charset="0"/>
              </a:rPr>
              <a:t>“He routinely yells at his employees and threatens to cut our hours if we don’t work harder.”</a:t>
            </a:r>
          </a:p>
          <a:p>
            <a:r>
              <a:rPr lang="en-US" altLang="en-US" sz="2000">
                <a:latin typeface="Corbel" panose="020B0503020204020204" pitchFamily="34" charset="0"/>
              </a:rPr>
              <a:t>A description or an image</a:t>
            </a:r>
          </a:p>
          <a:p>
            <a:pPr lvl="1"/>
            <a:r>
              <a:rPr lang="en-US" altLang="en-US" sz="1800">
                <a:latin typeface="Corbel" panose="020B0503020204020204" pitchFamily="34" charset="0"/>
              </a:rPr>
              <a:t>“In my experience, a manager can change the attitudes of many employees by having a certain feature that they carry with them at all times. This feature is always displayed on a manager’s face and can be felt when a manager is motivating the employees.”</a:t>
            </a:r>
          </a:p>
          <a:p>
            <a:pPr lvl="1"/>
            <a:r>
              <a:rPr lang="en-US" altLang="en-US" sz="1800">
                <a:latin typeface="Corbel" panose="020B0503020204020204" pitchFamily="34" charset="0"/>
              </a:rPr>
              <a:t>“I have been working there for over a year, and I must admit that I really love what I do.”</a:t>
            </a:r>
          </a:p>
          <a:p>
            <a:r>
              <a:rPr lang="en-US" altLang="en-US" sz="2000">
                <a:latin typeface="Corbel" panose="020B0503020204020204" pitchFamily="34" charset="0"/>
              </a:rPr>
              <a:t>A paradoxical statement</a:t>
            </a:r>
          </a:p>
          <a:p>
            <a:pPr lvl="1"/>
            <a:r>
              <a:rPr lang="en-US" altLang="en-US" sz="1800">
                <a:latin typeface="Corbel" panose="020B0503020204020204" pitchFamily="34" charset="0"/>
              </a:rPr>
              <a:t>“Bill seemed to be aware that he didn’t obtain his position purely through merit, but he was not an incompetent supervisor.”</a:t>
            </a:r>
          </a:p>
          <a:p>
            <a:pPr lvl="1"/>
            <a:endParaRPr lang="en-US" altLang="en-US" sz="1800">
              <a:latin typeface="Corbel" panose="020B0503020204020204" pitchFamily="34" charset="0"/>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BF97F50A-8F40-4BBD-A6F5-BB392790768A}"/>
              </a:ext>
            </a:extLst>
          </p:cNvPr>
          <p:cNvSpPr>
            <a:spLocks noGrp="1"/>
          </p:cNvSpPr>
          <p:nvPr>
            <p:ph type="title"/>
          </p:nvPr>
        </p:nvSpPr>
        <p:spPr/>
        <p:txBody>
          <a:bodyPr/>
          <a:lstStyle/>
          <a:p>
            <a:r>
              <a:rPr lang="en-US" altLang="en-US" sz="3200" i="1">
                <a:latin typeface="Corbel" panose="020B0503020204020204" pitchFamily="34" charset="0"/>
              </a:rPr>
              <a:t>Exemplars – Rhetoric – Metaphors</a:t>
            </a:r>
            <a:endParaRPr lang="en-US" altLang="en-US" sz="3200">
              <a:latin typeface="Corbel" panose="020B0503020204020204" pitchFamily="34" charset="0"/>
            </a:endParaRPr>
          </a:p>
        </p:txBody>
      </p:sp>
      <p:sp>
        <p:nvSpPr>
          <p:cNvPr id="34819" name="Content Placeholder 2">
            <a:extLst>
              <a:ext uri="{FF2B5EF4-FFF2-40B4-BE49-F238E27FC236}">
                <a16:creationId xmlns:a16="http://schemas.microsoft.com/office/drawing/2014/main" id="{10CF32A6-0A1E-4839-BB89-63D3BFDC8295}"/>
              </a:ext>
            </a:extLst>
          </p:cNvPr>
          <p:cNvSpPr>
            <a:spLocks noGrp="1"/>
          </p:cNvSpPr>
          <p:nvPr>
            <p:ph idx="1"/>
          </p:nvPr>
        </p:nvSpPr>
        <p:spPr/>
        <p:txBody>
          <a:bodyPr/>
          <a:lstStyle/>
          <a:p>
            <a:r>
              <a:rPr lang="en-US" altLang="en-US" sz="1800">
                <a:latin typeface="Corbel" panose="020B0503020204020204" pitchFamily="34" charset="0"/>
              </a:rPr>
              <a:t>A metaphor is a figure of speech in which either 1), a word or phrase is applied to an object or action to which it is not literally applicable, or 2), a thing is regarded as representative or symbolic of something else, especially something abstract.</a:t>
            </a:r>
          </a:p>
          <a:p>
            <a:endParaRPr lang="en-US" altLang="en-US" sz="1800">
              <a:latin typeface="Corbel" panose="020B0503020204020204" pitchFamily="34" charset="0"/>
            </a:endParaRPr>
          </a:p>
          <a:p>
            <a:r>
              <a:rPr lang="en-US" altLang="en-US" sz="1800">
                <a:latin typeface="Corbel" panose="020B0503020204020204" pitchFamily="34" charset="0"/>
              </a:rPr>
              <a:t>The following are examples of </a:t>
            </a:r>
            <a:r>
              <a:rPr lang="en-US" altLang="en-US" sz="1800" u="sng">
                <a:latin typeface="Corbel" panose="020B0503020204020204" pitchFamily="34" charset="0"/>
              </a:rPr>
              <a:t>#1</a:t>
            </a:r>
            <a:r>
              <a:rPr lang="en-US" altLang="en-US" sz="1800">
                <a:latin typeface="Corbel" panose="020B0503020204020204" pitchFamily="34" charset="0"/>
              </a:rPr>
              <a:t> above:</a:t>
            </a:r>
          </a:p>
          <a:p>
            <a:pPr lvl="1"/>
            <a:endParaRPr lang="en-US" altLang="en-US" sz="1400">
              <a:latin typeface="Corbel" panose="020B0503020204020204" pitchFamily="34" charset="0"/>
            </a:endParaRPr>
          </a:p>
          <a:p>
            <a:pPr lvl="1"/>
            <a:r>
              <a:rPr lang="en-US" altLang="en-US" sz="1600">
                <a:latin typeface="Corbel" panose="020B0503020204020204" pitchFamily="34" charset="0"/>
              </a:rPr>
              <a:t>“The </a:t>
            </a:r>
            <a:r>
              <a:rPr lang="en-US" altLang="en-US" sz="1600" i="1">
                <a:latin typeface="Corbel" panose="020B0503020204020204" pitchFamily="34" charset="0"/>
              </a:rPr>
              <a:t>tides</a:t>
            </a:r>
            <a:r>
              <a:rPr lang="en-US" altLang="en-US" sz="1600">
                <a:latin typeface="Corbel" panose="020B0503020204020204" pitchFamily="34" charset="0"/>
              </a:rPr>
              <a:t> are changing in the workforce, and companies must begin to evolve with the new </a:t>
            </a:r>
            <a:r>
              <a:rPr lang="en-US" altLang="en-US" sz="1600" i="1">
                <a:latin typeface="Corbel" panose="020B0503020204020204" pitchFamily="34" charset="0"/>
              </a:rPr>
              <a:t>wave</a:t>
            </a:r>
            <a:r>
              <a:rPr lang="en-US" altLang="en-US" sz="1600">
                <a:latin typeface="Corbel" panose="020B0503020204020204" pitchFamily="34" charset="0"/>
              </a:rPr>
              <a:t> of workers in order to operate success businesses.” (emphasis added)</a:t>
            </a:r>
          </a:p>
          <a:p>
            <a:pPr lvl="1"/>
            <a:endParaRPr lang="en-US" altLang="en-US" sz="1600">
              <a:latin typeface="Corbel" panose="020B0503020204020204" pitchFamily="34" charset="0"/>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6EE6EB2-2C42-4358-A2E1-26B2A5659157}"/>
              </a:ext>
            </a:extLst>
          </p:cNvPr>
          <p:cNvSpPr>
            <a:spLocks noGrp="1"/>
          </p:cNvSpPr>
          <p:nvPr>
            <p:ph type="title"/>
          </p:nvPr>
        </p:nvSpPr>
        <p:spPr/>
        <p:txBody>
          <a:bodyPr/>
          <a:lstStyle/>
          <a:p>
            <a:r>
              <a:rPr lang="en-US" altLang="en-US" sz="3200" i="1">
                <a:latin typeface="Corbel" panose="020B0503020204020204" pitchFamily="34" charset="0"/>
              </a:rPr>
              <a:t>Exemplars – Rhetoric – Metaphors (cont.)</a:t>
            </a:r>
            <a:endParaRPr lang="en-US" altLang="en-US" sz="3200">
              <a:latin typeface="Corbel" panose="020B0503020204020204" pitchFamily="34" charset="0"/>
            </a:endParaRPr>
          </a:p>
        </p:txBody>
      </p:sp>
      <p:sp>
        <p:nvSpPr>
          <p:cNvPr id="35843" name="Content Placeholder 2">
            <a:extLst>
              <a:ext uri="{FF2B5EF4-FFF2-40B4-BE49-F238E27FC236}">
                <a16:creationId xmlns:a16="http://schemas.microsoft.com/office/drawing/2014/main" id="{52EDC700-4440-40EE-91D8-1474C01B8F60}"/>
              </a:ext>
            </a:extLst>
          </p:cNvPr>
          <p:cNvSpPr>
            <a:spLocks noGrp="1"/>
          </p:cNvSpPr>
          <p:nvPr>
            <p:ph idx="1"/>
          </p:nvPr>
        </p:nvSpPr>
        <p:spPr/>
        <p:txBody>
          <a:bodyPr/>
          <a:lstStyle/>
          <a:p>
            <a:r>
              <a:rPr lang="en-US" altLang="en-US" sz="1800">
                <a:latin typeface="Corbel" panose="020B0503020204020204" pitchFamily="34" charset="0"/>
              </a:rPr>
              <a:t>A metaphor is a figure of speech in which either 1), a word or phrase is applied to an object or action to which it is not literally applicable, or 2), a thing is regarded as representative or symbolic of something else, especially something abstract.</a:t>
            </a:r>
          </a:p>
          <a:p>
            <a:endParaRPr lang="en-US" altLang="en-US" sz="1800">
              <a:latin typeface="Corbel" panose="020B0503020204020204" pitchFamily="34" charset="0"/>
            </a:endParaRPr>
          </a:p>
          <a:p>
            <a:r>
              <a:rPr lang="en-US" altLang="en-US" sz="1800">
                <a:latin typeface="Corbel" panose="020B0503020204020204" pitchFamily="34" charset="0"/>
              </a:rPr>
              <a:t>The following are examples of </a:t>
            </a:r>
            <a:r>
              <a:rPr lang="en-US" altLang="en-US" sz="1800" u="sng">
                <a:latin typeface="Corbel" panose="020B0503020204020204" pitchFamily="34" charset="0"/>
              </a:rPr>
              <a:t>#2</a:t>
            </a:r>
            <a:r>
              <a:rPr lang="en-US" altLang="en-US" sz="1800">
                <a:latin typeface="Corbel" panose="020B0503020204020204" pitchFamily="34" charset="0"/>
              </a:rPr>
              <a:t> above:</a:t>
            </a:r>
          </a:p>
          <a:p>
            <a:pPr lvl="1"/>
            <a:endParaRPr lang="en-US" altLang="en-US" sz="1400">
              <a:latin typeface="Corbel" panose="020B0503020204020204" pitchFamily="34" charset="0"/>
            </a:endParaRPr>
          </a:p>
          <a:p>
            <a:pPr lvl="1"/>
            <a:r>
              <a:rPr lang="en-US" altLang="en-US" sz="1600">
                <a:latin typeface="Corbel" panose="020B0503020204020204" pitchFamily="34" charset="0"/>
              </a:rPr>
              <a:t>“</a:t>
            </a:r>
            <a:r>
              <a:rPr lang="en-US" altLang="en-US" sz="1600" i="1">
                <a:latin typeface="Corbel" panose="020B0503020204020204" pitchFamily="34" charset="0"/>
              </a:rPr>
              <a:t>Just imagine a football team playing with its third-string players</a:t>
            </a:r>
            <a:r>
              <a:rPr lang="en-US" altLang="en-US" sz="1600">
                <a:latin typeface="Corbel" panose="020B0503020204020204" pitchFamily="34" charset="0"/>
              </a:rPr>
              <a:t>; it’s just painful to watch…” (emphasis added)</a:t>
            </a:r>
          </a:p>
          <a:p>
            <a:pPr lvl="1"/>
            <a:r>
              <a:rPr lang="en-US" altLang="en-US" sz="1600">
                <a:latin typeface="Corbel" panose="020B0503020204020204" pitchFamily="34" charset="0"/>
              </a:rPr>
              <a:t>“Working in a pizzeria is all the fun that would be expected, </a:t>
            </a:r>
            <a:r>
              <a:rPr lang="en-US" altLang="en-US" sz="1600" i="1">
                <a:latin typeface="Corbel" panose="020B0503020204020204" pitchFamily="34" charset="0"/>
              </a:rPr>
              <a:t>but when the dough rises, so does hell</a:t>
            </a:r>
            <a:r>
              <a:rPr lang="en-US" altLang="en-US" sz="1600">
                <a:latin typeface="Corbel" panose="020B0503020204020204" pitchFamily="34" charset="0"/>
              </a:rPr>
              <a:t>.” (emphasis added)</a:t>
            </a:r>
          </a:p>
          <a:p>
            <a:pPr lvl="1"/>
            <a:r>
              <a:rPr lang="en-US" altLang="en-US" sz="1600">
                <a:latin typeface="Corbel" panose="020B0503020204020204" pitchFamily="34" charset="0"/>
              </a:rPr>
              <a:t>“Unfortunately, </a:t>
            </a:r>
            <a:r>
              <a:rPr lang="en-US" altLang="en-US" sz="1600" i="1">
                <a:latin typeface="Corbel" panose="020B0503020204020204" pitchFamily="34" charset="0"/>
              </a:rPr>
              <a:t>when it rains, it pours</a:t>
            </a:r>
            <a:r>
              <a:rPr lang="en-US" altLang="en-US" sz="1600">
                <a:latin typeface="Corbel" panose="020B0503020204020204" pitchFamily="34" charset="0"/>
              </a:rPr>
              <a:t>.” (emphasis added)</a:t>
            </a:r>
          </a:p>
          <a:p>
            <a:pPr lvl="1"/>
            <a:r>
              <a:rPr lang="en-US" altLang="en-US" sz="1600">
                <a:latin typeface="Corbel" panose="020B0503020204020204" pitchFamily="34" charset="0"/>
              </a:rPr>
              <a:t>“Since the company is considered a small business, I quickly learned to </a:t>
            </a:r>
            <a:r>
              <a:rPr lang="en-US" altLang="en-US" sz="1600" i="1">
                <a:latin typeface="Corbel" panose="020B0503020204020204" pitchFamily="34" charset="0"/>
              </a:rPr>
              <a:t>wear many different hats</a:t>
            </a:r>
            <a:r>
              <a:rPr lang="en-US" altLang="en-US" sz="1600">
                <a:latin typeface="Corbel" panose="020B0503020204020204" pitchFamily="34" charset="0"/>
              </a:rPr>
              <a:t> and I began traveling to various trade shows across the country.” (emphasis added)</a:t>
            </a:r>
          </a:p>
          <a:p>
            <a:pPr lvl="1"/>
            <a:r>
              <a:rPr lang="en-US" altLang="en-US" sz="1600">
                <a:latin typeface="Corbel" panose="020B0503020204020204" pitchFamily="34" charset="0"/>
              </a:rPr>
              <a:t>“Our specialty departments were depleted by the time he was fired, but </a:t>
            </a:r>
            <a:r>
              <a:rPr lang="en-US" altLang="en-US" sz="1600" i="1">
                <a:latin typeface="Corbel" panose="020B0503020204020204" pitchFamily="34" charset="0"/>
              </a:rPr>
              <a:t>a new day was shining its light upon us</a:t>
            </a:r>
            <a:r>
              <a:rPr lang="en-US" altLang="en-US" sz="1600">
                <a:latin typeface="Corbel" panose="020B0503020204020204" pitchFamily="34" charset="0"/>
              </a:rPr>
              <a:t>, and I was happy [with] the results…” (emphasis added)</a:t>
            </a:r>
          </a:p>
          <a:p>
            <a:pPr lvl="1"/>
            <a:endParaRPr lang="en-US" altLang="en-US" sz="1600">
              <a:latin typeface="Corbel" panose="020B0503020204020204" pitchFamily="34" charset="0"/>
            </a:endParaRPr>
          </a:p>
          <a:p>
            <a:pPr lvl="1"/>
            <a:endParaRPr lang="en-US" altLang="en-US" sz="1600">
              <a:latin typeface="Corbel" panose="020B0503020204020204" pitchFamily="34" charset="0"/>
            </a:endParaRPr>
          </a:p>
          <a:p>
            <a:pPr lvl="1"/>
            <a:endParaRPr lang="en-US" altLang="en-US" sz="1600">
              <a:latin typeface="Corbel" panose="020B0503020204020204" pitchFamily="34" charset="0"/>
            </a:endParaRPr>
          </a:p>
          <a:p>
            <a:pPr lvl="1"/>
            <a:endParaRPr lang="en-US" altLang="en-US" sz="1600">
              <a:latin typeface="Corbel" panose="020B0503020204020204" pitchFamily="34" charset="0"/>
            </a:endParaRPr>
          </a:p>
          <a:p>
            <a:pPr lvl="1"/>
            <a:endParaRPr lang="en-US" altLang="en-US" sz="1600">
              <a:latin typeface="Corbel" panose="020B0503020204020204" pitchFamily="34" charset="0"/>
            </a:endParaRPr>
          </a:p>
          <a:p>
            <a:pPr lvl="1"/>
            <a:endParaRPr lang="en-US" altLang="en-US" sz="1600">
              <a:latin typeface="Corbel" panose="020B0503020204020204" pitchFamily="34" charset="0"/>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1040CA94-B2FD-4005-BA2B-BFAEEEFABA8F}"/>
              </a:ext>
            </a:extLst>
          </p:cNvPr>
          <p:cNvSpPr>
            <a:spLocks noGrp="1"/>
          </p:cNvSpPr>
          <p:nvPr>
            <p:ph type="title"/>
          </p:nvPr>
        </p:nvSpPr>
        <p:spPr/>
        <p:txBody>
          <a:bodyPr/>
          <a:lstStyle/>
          <a:p>
            <a:r>
              <a:rPr lang="en-US" altLang="en-US" sz="3200" i="1">
                <a:latin typeface="Corbel" panose="020B0503020204020204" pitchFamily="34" charset="0"/>
              </a:rPr>
              <a:t>Exemplars – Rhetoric</a:t>
            </a:r>
            <a:endParaRPr lang="en-US" altLang="en-US" sz="3200">
              <a:latin typeface="Corbel" panose="020B0503020204020204" pitchFamily="34" charset="0"/>
            </a:endParaRPr>
          </a:p>
        </p:txBody>
      </p:sp>
      <p:sp>
        <p:nvSpPr>
          <p:cNvPr id="36867" name="Content Placeholder 2">
            <a:extLst>
              <a:ext uri="{FF2B5EF4-FFF2-40B4-BE49-F238E27FC236}">
                <a16:creationId xmlns:a16="http://schemas.microsoft.com/office/drawing/2014/main" id="{7F5FC2D3-7BFA-4249-943D-CB07A310A24D}"/>
              </a:ext>
            </a:extLst>
          </p:cNvPr>
          <p:cNvSpPr>
            <a:spLocks noGrp="1"/>
          </p:cNvSpPr>
          <p:nvPr>
            <p:ph idx="1"/>
          </p:nvPr>
        </p:nvSpPr>
        <p:spPr/>
        <p:txBody>
          <a:bodyPr/>
          <a:lstStyle/>
          <a:p>
            <a:r>
              <a:rPr lang="en-US" altLang="en-US" sz="2000">
                <a:latin typeface="Corbel" panose="020B0503020204020204" pitchFamily="34" charset="0"/>
              </a:rPr>
              <a:t>When used well, rhetoric is the most powerful and influential use of language.  The use of modes of discourse (conversation methods), and rhetorical </a:t>
            </a:r>
            <a:r>
              <a:rPr lang="en-US" altLang="en-US" sz="2000" i="1">
                <a:latin typeface="Corbel" panose="020B0503020204020204" pitchFamily="34" charset="0"/>
              </a:rPr>
              <a:t>strategies</a:t>
            </a:r>
            <a:r>
              <a:rPr lang="en-US" altLang="en-US" sz="2000">
                <a:latin typeface="Corbel" panose="020B0503020204020204" pitchFamily="34" charset="0"/>
              </a:rPr>
              <a:t> (purposes and plans for the discourse), rhetorical </a:t>
            </a:r>
            <a:r>
              <a:rPr lang="en-US" altLang="en-US" sz="2000" i="1">
                <a:latin typeface="Corbel" panose="020B0503020204020204" pitchFamily="34" charset="0"/>
              </a:rPr>
              <a:t>devices</a:t>
            </a:r>
            <a:r>
              <a:rPr lang="en-US" altLang="en-US" sz="2000">
                <a:latin typeface="Corbel" panose="020B0503020204020204" pitchFamily="34" charset="0"/>
              </a:rPr>
              <a:t> (tools and mechanisms to develop strategy), and rhetorical </a:t>
            </a:r>
            <a:r>
              <a:rPr lang="en-US" altLang="en-US" sz="2000" i="1">
                <a:latin typeface="Corbel" panose="020B0503020204020204" pitchFamily="34" charset="0"/>
              </a:rPr>
              <a:t>techniques</a:t>
            </a:r>
            <a:r>
              <a:rPr lang="en-US" altLang="en-US" sz="2000">
                <a:latin typeface="Corbel" panose="020B0503020204020204" pitchFamily="34" charset="0"/>
              </a:rPr>
              <a:t> (how the devices are used) is a life-long learning task.</a:t>
            </a:r>
          </a:p>
          <a:p>
            <a:endParaRPr lang="en-US" altLang="en-US" sz="2000">
              <a:latin typeface="Corbel" panose="020B0503020204020204" pitchFamily="34" charset="0"/>
            </a:endParaRPr>
          </a:p>
          <a:p>
            <a:r>
              <a:rPr lang="en-US" altLang="en-US" sz="2000">
                <a:latin typeface="Corbel" panose="020B0503020204020204" pitchFamily="34" charset="0"/>
              </a:rPr>
              <a:t>The following are examples of various </a:t>
            </a:r>
            <a:r>
              <a:rPr lang="en-US" altLang="en-US" sz="2000" u="sng">
                <a:latin typeface="Corbel" panose="020B0503020204020204" pitchFamily="34" charset="0"/>
              </a:rPr>
              <a:t>rhetorical tropes and schemes</a:t>
            </a:r>
            <a:r>
              <a:rPr lang="en-US" altLang="en-US" sz="2000">
                <a:latin typeface="Corbel" panose="020B0503020204020204" pitchFamily="34" charset="0"/>
              </a:rPr>
              <a:t> used accurately and appropriately by my students.</a:t>
            </a:r>
          </a:p>
          <a:p>
            <a:endParaRPr lang="en-US" altLang="en-US" sz="2000">
              <a:latin typeface="Corbel" panose="020B0503020204020204" pitchFamily="34" charset="0"/>
            </a:endParaRPr>
          </a:p>
          <a:p>
            <a:r>
              <a:rPr lang="en-US" altLang="en-US" sz="2000">
                <a:latin typeface="Corbel" panose="020B0503020204020204" pitchFamily="34" charset="0"/>
              </a:rPr>
              <a:t>“We were accomplishing nothing and accomplished nothing.”</a:t>
            </a:r>
          </a:p>
          <a:p>
            <a:r>
              <a:rPr lang="en-US" altLang="en-US" sz="2000">
                <a:latin typeface="Corbel" panose="020B0503020204020204" pitchFamily="34" charset="0"/>
              </a:rPr>
              <a:t>“From working as a ride operator at Six Flags Magic Mountain to selling products door-to-door, from cleaning bathrooms at a local bar to working to construction as a plumber, my employee history has been somewhat of a rollercoster.”</a:t>
            </a:r>
            <a:endParaRPr lang="en-US" altLang="en-US" sz="1800">
              <a:latin typeface="Corbel" panose="020B0503020204020204" pitchFamily="34" charset="0"/>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57E3E6DE-6FC7-4D2E-8E9A-0C243899C2C2}"/>
              </a:ext>
            </a:extLst>
          </p:cNvPr>
          <p:cNvSpPr>
            <a:spLocks noGrp="1"/>
          </p:cNvSpPr>
          <p:nvPr>
            <p:ph type="title"/>
          </p:nvPr>
        </p:nvSpPr>
        <p:spPr/>
        <p:txBody>
          <a:bodyPr/>
          <a:lstStyle/>
          <a:p>
            <a:r>
              <a:rPr lang="en-US" altLang="en-US" sz="3200" i="1">
                <a:latin typeface="Corbel" panose="020B0503020204020204" pitchFamily="34" charset="0"/>
              </a:rPr>
              <a:t>Exemplars – Figurative Language</a:t>
            </a:r>
            <a:endParaRPr lang="en-US" altLang="en-US" sz="3200">
              <a:latin typeface="Corbel" panose="020B0503020204020204" pitchFamily="34" charset="0"/>
            </a:endParaRPr>
          </a:p>
        </p:txBody>
      </p:sp>
      <p:sp>
        <p:nvSpPr>
          <p:cNvPr id="37891" name="Content Placeholder 2">
            <a:extLst>
              <a:ext uri="{FF2B5EF4-FFF2-40B4-BE49-F238E27FC236}">
                <a16:creationId xmlns:a16="http://schemas.microsoft.com/office/drawing/2014/main" id="{450B0390-CDAC-4AC5-8DED-D79AB2FC3731}"/>
              </a:ext>
            </a:extLst>
          </p:cNvPr>
          <p:cNvSpPr>
            <a:spLocks noGrp="1"/>
          </p:cNvSpPr>
          <p:nvPr>
            <p:ph idx="1"/>
          </p:nvPr>
        </p:nvSpPr>
        <p:spPr/>
        <p:txBody>
          <a:bodyPr/>
          <a:lstStyle/>
          <a:p>
            <a:r>
              <a:rPr lang="en-US" altLang="en-US" sz="2000">
                <a:latin typeface="Corbel" panose="020B0503020204020204" pitchFamily="34" charset="0"/>
              </a:rPr>
              <a:t>There many different types of “figures of speech”.  These are employed to provided additional emphasis for key ideas, concepts, or images in a narrative.  In business prose figurative language can be helpful but only if used </a:t>
            </a:r>
            <a:r>
              <a:rPr lang="en-US" altLang="en-US" sz="2000" i="1">
                <a:latin typeface="Corbel" panose="020B0503020204020204" pitchFamily="34" charset="0"/>
              </a:rPr>
              <a:t>sparingly</a:t>
            </a:r>
            <a:r>
              <a:rPr lang="en-US" altLang="en-US" sz="2000">
                <a:latin typeface="Corbel" panose="020B0503020204020204" pitchFamily="34" charset="0"/>
              </a:rPr>
              <a:t>.</a:t>
            </a:r>
          </a:p>
          <a:p>
            <a:endParaRPr lang="en-US" altLang="en-US" sz="2000">
              <a:latin typeface="Corbel" panose="020B0503020204020204" pitchFamily="34" charset="0"/>
            </a:endParaRPr>
          </a:p>
          <a:p>
            <a:r>
              <a:rPr lang="en-US" altLang="en-US" sz="2000">
                <a:latin typeface="Corbel" panose="020B0503020204020204" pitchFamily="34" charset="0"/>
              </a:rPr>
              <a:t>Cliché</a:t>
            </a:r>
          </a:p>
          <a:p>
            <a:pPr lvl="1"/>
            <a:r>
              <a:rPr lang="en-US" altLang="en-US" sz="1800">
                <a:latin typeface="Corbel" panose="020B0503020204020204" pitchFamily="34" charset="0"/>
              </a:rPr>
              <a:t>“Successfully achieving an organizational opportunity was not a </a:t>
            </a:r>
            <a:r>
              <a:rPr lang="en-US" altLang="en-US" sz="1800" i="1">
                <a:latin typeface="Corbel" panose="020B0503020204020204" pitchFamily="34" charset="0"/>
              </a:rPr>
              <a:t>walk in the park</a:t>
            </a:r>
            <a:r>
              <a:rPr lang="en-US" altLang="en-US" sz="1800">
                <a:latin typeface="Corbel" panose="020B0503020204020204" pitchFamily="34" charset="0"/>
              </a:rPr>
              <a:t>, but my persistence and dedication landed me with multiple opportunities.” (emphasis added)</a:t>
            </a:r>
          </a:p>
          <a:p>
            <a:pPr lvl="1"/>
            <a:r>
              <a:rPr lang="en-US" altLang="en-US" sz="1800">
                <a:latin typeface="Corbel" panose="020B0503020204020204" pitchFamily="34" charset="0"/>
              </a:rPr>
              <a:t>“Last but not least, since </a:t>
            </a:r>
            <a:r>
              <a:rPr lang="en-US" altLang="en-US" sz="1800" i="1">
                <a:latin typeface="Corbel" panose="020B0503020204020204" pitchFamily="34" charset="0"/>
              </a:rPr>
              <a:t>absolute power corrupts absolutely</a:t>
            </a:r>
            <a:r>
              <a:rPr lang="en-US" altLang="en-US" sz="1800">
                <a:latin typeface="Corbel" panose="020B0503020204020204" pitchFamily="34" charset="0"/>
              </a:rPr>
              <a:t>, I recommend a supervision team to keep an eye on the operation to avoid this type of error.” (emphasis added)</a:t>
            </a:r>
          </a:p>
          <a:p>
            <a:r>
              <a:rPr lang="en-US" altLang="en-US" sz="2000">
                <a:latin typeface="Corbel" panose="020B0503020204020204" pitchFamily="34" charset="0"/>
              </a:rPr>
              <a:t>Personification</a:t>
            </a:r>
          </a:p>
          <a:p>
            <a:pPr lvl="1"/>
            <a:r>
              <a:rPr lang="en-US" altLang="en-US" sz="1800">
                <a:latin typeface="Corbel" panose="020B0503020204020204" pitchFamily="34" charset="0"/>
              </a:rPr>
              <a:t>“</a:t>
            </a:r>
            <a:r>
              <a:rPr lang="en-US" altLang="en-US" sz="1800" i="1">
                <a:latin typeface="Corbel" panose="020B0503020204020204" pitchFamily="34" charset="0"/>
              </a:rPr>
              <a:t>The shoes you filled </a:t>
            </a:r>
            <a:r>
              <a:rPr lang="en-US" altLang="en-US" sz="1800">
                <a:latin typeface="Corbel" panose="020B0503020204020204" pitchFamily="34" charset="0"/>
              </a:rPr>
              <a:t>when Michael left were huge.” (emphasis added)</a:t>
            </a:r>
          </a:p>
          <a:p>
            <a:pPr lvl="1"/>
            <a:r>
              <a:rPr lang="en-US" altLang="en-US" sz="1800">
                <a:latin typeface="Corbel" panose="020B0503020204020204" pitchFamily="34" charset="0"/>
              </a:rPr>
              <a:t>“Unfortunately, the treasurer [of the student club] was not as welcoming </a:t>
            </a:r>
            <a:r>
              <a:rPr lang="en-US" altLang="en-US" sz="1800" i="1">
                <a:latin typeface="Corbel" panose="020B0503020204020204" pitchFamily="34" charset="0"/>
              </a:rPr>
              <a:t>of my good friend MS-Excel</a:t>
            </a:r>
            <a:r>
              <a:rPr lang="en-US" altLang="en-US" sz="1800">
                <a:latin typeface="Corbel" panose="020B0503020204020204" pitchFamily="34" charset="0"/>
              </a:rPr>
              <a:t>.” (emphasis added)</a:t>
            </a:r>
          </a:p>
          <a:p>
            <a:endParaRPr lang="en-US" altLang="en-US" sz="2000">
              <a:latin typeface="Corbel" panose="020B0503020204020204" pitchFamily="34" charset="0"/>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89E1B092-11C4-4E42-9E59-EF3F80B9F814}"/>
              </a:ext>
            </a:extLst>
          </p:cNvPr>
          <p:cNvSpPr>
            <a:spLocks noGrp="1"/>
          </p:cNvSpPr>
          <p:nvPr>
            <p:ph type="title"/>
          </p:nvPr>
        </p:nvSpPr>
        <p:spPr/>
        <p:txBody>
          <a:bodyPr/>
          <a:lstStyle/>
          <a:p>
            <a:r>
              <a:rPr lang="en-US" altLang="en-US" sz="3200" i="1">
                <a:latin typeface="Corbel" panose="020B0503020204020204" pitchFamily="34" charset="0"/>
              </a:rPr>
              <a:t>Exemplars – Figurative Language (cont.)</a:t>
            </a:r>
            <a:endParaRPr lang="en-US" altLang="en-US" sz="3200">
              <a:latin typeface="Corbel" panose="020B0503020204020204" pitchFamily="34" charset="0"/>
            </a:endParaRPr>
          </a:p>
        </p:txBody>
      </p:sp>
      <p:sp>
        <p:nvSpPr>
          <p:cNvPr id="38915" name="Content Placeholder 2">
            <a:extLst>
              <a:ext uri="{FF2B5EF4-FFF2-40B4-BE49-F238E27FC236}">
                <a16:creationId xmlns:a16="http://schemas.microsoft.com/office/drawing/2014/main" id="{E5CDA648-30B3-4E05-9895-963C02E21AE8}"/>
              </a:ext>
            </a:extLst>
          </p:cNvPr>
          <p:cNvSpPr>
            <a:spLocks noGrp="1"/>
          </p:cNvSpPr>
          <p:nvPr>
            <p:ph idx="1"/>
          </p:nvPr>
        </p:nvSpPr>
        <p:spPr/>
        <p:txBody>
          <a:bodyPr/>
          <a:lstStyle/>
          <a:p>
            <a:r>
              <a:rPr lang="en-US" altLang="en-US" sz="2000">
                <a:latin typeface="Corbel" panose="020B0503020204020204" pitchFamily="34" charset="0"/>
              </a:rPr>
              <a:t>Hyperbole</a:t>
            </a:r>
          </a:p>
          <a:p>
            <a:pPr lvl="1"/>
            <a:r>
              <a:rPr lang="en-US" altLang="en-US" sz="1800">
                <a:latin typeface="Corbel" panose="020B0503020204020204" pitchFamily="34" charset="0"/>
              </a:rPr>
              <a:t>“I have told my aunt plenty of times what I’ve noticed about the employees and how it really impacts the business, but it seems like my aunt has built a great relationship with both of them, so it looks like I will be </a:t>
            </a:r>
            <a:r>
              <a:rPr lang="en-US" altLang="en-US" sz="1800" i="1">
                <a:latin typeface="Corbel" panose="020B0503020204020204" pitchFamily="34" charset="0"/>
              </a:rPr>
              <a:t>busting my butt</a:t>
            </a:r>
            <a:r>
              <a:rPr lang="en-US" altLang="en-US" sz="1800">
                <a:latin typeface="Corbel" panose="020B0503020204020204" pitchFamily="34" charset="0"/>
              </a:rPr>
              <a:t> more on the weekends.” (emphasis added)</a:t>
            </a:r>
          </a:p>
          <a:p>
            <a:pPr lvl="1"/>
            <a:r>
              <a:rPr lang="en-US" altLang="en-US" sz="1800">
                <a:latin typeface="Corbel" panose="020B0503020204020204" pitchFamily="34" charset="0"/>
              </a:rPr>
              <a:t>“I somehow managed to put the shipment boxes away, made the 30 waffle cones, and the other </a:t>
            </a:r>
            <a:r>
              <a:rPr lang="en-US" altLang="en-US" sz="1800" i="1">
                <a:latin typeface="Corbel" panose="020B0503020204020204" pitchFamily="34" charset="0"/>
              </a:rPr>
              <a:t>million</a:t>
            </a:r>
            <a:r>
              <a:rPr lang="en-US" altLang="en-US" sz="1800">
                <a:latin typeface="Corbel" panose="020B0503020204020204" pitchFamily="34" charset="0"/>
              </a:rPr>
              <a:t> morning shift duties all while serving the customers ice cream.” (emphasis added)</a:t>
            </a:r>
          </a:p>
          <a:p>
            <a:r>
              <a:rPr lang="en-US" altLang="en-US" sz="2000">
                <a:latin typeface="Corbel" panose="020B0503020204020204" pitchFamily="34" charset="0"/>
              </a:rPr>
              <a:t>Symbolism</a:t>
            </a:r>
          </a:p>
          <a:p>
            <a:pPr lvl="1"/>
            <a:r>
              <a:rPr lang="en-US" altLang="en-US" sz="1800">
                <a:latin typeface="Corbel" panose="020B0503020204020204" pitchFamily="34" charset="0"/>
              </a:rPr>
              <a:t>“I’m confident in your ability to </a:t>
            </a:r>
            <a:r>
              <a:rPr lang="en-US" altLang="en-US" sz="1800" i="1">
                <a:latin typeface="Corbel" panose="020B0503020204020204" pitchFamily="34" charset="0"/>
              </a:rPr>
              <a:t>right the ship</a:t>
            </a:r>
            <a:r>
              <a:rPr lang="en-US" altLang="en-US" sz="1800">
                <a:latin typeface="Corbel" panose="020B0503020204020204" pitchFamily="34" charset="0"/>
              </a:rPr>
              <a:t>.” (emphasis added)</a:t>
            </a:r>
          </a:p>
          <a:p>
            <a:r>
              <a:rPr lang="en-US" altLang="en-US" sz="2000">
                <a:latin typeface="Corbel" panose="020B0503020204020204" pitchFamily="34" charset="0"/>
              </a:rPr>
              <a:t>Allusion</a:t>
            </a:r>
          </a:p>
          <a:p>
            <a:pPr lvl="1"/>
            <a:r>
              <a:rPr lang="en-US" altLang="en-US" sz="1800">
                <a:latin typeface="Corbel" panose="020B0503020204020204" pitchFamily="34" charset="0"/>
              </a:rPr>
              <a:t>“His </a:t>
            </a:r>
            <a:r>
              <a:rPr lang="en-US" altLang="en-US" sz="1800" i="1">
                <a:latin typeface="Corbel" panose="020B0503020204020204" pitchFamily="34" charset="0"/>
              </a:rPr>
              <a:t>meteoric rise </a:t>
            </a:r>
            <a:r>
              <a:rPr lang="en-US" altLang="en-US" sz="1800">
                <a:latin typeface="Corbel" panose="020B0503020204020204" pitchFamily="34" charset="0"/>
              </a:rPr>
              <a:t>to the top is an example for all of us.” (emphasis added)</a:t>
            </a:r>
          </a:p>
          <a:p>
            <a:r>
              <a:rPr lang="en-US" altLang="en-US" sz="2000">
                <a:latin typeface="Corbel" panose="020B0503020204020204" pitchFamily="34" charset="0"/>
              </a:rPr>
              <a:t>Irony</a:t>
            </a:r>
          </a:p>
          <a:p>
            <a:pPr lvl="1"/>
            <a:r>
              <a:rPr lang="en-US" altLang="en-US" sz="1800">
                <a:latin typeface="Corbel" panose="020B0503020204020204" pitchFamily="34" charset="0"/>
              </a:rPr>
              <a:t>“Our soccer players are great.  They may not be big, but they sure are slow.”</a:t>
            </a:r>
          </a:p>
          <a:p>
            <a:r>
              <a:rPr lang="en-US" altLang="en-US" sz="2000">
                <a:latin typeface="Corbel" panose="020B0503020204020204" pitchFamily="34" charset="0"/>
              </a:rPr>
              <a:t>Onomatopoeia</a:t>
            </a:r>
          </a:p>
          <a:p>
            <a:endParaRPr lang="en-US" altLang="en-US" sz="2000">
              <a:latin typeface="Corbel" panose="020B0503020204020204" pitchFamily="34" charset="0"/>
            </a:endParaRPr>
          </a:p>
          <a:p>
            <a:endParaRPr lang="en-US" altLang="en-US" sz="2000">
              <a:latin typeface="Corbel" panose="020B0503020204020204" pitchFamily="34" charset="0"/>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8A96430-DB52-4D35-9563-51FBFA6AE91F}"/>
              </a:ext>
            </a:extLst>
          </p:cNvPr>
          <p:cNvSpPr>
            <a:spLocks noGrp="1"/>
          </p:cNvSpPr>
          <p:nvPr>
            <p:ph type="title"/>
          </p:nvPr>
        </p:nvSpPr>
        <p:spPr/>
        <p:txBody>
          <a:bodyPr/>
          <a:lstStyle/>
          <a:p>
            <a:r>
              <a:rPr lang="en-US" altLang="en-US" sz="3200" i="1">
                <a:latin typeface="Corbel" panose="020B0503020204020204" pitchFamily="34" charset="0"/>
              </a:rPr>
              <a:t>Exemplars – Figurative Language (cont.)</a:t>
            </a:r>
            <a:endParaRPr lang="en-US" altLang="en-US" sz="3200">
              <a:latin typeface="Corbel" panose="020B0503020204020204" pitchFamily="34" charset="0"/>
            </a:endParaRPr>
          </a:p>
        </p:txBody>
      </p:sp>
      <p:sp>
        <p:nvSpPr>
          <p:cNvPr id="39939" name="Content Placeholder 2">
            <a:extLst>
              <a:ext uri="{FF2B5EF4-FFF2-40B4-BE49-F238E27FC236}">
                <a16:creationId xmlns:a16="http://schemas.microsoft.com/office/drawing/2014/main" id="{9C1C76CB-7A6B-4599-AEC2-A294153CC194}"/>
              </a:ext>
            </a:extLst>
          </p:cNvPr>
          <p:cNvSpPr>
            <a:spLocks noGrp="1"/>
          </p:cNvSpPr>
          <p:nvPr>
            <p:ph idx="1"/>
          </p:nvPr>
        </p:nvSpPr>
        <p:spPr/>
        <p:txBody>
          <a:bodyPr/>
          <a:lstStyle/>
          <a:p>
            <a:r>
              <a:rPr lang="en-US" altLang="en-US" sz="2000">
                <a:latin typeface="Corbel" panose="020B0503020204020204" pitchFamily="34" charset="0"/>
              </a:rPr>
              <a:t>Understatement</a:t>
            </a:r>
          </a:p>
          <a:p>
            <a:pPr lvl="1"/>
            <a:r>
              <a:rPr lang="en-US" altLang="en-US" sz="1800">
                <a:latin typeface="Corbel" panose="020B0503020204020204" pitchFamily="34" charset="0"/>
              </a:rPr>
              <a:t>“Flunking out of college might be a problem.”</a:t>
            </a:r>
          </a:p>
          <a:p>
            <a:endParaRPr lang="en-US" altLang="en-US" sz="2000">
              <a:latin typeface="Corbel" panose="020B0503020204020204" pitchFamily="34" charset="0"/>
            </a:endParaRPr>
          </a:p>
          <a:p>
            <a:r>
              <a:rPr lang="en-US" altLang="en-US" sz="2000">
                <a:latin typeface="Corbel" panose="020B0503020204020204" pitchFamily="34" charset="0"/>
              </a:rPr>
              <a:t>Synecdoche</a:t>
            </a:r>
          </a:p>
          <a:p>
            <a:pPr lvl="1"/>
            <a:r>
              <a:rPr lang="en-US" altLang="en-US" sz="1800">
                <a:latin typeface="Corbel" panose="020B0503020204020204" pitchFamily="34" charset="0"/>
              </a:rPr>
              <a:t>“The associates are the </a:t>
            </a:r>
            <a:r>
              <a:rPr lang="en-US" altLang="en-US" sz="1800" i="1">
                <a:latin typeface="Corbel" panose="020B0503020204020204" pitchFamily="34" charset="0"/>
              </a:rPr>
              <a:t>wheels in a race </a:t>
            </a:r>
            <a:r>
              <a:rPr lang="en-US" altLang="en-US" sz="1800">
                <a:latin typeface="Corbel" panose="020B0503020204020204" pitchFamily="34" charset="0"/>
              </a:rPr>
              <a:t>and without them you will struggle to move forward.” (emphasis added)</a:t>
            </a:r>
          </a:p>
          <a:p>
            <a:pPr lvl="1"/>
            <a:r>
              <a:rPr lang="en-US" altLang="en-US" sz="1800">
                <a:latin typeface="Corbel" panose="020B0503020204020204" pitchFamily="34" charset="0"/>
              </a:rPr>
              <a:t>“…that was all I could tolerate with a workstation in such close proximity to the uncontrollable </a:t>
            </a:r>
            <a:r>
              <a:rPr lang="en-US" altLang="en-US" sz="1800" i="1">
                <a:latin typeface="Corbel" panose="020B0503020204020204" pitchFamily="34" charset="0"/>
              </a:rPr>
              <a:t>redhead</a:t>
            </a:r>
            <a:r>
              <a:rPr lang="en-US" altLang="en-US" sz="1800">
                <a:latin typeface="Corbel" panose="020B0503020204020204" pitchFamily="34" charset="0"/>
              </a:rPr>
              <a:t> who I learned later had made thirteen others walk away from the otherwise lovely shop.” (emphasis added)</a:t>
            </a:r>
          </a:p>
          <a:p>
            <a:endParaRPr lang="en-US" altLang="en-US" sz="2000">
              <a:latin typeface="Corbel" panose="020B0503020204020204" pitchFamily="34" charset="0"/>
            </a:endParaRPr>
          </a:p>
          <a:p>
            <a:r>
              <a:rPr lang="en-US" altLang="en-US" sz="2000">
                <a:latin typeface="Corbel" panose="020B0503020204020204" pitchFamily="34" charset="0"/>
              </a:rPr>
              <a:t>Metonymy</a:t>
            </a:r>
          </a:p>
          <a:p>
            <a:pPr lvl="1"/>
            <a:r>
              <a:rPr lang="en-US" altLang="en-US" sz="1800">
                <a:latin typeface="Corbel" panose="020B0503020204020204" pitchFamily="34" charset="0"/>
              </a:rPr>
              <a:t>“I just knew that it was going to be a bad day at work.  The </a:t>
            </a:r>
            <a:r>
              <a:rPr lang="en-US" altLang="en-US" sz="1800" i="1">
                <a:latin typeface="Corbel" panose="020B0503020204020204" pitchFamily="34" charset="0"/>
              </a:rPr>
              <a:t>suits</a:t>
            </a:r>
            <a:r>
              <a:rPr lang="en-US" altLang="en-US" sz="1800">
                <a:latin typeface="Corbel" panose="020B0503020204020204" pitchFamily="34" charset="0"/>
              </a:rPr>
              <a:t> were coming for an audit.” (emphasis added)</a:t>
            </a:r>
          </a:p>
          <a:p>
            <a:pPr lvl="1"/>
            <a:r>
              <a:rPr lang="en-US" altLang="en-US" sz="1800">
                <a:latin typeface="Corbel" panose="020B0503020204020204" pitchFamily="34" charset="0"/>
              </a:rPr>
              <a:t>“Our </a:t>
            </a:r>
            <a:r>
              <a:rPr lang="en-US" altLang="en-US" sz="1800" i="1">
                <a:latin typeface="Corbel" panose="020B0503020204020204" pitchFamily="34" charset="0"/>
              </a:rPr>
              <a:t>bench</a:t>
            </a:r>
            <a:r>
              <a:rPr lang="en-US" altLang="en-US" sz="1800">
                <a:latin typeface="Corbel" panose="020B0503020204020204" pitchFamily="34" charset="0"/>
              </a:rPr>
              <a:t> was not strong enough to promote from within, so we had to start from scratch.” (emphasis added)</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C08D4045-BEC9-4165-9775-96539D8D1424}"/>
              </a:ext>
            </a:extLst>
          </p:cNvPr>
          <p:cNvSpPr>
            <a:spLocks noGrp="1"/>
          </p:cNvSpPr>
          <p:nvPr>
            <p:ph type="title"/>
          </p:nvPr>
        </p:nvSpPr>
        <p:spPr/>
        <p:txBody>
          <a:bodyPr/>
          <a:lstStyle/>
          <a:p>
            <a:r>
              <a:rPr lang="en-US" altLang="en-US" sz="3200" i="1">
                <a:latin typeface="Corbel" panose="020B0503020204020204" pitchFamily="34" charset="0"/>
              </a:rPr>
              <a:t>Exemplars – Figurative Language (cont.)</a:t>
            </a:r>
            <a:endParaRPr lang="en-US" altLang="en-US" sz="3200">
              <a:latin typeface="Corbel" panose="020B0503020204020204" pitchFamily="34" charset="0"/>
            </a:endParaRPr>
          </a:p>
        </p:txBody>
      </p:sp>
      <p:sp>
        <p:nvSpPr>
          <p:cNvPr id="40963" name="Content Placeholder 2">
            <a:extLst>
              <a:ext uri="{FF2B5EF4-FFF2-40B4-BE49-F238E27FC236}">
                <a16:creationId xmlns:a16="http://schemas.microsoft.com/office/drawing/2014/main" id="{1A72AC29-C0B5-4C1B-88EC-853BC2D1BBD8}"/>
              </a:ext>
            </a:extLst>
          </p:cNvPr>
          <p:cNvSpPr>
            <a:spLocks noGrp="1"/>
          </p:cNvSpPr>
          <p:nvPr>
            <p:ph idx="1"/>
          </p:nvPr>
        </p:nvSpPr>
        <p:spPr/>
        <p:txBody>
          <a:bodyPr/>
          <a:lstStyle/>
          <a:p>
            <a:r>
              <a:rPr lang="en-US" altLang="en-US" sz="2000">
                <a:latin typeface="Corbel" panose="020B0503020204020204" pitchFamily="34" charset="0"/>
              </a:rPr>
              <a:t>Pun</a:t>
            </a:r>
          </a:p>
          <a:p>
            <a:pPr lvl="1"/>
            <a:r>
              <a:rPr lang="en-US" altLang="en-US" sz="1800">
                <a:latin typeface="Corbel" panose="020B0503020204020204" pitchFamily="34" charset="0"/>
              </a:rPr>
              <a:t>“My boss [at a workout studio] and his wife asked that I develop and promote a new dance program at our studio.  Although I have worked at a studio for a year previously, I didn’t know what </a:t>
            </a:r>
            <a:r>
              <a:rPr lang="en-US" altLang="en-US" sz="1800" i="1">
                <a:latin typeface="Corbel" panose="020B0503020204020204" pitchFamily="34" charset="0"/>
              </a:rPr>
              <a:t>my first steps</a:t>
            </a:r>
            <a:r>
              <a:rPr lang="en-US" altLang="en-US" sz="1800">
                <a:latin typeface="Corbel" panose="020B0503020204020204" pitchFamily="34" charset="0"/>
              </a:rPr>
              <a:t> should be.” (emphasis added)</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A7ACBAC8-130B-4CB6-AB78-C5BBA16163A0}"/>
              </a:ext>
            </a:extLst>
          </p:cNvPr>
          <p:cNvSpPr>
            <a:spLocks noGrp="1"/>
          </p:cNvSpPr>
          <p:nvPr>
            <p:ph type="title"/>
          </p:nvPr>
        </p:nvSpPr>
        <p:spPr/>
        <p:txBody>
          <a:bodyPr/>
          <a:lstStyle/>
          <a:p>
            <a:r>
              <a:rPr lang="en-US" altLang="en-US" sz="3200" i="1">
                <a:latin typeface="Corbel" panose="020B0503020204020204" pitchFamily="34" charset="0"/>
              </a:rPr>
              <a:t>Exemplars – Idioms</a:t>
            </a:r>
            <a:endParaRPr lang="en-US" altLang="en-US" sz="3200">
              <a:latin typeface="Corbel" panose="020B0503020204020204" pitchFamily="34" charset="0"/>
            </a:endParaRPr>
          </a:p>
        </p:txBody>
      </p:sp>
      <p:sp>
        <p:nvSpPr>
          <p:cNvPr id="41987" name="Content Placeholder 2">
            <a:extLst>
              <a:ext uri="{FF2B5EF4-FFF2-40B4-BE49-F238E27FC236}">
                <a16:creationId xmlns:a16="http://schemas.microsoft.com/office/drawing/2014/main" id="{276AEC8E-706A-4042-AF25-2F7EB3077EA3}"/>
              </a:ext>
            </a:extLst>
          </p:cNvPr>
          <p:cNvSpPr>
            <a:spLocks noGrp="1"/>
          </p:cNvSpPr>
          <p:nvPr>
            <p:ph idx="1"/>
          </p:nvPr>
        </p:nvSpPr>
        <p:spPr/>
        <p:txBody>
          <a:bodyPr/>
          <a:lstStyle/>
          <a:p>
            <a:r>
              <a:rPr lang="en-US" altLang="en-US" sz="2000">
                <a:latin typeface="Corbel" panose="020B0503020204020204" pitchFamily="34" charset="0"/>
              </a:rPr>
              <a:t>Idioms, or idiomatic expressions, are phrases that require some cultural knowledge, often local cultural knowledge, to be understood.  In business prose idioms can be helpful but only if used </a:t>
            </a:r>
            <a:r>
              <a:rPr lang="en-US" altLang="en-US" sz="2000" i="1">
                <a:latin typeface="Corbel" panose="020B0503020204020204" pitchFamily="34" charset="0"/>
              </a:rPr>
              <a:t>sparingly</a:t>
            </a:r>
            <a:r>
              <a:rPr lang="en-US" altLang="en-US" sz="2000">
                <a:latin typeface="Corbel" panose="020B0503020204020204" pitchFamily="34" charset="0"/>
              </a:rPr>
              <a:t>.</a:t>
            </a:r>
          </a:p>
          <a:p>
            <a:endParaRPr lang="en-US" altLang="en-US" sz="2000">
              <a:latin typeface="Corbel" panose="020B0503020204020204" pitchFamily="34" charset="0"/>
            </a:endParaRPr>
          </a:p>
          <a:p>
            <a:r>
              <a:rPr lang="en-US" altLang="en-US" sz="2000">
                <a:latin typeface="Corbel" panose="020B0503020204020204" pitchFamily="34" charset="0"/>
              </a:rPr>
              <a:t>“With the help of my manager and coworkers, we performed with </a:t>
            </a:r>
            <a:r>
              <a:rPr lang="en-US" altLang="en-US" sz="2000" i="1">
                <a:latin typeface="Corbel" panose="020B0503020204020204" pitchFamily="34" charset="0"/>
              </a:rPr>
              <a:t>flying colors</a:t>
            </a:r>
            <a:r>
              <a:rPr lang="en-US" altLang="en-US" sz="2000">
                <a:latin typeface="Corbel" panose="020B0503020204020204" pitchFamily="34" charset="0"/>
              </a:rPr>
              <a:t>.” (emphasis added)</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2AE31FFF-DC2B-403D-99E6-5F7CB970B3DC}"/>
              </a:ext>
            </a:extLst>
          </p:cNvPr>
          <p:cNvSpPr>
            <a:spLocks noGrp="1"/>
          </p:cNvSpPr>
          <p:nvPr>
            <p:ph type="title"/>
          </p:nvPr>
        </p:nvSpPr>
        <p:spPr/>
        <p:txBody>
          <a:bodyPr/>
          <a:lstStyle/>
          <a:p>
            <a:r>
              <a:rPr lang="en-US" altLang="en-US" sz="3200" i="1">
                <a:latin typeface="Corbel" panose="020B0503020204020204" pitchFamily="34" charset="0"/>
              </a:rPr>
              <a:t>Exemplars – “Bias-Free” Language</a:t>
            </a:r>
            <a:endParaRPr lang="en-US" altLang="en-US" sz="3200">
              <a:latin typeface="Corbel" panose="020B0503020204020204" pitchFamily="34" charset="0"/>
            </a:endParaRPr>
          </a:p>
        </p:txBody>
      </p:sp>
      <p:sp>
        <p:nvSpPr>
          <p:cNvPr id="43011" name="Content Placeholder 2">
            <a:extLst>
              <a:ext uri="{FF2B5EF4-FFF2-40B4-BE49-F238E27FC236}">
                <a16:creationId xmlns:a16="http://schemas.microsoft.com/office/drawing/2014/main" id="{06A61477-9C36-4210-84ED-1005ADDFB999}"/>
              </a:ext>
            </a:extLst>
          </p:cNvPr>
          <p:cNvSpPr>
            <a:spLocks noGrp="1"/>
          </p:cNvSpPr>
          <p:nvPr>
            <p:ph idx="1"/>
          </p:nvPr>
        </p:nvSpPr>
        <p:spPr/>
        <p:txBody>
          <a:bodyPr/>
          <a:lstStyle/>
          <a:p>
            <a:r>
              <a:rPr lang="en-US" altLang="en-US" sz="2000">
                <a:latin typeface="Corbel" panose="020B0503020204020204" pitchFamily="34" charset="0"/>
              </a:rPr>
              <a:t>It’s important to actively remove any remnants of explicitly biased or tacitly biased language, either spoken or written.  Giving the diversity of Los Angeles, CSUN students tend </a:t>
            </a:r>
            <a:r>
              <a:rPr lang="en-US" altLang="en-US" sz="2000" i="1">
                <a:latin typeface="Corbel" panose="020B0503020204020204" pitchFamily="34" charset="0"/>
              </a:rPr>
              <a:t>not</a:t>
            </a:r>
            <a:r>
              <a:rPr lang="en-US" altLang="en-US" sz="2000">
                <a:latin typeface="Corbel" panose="020B0503020204020204" pitchFamily="34" charset="0"/>
              </a:rPr>
              <a:t> to have any issues in this area.</a:t>
            </a:r>
          </a:p>
          <a:p>
            <a:endParaRPr lang="en-US" altLang="en-US" sz="2000">
              <a:latin typeface="Corbel" panose="020B0503020204020204" pitchFamily="34" charset="0"/>
            </a:endParaRPr>
          </a:p>
          <a:p>
            <a:r>
              <a:rPr lang="en-US" altLang="en-US" sz="2000">
                <a:latin typeface="Corbel" panose="020B0503020204020204" pitchFamily="34" charset="0"/>
              </a:rPr>
              <a:t>Race</a:t>
            </a:r>
          </a:p>
          <a:p>
            <a:r>
              <a:rPr lang="en-US" altLang="en-US" sz="2000">
                <a:latin typeface="Corbel" panose="020B0503020204020204" pitchFamily="34" charset="0"/>
              </a:rPr>
              <a:t>Sex/Gender</a:t>
            </a:r>
          </a:p>
          <a:p>
            <a:r>
              <a:rPr lang="en-US" altLang="en-US" sz="2000">
                <a:latin typeface="Corbel" panose="020B0503020204020204" pitchFamily="34" charset="0"/>
              </a:rPr>
              <a:t>Class</a:t>
            </a:r>
          </a:p>
          <a:p>
            <a:r>
              <a:rPr lang="en-US" altLang="en-US" sz="2000">
                <a:latin typeface="Corbel" panose="020B0503020204020204" pitchFamily="34" charset="0"/>
              </a:rPr>
              <a:t>Religion</a:t>
            </a:r>
          </a:p>
          <a:p>
            <a:r>
              <a:rPr lang="en-US" altLang="en-US" sz="2000">
                <a:latin typeface="Corbel" panose="020B0503020204020204" pitchFamily="34" charset="0"/>
              </a:rPr>
              <a:t>Age</a:t>
            </a:r>
          </a:p>
          <a:p>
            <a:r>
              <a:rPr lang="en-US" altLang="en-US" sz="2000">
                <a:latin typeface="Corbel" panose="020B0503020204020204" pitchFamily="34" charset="0"/>
              </a:rPr>
              <a:t>Disability</a:t>
            </a:r>
          </a:p>
          <a:p>
            <a:endParaRPr lang="en-US" altLang="en-US" sz="2000">
              <a:latin typeface="Corbel" panose="020B0503020204020204" pitchFamily="34" charset="0"/>
            </a:endParaRP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0473FE18-6397-42B9-9D91-5632428E9AB6}"/>
              </a:ext>
            </a:extLst>
          </p:cNvPr>
          <p:cNvSpPr>
            <a:spLocks noGrp="1"/>
          </p:cNvSpPr>
          <p:nvPr>
            <p:ph type="title"/>
          </p:nvPr>
        </p:nvSpPr>
        <p:spPr/>
        <p:txBody>
          <a:bodyPr/>
          <a:lstStyle/>
          <a:p>
            <a:r>
              <a:rPr lang="en-US" altLang="en-US" sz="3200" i="1">
                <a:latin typeface="Corbel" panose="020B0503020204020204" pitchFamily="34" charset="0"/>
              </a:rPr>
              <a:t>References</a:t>
            </a:r>
            <a:endParaRPr lang="en-US" altLang="en-US" sz="3200">
              <a:latin typeface="Corbel" panose="020B0503020204020204" pitchFamily="34" charset="0"/>
            </a:endParaRPr>
          </a:p>
        </p:txBody>
      </p:sp>
      <p:sp>
        <p:nvSpPr>
          <p:cNvPr id="44035" name="Content Placeholder 2">
            <a:extLst>
              <a:ext uri="{FF2B5EF4-FFF2-40B4-BE49-F238E27FC236}">
                <a16:creationId xmlns:a16="http://schemas.microsoft.com/office/drawing/2014/main" id="{C46C2865-96F4-4E45-A705-35DC303E224D}"/>
              </a:ext>
            </a:extLst>
          </p:cNvPr>
          <p:cNvSpPr>
            <a:spLocks noGrp="1"/>
          </p:cNvSpPr>
          <p:nvPr>
            <p:ph idx="1"/>
          </p:nvPr>
        </p:nvSpPr>
        <p:spPr/>
        <p:txBody>
          <a:bodyPr/>
          <a:lstStyle/>
          <a:p>
            <a:r>
              <a:rPr lang="en-US" altLang="en-US" sz="2000">
                <a:latin typeface="Corbel" panose="020B0503020204020204" pitchFamily="34" charset="0"/>
              </a:rPr>
              <a:t>Most of the categories for the </a:t>
            </a:r>
            <a:r>
              <a:rPr lang="en-US" altLang="en-US" sz="2000" i="1">
                <a:latin typeface="Corbel" panose="020B0503020204020204" pitchFamily="34" charset="0"/>
              </a:rPr>
              <a:t>Composition</a:t>
            </a:r>
            <a:r>
              <a:rPr lang="en-US" altLang="en-US" sz="2000">
                <a:latin typeface="Corbel" panose="020B0503020204020204" pitchFamily="34" charset="0"/>
              </a:rPr>
              <a:t> section </a:t>
            </a:r>
            <a:r>
              <a:rPr lang="en-US" altLang="en-US" sz="2000" i="1">
                <a:latin typeface="Corbel" panose="020B0503020204020204" pitchFamily="34" charset="0"/>
              </a:rPr>
              <a:t>Sentence Variety</a:t>
            </a:r>
            <a:r>
              <a:rPr lang="en-US" altLang="en-US" sz="2000">
                <a:latin typeface="Corbel" panose="020B0503020204020204" pitchFamily="34" charset="0"/>
              </a:rPr>
              <a:t> of this presentation were excerpted and adapted from the following book:</a:t>
            </a:r>
          </a:p>
          <a:p>
            <a:pPr lvl="1"/>
            <a:r>
              <a:rPr lang="en-US" altLang="en-US" sz="1800">
                <a:latin typeface="Corbel" panose="020B0503020204020204" pitchFamily="34" charset="0"/>
              </a:rPr>
              <a:t>Hacker, D., and Sommers, N. (2014) </a:t>
            </a:r>
            <a:r>
              <a:rPr lang="en-US" altLang="en-US" sz="1800" i="1">
                <a:latin typeface="Corbel" panose="020B0503020204020204" pitchFamily="34" charset="0"/>
              </a:rPr>
              <a:t>A Writer's Reference</a:t>
            </a:r>
            <a:r>
              <a:rPr lang="en-US" altLang="en-US" sz="1800">
                <a:latin typeface="Corbel" panose="020B0503020204020204" pitchFamily="34" charset="0"/>
              </a:rPr>
              <a:t> (8</a:t>
            </a:r>
            <a:r>
              <a:rPr lang="en-US" altLang="en-US" sz="1800" baseline="30000">
                <a:latin typeface="Corbel" panose="020B0503020204020204" pitchFamily="34" charset="0"/>
              </a:rPr>
              <a:t>th</a:t>
            </a:r>
            <a:r>
              <a:rPr lang="en-US" altLang="en-US" sz="1800">
                <a:latin typeface="Corbel" panose="020B0503020204020204" pitchFamily="34" charset="0"/>
              </a:rPr>
              <a:t> ed.), Bedford/St. Martin's, Boston:MA.</a:t>
            </a:r>
          </a:p>
          <a:p>
            <a:endParaRPr lang="en-US" altLang="en-US" sz="2000">
              <a:latin typeface="Corbel" panose="020B0503020204020204" pitchFamily="34" charset="0"/>
            </a:endParaRPr>
          </a:p>
          <a:p>
            <a:r>
              <a:rPr lang="en-US" altLang="en-US" sz="2000">
                <a:latin typeface="Corbel" panose="020B0503020204020204" pitchFamily="34" charset="0"/>
              </a:rPr>
              <a:t>A few of the categories for the </a:t>
            </a:r>
            <a:r>
              <a:rPr lang="en-US" altLang="en-US" sz="2000" i="1">
                <a:latin typeface="Corbel" panose="020B0503020204020204" pitchFamily="34" charset="0"/>
              </a:rPr>
              <a:t>Composition</a:t>
            </a:r>
            <a:r>
              <a:rPr lang="en-US" altLang="en-US" sz="2000">
                <a:latin typeface="Corbel" panose="020B0503020204020204" pitchFamily="34" charset="0"/>
              </a:rPr>
              <a:t> section of this presentation were excerpted and adapted from the following book:</a:t>
            </a:r>
          </a:p>
          <a:p>
            <a:pPr lvl="1"/>
            <a:r>
              <a:rPr lang="en-US" altLang="en-US" sz="1800">
                <a:latin typeface="Corbel" panose="020B0503020204020204" pitchFamily="34" charset="0"/>
              </a:rPr>
              <a:t>Garner, B. (2013) HBR Guide to </a:t>
            </a:r>
            <a:r>
              <a:rPr lang="en-US" altLang="en-US" sz="1800" i="1">
                <a:latin typeface="Corbel" panose="020B0503020204020204" pitchFamily="34" charset="0"/>
              </a:rPr>
              <a:t>Better Business Writing</a:t>
            </a:r>
            <a:r>
              <a:rPr lang="en-US" altLang="en-US" sz="1800">
                <a:latin typeface="Corbel" panose="020B0503020204020204" pitchFamily="34" charset="0"/>
              </a:rPr>
              <a:t>, Harvard Business Review Press, Boston:MA.</a:t>
            </a:r>
          </a:p>
          <a:p>
            <a:endParaRPr lang="en-US" altLang="en-US" sz="2000">
              <a:latin typeface="Corbel" panose="020B0503020204020204" pitchFamily="34" charset="0"/>
            </a:endParaRPr>
          </a:p>
          <a:p>
            <a:endParaRPr lang="en-US" altLang="en-US" sz="2000">
              <a:latin typeface="Corbel" panose="020B0503020204020204" pitchFamily="34" charset="0"/>
            </a:endParaRPr>
          </a:p>
          <a:p>
            <a:r>
              <a:rPr lang="en-US" altLang="en-US" sz="2000">
                <a:latin typeface="Corbel" panose="020B0503020204020204" pitchFamily="34" charset="0"/>
              </a:rPr>
              <a:t>All of the examples were pulled directly my students’ work.  It can only be my high privilege to be able to work with, and learn from, these motivated and talented student-professionals.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9FE50A8-3214-4E93-BF84-2C470216F689}"/>
              </a:ext>
            </a:extLst>
          </p:cNvPr>
          <p:cNvSpPr>
            <a:spLocks noGrp="1"/>
          </p:cNvSpPr>
          <p:nvPr>
            <p:ph type="title"/>
          </p:nvPr>
        </p:nvSpPr>
        <p:spPr/>
        <p:txBody>
          <a:bodyPr/>
          <a:lstStyle/>
          <a:p>
            <a:r>
              <a:rPr lang="en-US" altLang="en-US" sz="3200" i="1">
                <a:latin typeface="Corbel" panose="020B0503020204020204" pitchFamily="34" charset="0"/>
              </a:rPr>
              <a:t>Exemplars – Composition – Introductory Sentences (cont.)</a:t>
            </a:r>
            <a:endParaRPr lang="en-US" altLang="en-US" sz="3200">
              <a:latin typeface="Corbel" panose="020B0503020204020204" pitchFamily="34" charset="0"/>
            </a:endParaRPr>
          </a:p>
        </p:txBody>
      </p:sp>
      <p:sp>
        <p:nvSpPr>
          <p:cNvPr id="7171" name="Content Placeholder 2">
            <a:extLst>
              <a:ext uri="{FF2B5EF4-FFF2-40B4-BE49-F238E27FC236}">
                <a16:creationId xmlns:a16="http://schemas.microsoft.com/office/drawing/2014/main" id="{376848DC-9301-4F9C-A654-D5A8DD33E7B4}"/>
              </a:ext>
            </a:extLst>
          </p:cNvPr>
          <p:cNvSpPr>
            <a:spLocks noGrp="1"/>
          </p:cNvSpPr>
          <p:nvPr>
            <p:ph idx="1"/>
          </p:nvPr>
        </p:nvSpPr>
        <p:spPr/>
        <p:txBody>
          <a:bodyPr/>
          <a:lstStyle/>
          <a:p>
            <a:r>
              <a:rPr lang="en-US" altLang="en-US" sz="2000">
                <a:latin typeface="Corbel" panose="020B0503020204020204" pitchFamily="34" charset="0"/>
              </a:rPr>
              <a:t>A quotation or a bit of dialogue</a:t>
            </a:r>
          </a:p>
          <a:p>
            <a:pPr lvl="1"/>
            <a:r>
              <a:rPr lang="en-US" altLang="en-US" sz="1800">
                <a:latin typeface="Corbel" panose="020B0503020204020204" pitchFamily="34" charset="0"/>
              </a:rPr>
              <a:t>“The phrase, ‘the customer is always right’ is highly used and expected by the customers.”</a:t>
            </a:r>
          </a:p>
          <a:p>
            <a:r>
              <a:rPr lang="en-US" altLang="en-US" sz="2000">
                <a:latin typeface="Corbel" panose="020B0503020204020204" pitchFamily="34" charset="0"/>
              </a:rPr>
              <a:t>A question</a:t>
            </a:r>
          </a:p>
          <a:p>
            <a:pPr lvl="1"/>
            <a:r>
              <a:rPr lang="en-US" altLang="en-US" sz="1800">
                <a:latin typeface="Corbel" panose="020B0503020204020204" pitchFamily="34" charset="0"/>
              </a:rPr>
              <a:t>What is a company with no policy?</a:t>
            </a:r>
          </a:p>
          <a:p>
            <a:r>
              <a:rPr lang="en-US" altLang="en-US" sz="2000">
                <a:latin typeface="Corbel" panose="020B0503020204020204" pitchFamily="34" charset="0"/>
              </a:rPr>
              <a:t>An analogy</a:t>
            </a:r>
          </a:p>
          <a:p>
            <a:pPr lvl="1"/>
            <a:r>
              <a:rPr lang="en-US" altLang="en-US" sz="1800">
                <a:latin typeface="Corbel" panose="020B0503020204020204" pitchFamily="34" charset="0"/>
              </a:rPr>
              <a:t>“Working for a mother as a babysitter can be just as challenging as being an employer working for a manager with equal responsibilities of dealing with customers as well as having precise time management skills.”</a:t>
            </a:r>
          </a:p>
          <a:p>
            <a:r>
              <a:rPr lang="en-US" altLang="en-US" sz="2000">
                <a:latin typeface="Corbel" panose="020B0503020204020204" pitchFamily="34" charset="0"/>
              </a:rPr>
              <a:t>An anecdote</a:t>
            </a:r>
          </a:p>
          <a:p>
            <a:pPr lvl="1"/>
            <a:r>
              <a:rPr lang="en-US" altLang="en-US" sz="1800">
                <a:latin typeface="Corbel" panose="020B0503020204020204" pitchFamily="34" charset="0"/>
              </a:rPr>
              <a:t>“Today, a friend and coworker of mine was let go from my job.  He was always an ideas person and I was the one doing much of the executing.”</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D924018-7CCC-4D22-BC7E-0A04E605DE1E}"/>
              </a:ext>
            </a:extLst>
          </p:cNvPr>
          <p:cNvSpPr>
            <a:spLocks noGrp="1"/>
          </p:cNvSpPr>
          <p:nvPr>
            <p:ph type="title"/>
          </p:nvPr>
        </p:nvSpPr>
        <p:spPr/>
        <p:txBody>
          <a:bodyPr/>
          <a:lstStyle/>
          <a:p>
            <a:r>
              <a:rPr lang="en-US" altLang="en-US" sz="3200" i="1">
                <a:latin typeface="Corbel" panose="020B0503020204020204" pitchFamily="34" charset="0"/>
              </a:rPr>
              <a:t>Exemplars – Composition – Thesis Statements</a:t>
            </a:r>
            <a:endParaRPr lang="en-US" altLang="en-US" sz="3200">
              <a:latin typeface="Corbel" panose="020B0503020204020204" pitchFamily="34" charset="0"/>
            </a:endParaRPr>
          </a:p>
        </p:txBody>
      </p:sp>
      <p:sp>
        <p:nvSpPr>
          <p:cNvPr id="8195" name="Content Placeholder 2">
            <a:extLst>
              <a:ext uri="{FF2B5EF4-FFF2-40B4-BE49-F238E27FC236}">
                <a16:creationId xmlns:a16="http://schemas.microsoft.com/office/drawing/2014/main" id="{B7F17873-0ACB-4C16-B907-CE103005F433}"/>
              </a:ext>
            </a:extLst>
          </p:cNvPr>
          <p:cNvSpPr>
            <a:spLocks noGrp="1"/>
          </p:cNvSpPr>
          <p:nvPr>
            <p:ph idx="1"/>
          </p:nvPr>
        </p:nvSpPr>
        <p:spPr/>
        <p:txBody>
          <a:bodyPr/>
          <a:lstStyle/>
          <a:p>
            <a:r>
              <a:rPr lang="en-US" altLang="en-US" sz="1800">
                <a:latin typeface="Corbel" panose="020B0503020204020204" pitchFamily="34" charset="0"/>
              </a:rPr>
              <a:t>A thesis statement generally appears in the introductory or opening paragraph.</a:t>
            </a:r>
          </a:p>
          <a:p>
            <a:r>
              <a:rPr lang="en-US" altLang="en-US" sz="1800">
                <a:latin typeface="Corbel" panose="020B0503020204020204" pitchFamily="34" charset="0"/>
              </a:rPr>
              <a:t>A thesis statement…</a:t>
            </a:r>
          </a:p>
          <a:p>
            <a:pPr lvl="1"/>
            <a:r>
              <a:rPr lang="en-US" altLang="en-US" sz="1600">
                <a:latin typeface="Corbel" panose="020B0503020204020204" pitchFamily="34" charset="0"/>
              </a:rPr>
              <a:t>requires further proof or development (not a fact or description),</a:t>
            </a:r>
          </a:p>
          <a:p>
            <a:pPr lvl="1"/>
            <a:r>
              <a:rPr lang="en-US" altLang="en-US" sz="1600">
                <a:latin typeface="Corbel" panose="020B0503020204020204" pitchFamily="34" charset="0"/>
              </a:rPr>
              <a:t>is an answer to a question (not the question itself),</a:t>
            </a:r>
          </a:p>
          <a:p>
            <a:pPr lvl="1"/>
            <a:r>
              <a:rPr lang="en-US" altLang="en-US" sz="1600">
                <a:latin typeface="Corbel" panose="020B0503020204020204" pitchFamily="34" charset="0"/>
              </a:rPr>
              <a:t>is neither too broad (not specific enough) nor too narrow (can’t generalize), and</a:t>
            </a:r>
          </a:p>
          <a:p>
            <a:pPr lvl="1"/>
            <a:r>
              <a:rPr lang="en-US" altLang="en-US" sz="1600">
                <a:latin typeface="Corbel" panose="020B0503020204020204" pitchFamily="34" charset="0"/>
              </a:rPr>
              <a:t>should be sharply focused (avoiding vague terms or fuzzy meanings)</a:t>
            </a:r>
          </a:p>
          <a:p>
            <a:endParaRPr lang="en-US" altLang="en-US" sz="2000">
              <a:latin typeface="Corbel" panose="020B0503020204020204" pitchFamily="34" charset="0"/>
            </a:endParaRPr>
          </a:p>
          <a:p>
            <a:r>
              <a:rPr lang="en-US" altLang="en-US" sz="1800">
                <a:latin typeface="Corbel" panose="020B0503020204020204" pitchFamily="34" charset="0"/>
              </a:rPr>
              <a:t>A </a:t>
            </a:r>
            <a:r>
              <a:rPr lang="en-US" altLang="en-US" sz="1800" i="1">
                <a:latin typeface="Corbel" panose="020B0503020204020204" pitchFamily="34" charset="0"/>
              </a:rPr>
              <a:t>good</a:t>
            </a:r>
            <a:r>
              <a:rPr lang="en-US" altLang="en-US" sz="1800">
                <a:latin typeface="Corbel" panose="020B0503020204020204" pitchFamily="34" charset="0"/>
              </a:rPr>
              <a:t> thesis is non-obvious, arguable, well specified, and includes implications</a:t>
            </a:r>
          </a:p>
          <a:p>
            <a:endParaRPr lang="en-US" altLang="en-US" sz="1800">
              <a:latin typeface="Corbel" panose="020B0503020204020204" pitchFamily="34" charset="0"/>
            </a:endParaRPr>
          </a:p>
          <a:p>
            <a:r>
              <a:rPr lang="en-US" altLang="en-US" sz="1800">
                <a:latin typeface="Corbel" panose="020B0503020204020204" pitchFamily="34" charset="0"/>
              </a:rPr>
              <a:t>“It seems that throughout the three years that Tariq has been working for TRUECar, he has not developed himself and has not taken any leadership role in his department.”</a:t>
            </a:r>
          </a:p>
          <a:p>
            <a:r>
              <a:rPr lang="en-US" altLang="en-US" sz="1800">
                <a:latin typeface="Corbel" panose="020B0503020204020204" pitchFamily="34" charset="0"/>
              </a:rPr>
              <a:t>“Customer service is a problem faced by any service industry and this issue is a priority for restaurants because it’s a big part of the restaurant experience for the customer.”</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6B78AEF-99FB-4933-86EF-493CBD493383}"/>
              </a:ext>
            </a:extLst>
          </p:cNvPr>
          <p:cNvSpPr>
            <a:spLocks noGrp="1"/>
          </p:cNvSpPr>
          <p:nvPr>
            <p:ph type="title"/>
          </p:nvPr>
        </p:nvSpPr>
        <p:spPr/>
        <p:txBody>
          <a:bodyPr/>
          <a:lstStyle/>
          <a:p>
            <a:r>
              <a:rPr lang="en-US" altLang="en-US" sz="3200" i="1">
                <a:latin typeface="Corbel" panose="020B0503020204020204" pitchFamily="34" charset="0"/>
              </a:rPr>
              <a:t>Exemplars – Composition</a:t>
            </a:r>
            <a:endParaRPr lang="en-US" altLang="en-US" sz="3200">
              <a:latin typeface="Corbel" panose="020B0503020204020204" pitchFamily="34" charset="0"/>
            </a:endParaRPr>
          </a:p>
        </p:txBody>
      </p:sp>
      <p:sp>
        <p:nvSpPr>
          <p:cNvPr id="9219" name="Content Placeholder 2">
            <a:extLst>
              <a:ext uri="{FF2B5EF4-FFF2-40B4-BE49-F238E27FC236}">
                <a16:creationId xmlns:a16="http://schemas.microsoft.com/office/drawing/2014/main" id="{B82650BA-ACCD-4F7C-ABEF-7FD472556B52}"/>
              </a:ext>
            </a:extLst>
          </p:cNvPr>
          <p:cNvSpPr>
            <a:spLocks noGrp="1"/>
          </p:cNvSpPr>
          <p:nvPr>
            <p:ph idx="1"/>
          </p:nvPr>
        </p:nvSpPr>
        <p:spPr/>
        <p:txBody>
          <a:bodyPr/>
          <a:lstStyle/>
          <a:p>
            <a:r>
              <a:rPr lang="en-US" altLang="en-US" sz="2000">
                <a:latin typeface="Corbel" panose="020B0503020204020204" pitchFamily="34" charset="0"/>
              </a:rPr>
              <a:t>Topic Sentences</a:t>
            </a:r>
          </a:p>
          <a:p>
            <a:pPr lvl="1"/>
            <a:r>
              <a:rPr lang="en-US" altLang="en-US" sz="1800">
                <a:latin typeface="Corbel" panose="020B0503020204020204" pitchFamily="34" charset="0"/>
              </a:rPr>
              <a:t>“A management issue that I have to deal with is how the schedule is handled.”</a:t>
            </a:r>
          </a:p>
          <a:p>
            <a:r>
              <a:rPr lang="en-US" altLang="en-US" sz="2000">
                <a:latin typeface="Corbel" panose="020B0503020204020204" pitchFamily="34" charset="0"/>
              </a:rPr>
              <a:t>Transition Sentences</a:t>
            </a:r>
          </a:p>
          <a:p>
            <a:pPr lvl="1"/>
            <a:r>
              <a:rPr lang="en-US" altLang="en-US" sz="1800">
                <a:latin typeface="Corbel" panose="020B0503020204020204" pitchFamily="34" charset="0"/>
              </a:rPr>
              <a:t>“This is a missed opportunity both in sales and customer service.”</a:t>
            </a:r>
          </a:p>
          <a:p>
            <a:r>
              <a:rPr lang="en-US" altLang="en-US" sz="2000">
                <a:latin typeface="Corbel" panose="020B0503020204020204" pitchFamily="34" charset="0"/>
              </a:rPr>
              <a:t>Contrasts</a:t>
            </a:r>
          </a:p>
          <a:p>
            <a:pPr lvl="1"/>
            <a:r>
              <a:rPr lang="en-US" altLang="en-US" sz="1800">
                <a:latin typeface="Corbel" panose="020B0503020204020204" pitchFamily="34" charset="0"/>
              </a:rPr>
              <a:t>“[Two of my co-founding] partner’s lack of leadership skills were the inability to listen and reason, which is quite odd because the partner I originally went into this project with was smart, talented, and eager to work at the early stage of the project but all that was a façade.”</a:t>
            </a:r>
          </a:p>
          <a:p>
            <a:pPr lvl="1"/>
            <a:r>
              <a:rPr lang="en-US" altLang="en-US" sz="1800">
                <a:latin typeface="Corbel" panose="020B0503020204020204" pitchFamily="34" charset="0"/>
              </a:rPr>
              <a:t>“However, they are doing so effectively but not efficiently.”</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0E03C3B-0DFC-48FB-AF21-EA568997F2CC}"/>
              </a:ext>
            </a:extLst>
          </p:cNvPr>
          <p:cNvSpPr>
            <a:spLocks noGrp="1"/>
          </p:cNvSpPr>
          <p:nvPr>
            <p:ph type="title"/>
          </p:nvPr>
        </p:nvSpPr>
        <p:spPr/>
        <p:txBody>
          <a:bodyPr/>
          <a:lstStyle/>
          <a:p>
            <a:r>
              <a:rPr lang="en-US" altLang="en-US" sz="3200" i="1">
                <a:latin typeface="Corbel" panose="020B0503020204020204" pitchFamily="34" charset="0"/>
              </a:rPr>
              <a:t>Exemplars – Composition (cont.)</a:t>
            </a:r>
            <a:endParaRPr lang="en-US" altLang="en-US" sz="3200">
              <a:latin typeface="Corbel" panose="020B0503020204020204" pitchFamily="34" charset="0"/>
            </a:endParaRPr>
          </a:p>
        </p:txBody>
      </p:sp>
      <p:sp>
        <p:nvSpPr>
          <p:cNvPr id="10243" name="Content Placeholder 2">
            <a:extLst>
              <a:ext uri="{FF2B5EF4-FFF2-40B4-BE49-F238E27FC236}">
                <a16:creationId xmlns:a16="http://schemas.microsoft.com/office/drawing/2014/main" id="{03CD8C16-7572-46D1-A6AA-95A4653C55C0}"/>
              </a:ext>
            </a:extLst>
          </p:cNvPr>
          <p:cNvSpPr>
            <a:spLocks noGrp="1"/>
          </p:cNvSpPr>
          <p:nvPr>
            <p:ph idx="1"/>
          </p:nvPr>
        </p:nvSpPr>
        <p:spPr/>
        <p:txBody>
          <a:bodyPr/>
          <a:lstStyle/>
          <a:p>
            <a:r>
              <a:rPr lang="en-US" altLang="en-US" sz="1800">
                <a:latin typeface="Corbel" panose="020B0503020204020204" pitchFamily="34" charset="0"/>
              </a:rPr>
              <a:t>For word emphasis, use </a:t>
            </a:r>
            <a:r>
              <a:rPr lang="en-US" altLang="en-US" sz="1800" i="1">
                <a:latin typeface="Corbel" panose="020B0503020204020204" pitchFamily="34" charset="0"/>
              </a:rPr>
              <a:t>italics</a:t>
            </a:r>
            <a:r>
              <a:rPr lang="en-US" altLang="en-US" sz="1800">
                <a:latin typeface="Corbel" panose="020B0503020204020204" pitchFamily="34" charset="0"/>
              </a:rPr>
              <a:t>, then, if necessary, use </a:t>
            </a:r>
            <a:r>
              <a:rPr lang="en-US" altLang="en-US" sz="1800" b="1">
                <a:latin typeface="Corbel" panose="020B0503020204020204" pitchFamily="34" charset="0"/>
              </a:rPr>
              <a:t>bold</a:t>
            </a:r>
            <a:r>
              <a:rPr lang="en-US" altLang="en-US" sz="1800">
                <a:latin typeface="Corbel" panose="020B0503020204020204" pitchFamily="34" charset="0"/>
              </a:rPr>
              <a:t>, and then, if necessary, use </a:t>
            </a:r>
            <a:r>
              <a:rPr lang="en-US" altLang="en-US" sz="1800" u="sng">
                <a:latin typeface="Corbel" panose="020B0503020204020204" pitchFamily="34" charset="0"/>
              </a:rPr>
              <a:t>underline</a:t>
            </a:r>
            <a:r>
              <a:rPr lang="en-US" altLang="en-US" sz="1800">
                <a:latin typeface="Corbel" panose="020B0503020204020204" pitchFamily="34" charset="0"/>
              </a:rPr>
              <a:t>.  For phrase emphasis, use an “em-dash” (“—”)</a:t>
            </a:r>
          </a:p>
          <a:p>
            <a:r>
              <a:rPr lang="en-US" altLang="en-US" sz="1800">
                <a:latin typeface="Corbel" panose="020B0503020204020204" pitchFamily="34" charset="0"/>
              </a:rPr>
              <a:t>Italics are also often used when introducing key nouns, especially proper nouns.</a:t>
            </a:r>
          </a:p>
          <a:p>
            <a:r>
              <a:rPr lang="en-US" altLang="en-US" sz="1800">
                <a:latin typeface="Corbel" panose="020B0503020204020204" pitchFamily="34" charset="0"/>
              </a:rPr>
              <a:t>For word or phrase de-emphasis, use parentheses: “(” and “)”.</a:t>
            </a:r>
          </a:p>
          <a:p>
            <a:endParaRPr lang="en-US" altLang="en-US" sz="1800">
              <a:latin typeface="Corbel" panose="020B0503020204020204" pitchFamily="34" charset="0"/>
            </a:endParaRPr>
          </a:p>
          <a:p>
            <a:r>
              <a:rPr lang="en-US" altLang="en-US" sz="1800">
                <a:latin typeface="Corbel" panose="020B0503020204020204" pitchFamily="34" charset="0"/>
              </a:rPr>
              <a:t>Emphasis (all emphases are in the original)</a:t>
            </a:r>
          </a:p>
          <a:p>
            <a:pPr lvl="1"/>
            <a:r>
              <a:rPr lang="en-US" altLang="en-US" sz="1600">
                <a:latin typeface="Corbel" panose="020B0503020204020204" pitchFamily="34" charset="0"/>
              </a:rPr>
              <a:t>“But as time went on, I couldn’t help but notice that this particular situation was just a matter of starting off with a good </a:t>
            </a:r>
            <a:r>
              <a:rPr lang="en-US" altLang="en-US" sz="1600" i="1">
                <a:latin typeface="Corbel" panose="020B0503020204020204" pitchFamily="34" charset="0"/>
              </a:rPr>
              <a:t>first</a:t>
            </a:r>
            <a:r>
              <a:rPr lang="en-US" altLang="en-US" sz="1600">
                <a:latin typeface="Corbel" panose="020B0503020204020204" pitchFamily="34" charset="0"/>
              </a:rPr>
              <a:t> impression.”</a:t>
            </a:r>
          </a:p>
          <a:p>
            <a:pPr lvl="1"/>
            <a:r>
              <a:rPr lang="en-US" altLang="en-US" sz="1600">
                <a:latin typeface="Corbel" panose="020B0503020204020204" pitchFamily="34" charset="0"/>
              </a:rPr>
              <a:t>“Leadership </a:t>
            </a:r>
            <a:r>
              <a:rPr lang="en-US" altLang="en-US" sz="1600" b="1">
                <a:latin typeface="Corbel" panose="020B0503020204020204" pitchFamily="34" charset="0"/>
              </a:rPr>
              <a:t>is</a:t>
            </a:r>
            <a:r>
              <a:rPr lang="en-US" altLang="en-US" sz="1600">
                <a:latin typeface="Corbel" panose="020B0503020204020204" pitchFamily="34" charset="0"/>
              </a:rPr>
              <a:t> the best work of management.”</a:t>
            </a:r>
          </a:p>
          <a:p>
            <a:pPr lvl="1"/>
            <a:r>
              <a:rPr lang="en-US" altLang="en-US" sz="1600">
                <a:latin typeface="Corbel" panose="020B0503020204020204" pitchFamily="34" charset="0"/>
              </a:rPr>
              <a:t>“I just don’t know—really know—how to balance my precious time at this job.”</a:t>
            </a:r>
          </a:p>
          <a:p>
            <a:pPr lvl="1"/>
            <a:r>
              <a:rPr lang="en-US" altLang="en-US" sz="1600">
                <a:latin typeface="Corbel" panose="020B0503020204020204" pitchFamily="34" charset="0"/>
              </a:rPr>
              <a:t>“…a </a:t>
            </a:r>
            <a:r>
              <a:rPr lang="en-US" altLang="en-US" sz="1600" i="1">
                <a:latin typeface="Corbel" panose="020B0503020204020204" pitchFamily="34" charset="0"/>
              </a:rPr>
              <a:t>proper</a:t>
            </a:r>
            <a:r>
              <a:rPr lang="en-US" altLang="en-US" sz="1600">
                <a:latin typeface="Corbel" panose="020B0503020204020204" pitchFamily="34" charset="0"/>
              </a:rPr>
              <a:t> career would allows for a certain level of autonomy and trust from management’s side.”</a:t>
            </a:r>
          </a:p>
          <a:p>
            <a:pPr lvl="1"/>
            <a:r>
              <a:rPr lang="en-US" altLang="en-US" sz="1600">
                <a:latin typeface="Corbel" panose="020B0503020204020204" pitchFamily="34" charset="0"/>
              </a:rPr>
              <a:t>“I think the store manager, </a:t>
            </a:r>
            <a:r>
              <a:rPr lang="en-US" altLang="en-US" sz="1600" i="1">
                <a:latin typeface="Corbel" panose="020B0503020204020204" pitchFamily="34" charset="0"/>
              </a:rPr>
              <a:t>Nikko</a:t>
            </a:r>
            <a:r>
              <a:rPr lang="en-US" altLang="en-US" sz="1600">
                <a:latin typeface="Corbel" panose="020B0503020204020204" pitchFamily="34" charset="0"/>
              </a:rPr>
              <a:t>, picked up on that right away.”</a:t>
            </a:r>
          </a:p>
          <a:p>
            <a:pPr lvl="1"/>
            <a:r>
              <a:rPr lang="en-US" altLang="en-US" sz="1600">
                <a:latin typeface="Corbel" panose="020B0503020204020204" pitchFamily="34" charset="0"/>
              </a:rPr>
              <a:t>“This was a turning point when my </a:t>
            </a:r>
            <a:r>
              <a:rPr lang="en-US" altLang="en-US" sz="1600" i="1">
                <a:latin typeface="Corbel" panose="020B0503020204020204" pitchFamily="34" charset="0"/>
              </a:rPr>
              <a:t>innocent</a:t>
            </a:r>
            <a:r>
              <a:rPr lang="en-US" altLang="en-US" sz="1600">
                <a:latin typeface="Corbel" panose="020B0503020204020204" pitchFamily="34" charset="0"/>
              </a:rPr>
              <a:t> help became my responsibility.”</a:t>
            </a:r>
          </a:p>
          <a:p>
            <a:r>
              <a:rPr lang="en-US" altLang="en-US" sz="1800">
                <a:latin typeface="Corbel" panose="020B0503020204020204" pitchFamily="34" charset="0"/>
              </a:rPr>
              <a:t>De-emphasis</a:t>
            </a:r>
          </a:p>
          <a:p>
            <a:pPr lvl="1"/>
            <a:r>
              <a:rPr lang="en-US" altLang="en-US" sz="1600">
                <a:latin typeface="Corbel" panose="020B0503020204020204" pitchFamily="34" charset="0"/>
              </a:rPr>
              <a:t>“The manager’s assistant had to the take the water (it’s not fresh at that point) to the workroom to be dumped out.  (de-emphasis in the original)</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39FD542-BA33-432E-989C-972EE0704270}"/>
              </a:ext>
            </a:extLst>
          </p:cNvPr>
          <p:cNvSpPr>
            <a:spLocks noGrp="1"/>
          </p:cNvSpPr>
          <p:nvPr>
            <p:ph type="title"/>
          </p:nvPr>
        </p:nvSpPr>
        <p:spPr/>
        <p:txBody>
          <a:bodyPr/>
          <a:lstStyle/>
          <a:p>
            <a:r>
              <a:rPr lang="en-US" altLang="en-US" sz="3200" i="1">
                <a:latin typeface="Corbel" panose="020B0503020204020204" pitchFamily="34" charset="0"/>
              </a:rPr>
              <a:t>Exemplars – Composition – Transition words</a:t>
            </a:r>
            <a:endParaRPr lang="en-US" altLang="en-US" sz="3200">
              <a:latin typeface="Corbel" panose="020B0503020204020204" pitchFamily="34" charset="0"/>
            </a:endParaRPr>
          </a:p>
        </p:txBody>
      </p:sp>
      <p:sp>
        <p:nvSpPr>
          <p:cNvPr id="11267" name="Content Placeholder 2">
            <a:extLst>
              <a:ext uri="{FF2B5EF4-FFF2-40B4-BE49-F238E27FC236}">
                <a16:creationId xmlns:a16="http://schemas.microsoft.com/office/drawing/2014/main" id="{DF233F65-6969-403D-9ED6-B73C498DF018}"/>
              </a:ext>
            </a:extLst>
          </p:cNvPr>
          <p:cNvSpPr>
            <a:spLocks noGrp="1"/>
          </p:cNvSpPr>
          <p:nvPr>
            <p:ph idx="1"/>
          </p:nvPr>
        </p:nvSpPr>
        <p:spPr/>
        <p:txBody>
          <a:bodyPr/>
          <a:lstStyle/>
          <a:p>
            <a:r>
              <a:rPr lang="en-US" altLang="en-US" sz="2000">
                <a:latin typeface="Corbel" panose="020B0503020204020204" pitchFamily="34" charset="0"/>
              </a:rPr>
              <a:t>Similarity Relationship</a:t>
            </a:r>
          </a:p>
          <a:p>
            <a:pPr lvl="1"/>
            <a:r>
              <a:rPr lang="en-US" altLang="en-US" sz="1800">
                <a:latin typeface="Corbel" panose="020B0503020204020204" pitchFamily="34" charset="0"/>
              </a:rPr>
              <a:t>“</a:t>
            </a:r>
            <a:r>
              <a:rPr lang="en-US" altLang="en-US" sz="1800" i="1">
                <a:latin typeface="Corbel" panose="020B0503020204020204" pitchFamily="34" charset="0"/>
              </a:rPr>
              <a:t>Furthermore</a:t>
            </a:r>
            <a:r>
              <a:rPr lang="en-US" altLang="en-US" sz="1800">
                <a:latin typeface="Corbel" panose="020B0503020204020204" pitchFamily="34" charset="0"/>
              </a:rPr>
              <a:t>, the manager did not provide any benefits such as health insurance.” (emphasis added)</a:t>
            </a:r>
          </a:p>
          <a:p>
            <a:endParaRPr lang="en-US" altLang="en-US" sz="2000">
              <a:latin typeface="Corbel" panose="020B0503020204020204" pitchFamily="34" charset="0"/>
            </a:endParaRPr>
          </a:p>
          <a:p>
            <a:r>
              <a:rPr lang="en-US" altLang="en-US" sz="2000">
                <a:latin typeface="Corbel" panose="020B0503020204020204" pitchFamily="34" charset="0"/>
              </a:rPr>
              <a:t>Difference Relationship</a:t>
            </a:r>
          </a:p>
          <a:p>
            <a:pPr lvl="1"/>
            <a:r>
              <a:rPr lang="en-US" altLang="en-US" sz="1800">
                <a:latin typeface="Corbel" panose="020B0503020204020204" pitchFamily="34" charset="0"/>
              </a:rPr>
              <a:t>“I thought all the employees they had hired were fashion designers and professionals.  </a:t>
            </a:r>
            <a:r>
              <a:rPr lang="en-US" altLang="en-US" sz="1800" i="1">
                <a:latin typeface="Corbel" panose="020B0503020204020204" pitchFamily="34" charset="0"/>
              </a:rPr>
              <a:t>However</a:t>
            </a:r>
            <a:r>
              <a:rPr lang="en-US" altLang="en-US" sz="1800">
                <a:latin typeface="Corbel" panose="020B0503020204020204" pitchFamily="34" charset="0"/>
              </a:rPr>
              <a:t>, I later found out they were nonqualified individuals who where looking for jobs.” (emphasis added)</a:t>
            </a:r>
          </a:p>
          <a:p>
            <a:endParaRPr lang="en-US" altLang="en-US" sz="2000">
              <a:latin typeface="Corbel" panose="020B0503020204020204" pitchFamily="34" charset="0"/>
            </a:endParaRPr>
          </a:p>
          <a:p>
            <a:r>
              <a:rPr lang="en-US" altLang="en-US" sz="2000">
                <a:latin typeface="Corbel" panose="020B0503020204020204" pitchFamily="34" charset="0"/>
              </a:rPr>
              <a:t>Temporal Relationship</a:t>
            </a:r>
          </a:p>
          <a:p>
            <a:pPr lvl="1"/>
            <a:r>
              <a:rPr lang="en-US" altLang="en-US" sz="1800">
                <a:latin typeface="Corbel" panose="020B0503020204020204" pitchFamily="34" charset="0"/>
              </a:rPr>
              <a:t>“</a:t>
            </a:r>
            <a:r>
              <a:rPr lang="en-US" altLang="en-US" sz="1800" i="1">
                <a:latin typeface="Corbel" panose="020B0503020204020204" pitchFamily="34" charset="0"/>
              </a:rPr>
              <a:t>Ultimately</a:t>
            </a:r>
            <a:r>
              <a:rPr lang="en-US" altLang="en-US" sz="1800">
                <a:latin typeface="Corbel" panose="020B0503020204020204" pitchFamily="34" charset="0"/>
              </a:rPr>
              <a:t>, we were able to convince him to give customers the sale price on sodas, without any of the required limit…” (emphasis added)</a:t>
            </a:r>
          </a:p>
          <a:p>
            <a:endParaRPr lang="en-US" altLang="en-US" sz="2000">
              <a:latin typeface="Corbel" panose="020B0503020204020204" pitchFamily="34" charset="0"/>
            </a:endParaRPr>
          </a:p>
          <a:p>
            <a:r>
              <a:rPr lang="en-US" altLang="en-US" sz="2000">
                <a:latin typeface="Corbel" panose="020B0503020204020204" pitchFamily="34" charset="0"/>
              </a:rPr>
              <a:t>Causal Relationship</a:t>
            </a:r>
          </a:p>
          <a:p>
            <a:pPr lvl="1"/>
            <a:r>
              <a:rPr lang="en-US" altLang="en-US" sz="1800">
                <a:latin typeface="Corbel" panose="020B0503020204020204" pitchFamily="34" charset="0"/>
              </a:rPr>
              <a:t>“</a:t>
            </a:r>
            <a:r>
              <a:rPr lang="en-US" altLang="en-US" sz="1800" i="1">
                <a:latin typeface="Corbel" panose="020B0503020204020204" pitchFamily="34" charset="0"/>
              </a:rPr>
              <a:t>Consequently</a:t>
            </a:r>
            <a:r>
              <a:rPr lang="en-US" altLang="en-US" sz="1800">
                <a:latin typeface="Corbel" panose="020B0503020204020204" pitchFamily="34" charset="0"/>
              </a:rPr>
              <a:t>, our firm did not win the contract with the State government.’</a:t>
            </a:r>
          </a:p>
          <a:p>
            <a:endParaRPr lang="en-US" altLang="en-US" sz="2000">
              <a:latin typeface="Corbel" panose="020B0503020204020204" pitchFamily="34"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DA17F98-63B2-4C35-B7CD-ABBCB2FFFBFF}"/>
              </a:ext>
            </a:extLst>
          </p:cNvPr>
          <p:cNvSpPr>
            <a:spLocks noGrp="1"/>
          </p:cNvSpPr>
          <p:nvPr>
            <p:ph type="title"/>
          </p:nvPr>
        </p:nvSpPr>
        <p:spPr/>
        <p:txBody>
          <a:bodyPr/>
          <a:lstStyle/>
          <a:p>
            <a:r>
              <a:rPr lang="en-US" altLang="en-US" sz="3200" i="1">
                <a:latin typeface="Corbel" panose="020B0503020204020204" pitchFamily="34" charset="0"/>
              </a:rPr>
              <a:t>Exemplars – Composition – Topic/Content order</a:t>
            </a:r>
            <a:endParaRPr lang="en-US" altLang="en-US" sz="3200">
              <a:latin typeface="Corbel" panose="020B0503020204020204" pitchFamily="34" charset="0"/>
            </a:endParaRPr>
          </a:p>
        </p:txBody>
      </p:sp>
      <p:sp>
        <p:nvSpPr>
          <p:cNvPr id="12291" name="Content Placeholder 2">
            <a:extLst>
              <a:ext uri="{FF2B5EF4-FFF2-40B4-BE49-F238E27FC236}">
                <a16:creationId xmlns:a16="http://schemas.microsoft.com/office/drawing/2014/main" id="{6B7F7746-0413-4CBF-96DF-526DF8E9FF2C}"/>
              </a:ext>
            </a:extLst>
          </p:cNvPr>
          <p:cNvSpPr>
            <a:spLocks noGrp="1"/>
          </p:cNvSpPr>
          <p:nvPr>
            <p:ph idx="1"/>
          </p:nvPr>
        </p:nvSpPr>
        <p:spPr/>
        <p:txBody>
          <a:bodyPr/>
          <a:lstStyle/>
          <a:p>
            <a:r>
              <a:rPr lang="en-US" altLang="en-US" sz="2000">
                <a:latin typeface="Corbel" panose="020B0503020204020204" pitchFamily="34" charset="0"/>
              </a:rPr>
              <a:t>Topic/Content order</a:t>
            </a:r>
          </a:p>
          <a:p>
            <a:pPr lvl="1"/>
            <a:r>
              <a:rPr lang="en-US" altLang="en-US" sz="1800">
                <a:latin typeface="Corbel" panose="020B0503020204020204" pitchFamily="34" charset="0"/>
              </a:rPr>
              <a:t>“The current method of closing the books was to use Quickbooks online beginning on the 25</a:t>
            </a:r>
            <a:r>
              <a:rPr lang="en-US" altLang="en-US" sz="1800" baseline="30000">
                <a:latin typeface="Corbel" panose="020B0503020204020204" pitchFamily="34" charset="0"/>
              </a:rPr>
              <a:t>th</a:t>
            </a:r>
            <a:r>
              <a:rPr lang="en-US" altLang="en-US" sz="1800">
                <a:latin typeface="Corbel" panose="020B0503020204020204" pitchFamily="34" charset="0"/>
              </a:rPr>
              <a:t> day of the month, but the new proposal was to begin that process five days earlier: the 20</a:t>
            </a:r>
            <a:r>
              <a:rPr lang="en-US" altLang="en-US" sz="1800" baseline="30000">
                <a:latin typeface="Corbel" panose="020B0503020204020204" pitchFamily="34" charset="0"/>
              </a:rPr>
              <a:t>th</a:t>
            </a:r>
            <a:r>
              <a:rPr lang="en-US" altLang="en-US" sz="1800">
                <a:latin typeface="Corbel" panose="020B0503020204020204" pitchFamily="34" charset="0"/>
              </a:rPr>
              <a:t> of each month.” </a:t>
            </a:r>
            <a:r>
              <a:rPr lang="en-US" altLang="en-US" sz="1800" i="1">
                <a:latin typeface="Corbel" panose="020B0503020204020204" pitchFamily="34" charset="0"/>
              </a:rPr>
              <a:t>(order in the original)</a:t>
            </a: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2381</TotalTime>
  <Words>5197</Words>
  <Application>Microsoft Office PowerPoint</Application>
  <PresentationFormat>On-screen Show (4:3)</PresentationFormat>
  <Paragraphs>356</Paragraphs>
  <Slides>39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Corbel</vt:lpstr>
      <vt:lpstr>Consolas</vt:lpstr>
      <vt:lpstr>Default Design</vt:lpstr>
      <vt:lpstr>Sentence Composition and Rhetoric:  Examples of Strong Writing from MGT 360</vt:lpstr>
      <vt:lpstr>Superior, Contemporary Writing</vt:lpstr>
      <vt:lpstr>Exemplars – Composition – Introductory Sentences</vt:lpstr>
      <vt:lpstr>Exemplars – Composition – Introductory Sentences (cont.)</vt:lpstr>
      <vt:lpstr>Exemplars – Composition – Thesis Statements</vt:lpstr>
      <vt:lpstr>Exemplars – Composition</vt:lpstr>
      <vt:lpstr>Exemplars – Composition (cont.)</vt:lpstr>
      <vt:lpstr>Exemplars – Composition – Transition words</vt:lpstr>
      <vt:lpstr>Exemplars – Composition – Topic/Content order</vt:lpstr>
      <vt:lpstr>Exemplars – Sentence Variety – Length</vt:lpstr>
      <vt:lpstr>Exemplars – Sentence Variety – Types</vt:lpstr>
      <vt:lpstr>Exemplars – Sentence Variety – Passive constructions</vt:lpstr>
      <vt:lpstr>Exemplars – Originality</vt:lpstr>
      <vt:lpstr>Exemplars – Originality (cont.)</vt:lpstr>
      <vt:lpstr>Exemplars – Rhythm</vt:lpstr>
      <vt:lpstr>Exemplars – Linkages to General Education (“Basic Skills”)</vt:lpstr>
      <vt:lpstr>Exemplars – Linkages to General Education (“Subject Exploration”)</vt:lpstr>
      <vt:lpstr>Exemplars – Linkages to General Education (“Subject Exploration” cont.)</vt:lpstr>
      <vt:lpstr>Exemplars – Linkages to Domain/Subject Matter (“Lower Division Core”)</vt:lpstr>
      <vt:lpstr>Exemplars – Linkages to Domain/Subject Matter (“Lower Division Core” cont.)</vt:lpstr>
      <vt:lpstr>Exemplars – Linkages to Domain/Subject Matter (MGT 360)</vt:lpstr>
      <vt:lpstr>Exemplars – Linkages to Domain/Subject Matter (MGT 360, cont.)</vt:lpstr>
      <vt:lpstr>Exemplars – Linkages to Domain/Subject Matter (“Upper Division Core”)</vt:lpstr>
      <vt:lpstr>Exemplars – Rhetoric – Quotes</vt:lpstr>
      <vt:lpstr>Exemplars – Rhetoric – Analogies</vt:lpstr>
      <vt:lpstr>Exemplars – Rhetoric – Analogies</vt:lpstr>
      <vt:lpstr>Exemplars – Rhetoric – Analogies</vt:lpstr>
      <vt:lpstr>Exemplars – Rhetoric –Similes</vt:lpstr>
      <vt:lpstr>Exemplars – Rhetoric –Similes (cont.)</vt:lpstr>
      <vt:lpstr>Exemplars – Rhetoric – Metaphors</vt:lpstr>
      <vt:lpstr>Exemplars – Rhetoric – Metaphors (cont.)</vt:lpstr>
      <vt:lpstr>Exemplars – Rhetoric</vt:lpstr>
      <vt:lpstr>Exemplars – Figurative Language</vt:lpstr>
      <vt:lpstr>Exemplars – Figurative Language (cont.)</vt:lpstr>
      <vt:lpstr>Exemplars – Figurative Language (cont.)</vt:lpstr>
      <vt:lpstr>Exemplars – Figurative Language (cont.)</vt:lpstr>
      <vt:lpstr>Exemplars – Idioms</vt:lpstr>
      <vt:lpstr>Exemplars – “Bias-Free” Language</vt:lpstr>
      <vt:lpstr>References</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Wayne Smith</dc:creator>
  <cp:lastModifiedBy>Smith, Wayne W</cp:lastModifiedBy>
  <cp:revision>224</cp:revision>
  <cp:lastPrinted>2018-01-31T01:21:53Z</cp:lastPrinted>
  <dcterms:created xsi:type="dcterms:W3CDTF">2009-02-07T18:18:07Z</dcterms:created>
  <dcterms:modified xsi:type="dcterms:W3CDTF">2021-12-18T23:13:41Z</dcterms:modified>
</cp:coreProperties>
</file>