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3" r:id="rId2"/>
    <p:sldId id="275" r:id="rId3"/>
    <p:sldId id="274" r:id="rId4"/>
    <p:sldId id="282" r:id="rId5"/>
    <p:sldId id="281" r:id="rId6"/>
    <p:sldId id="284" r:id="rId7"/>
    <p:sldId id="285" r:id="rId8"/>
    <p:sldId id="286" r:id="rId9"/>
    <p:sldId id="287" r:id="rId10"/>
    <p:sldId id="295" r:id="rId11"/>
    <p:sldId id="288" r:id="rId12"/>
    <p:sldId id="289" r:id="rId13"/>
    <p:sldId id="296" r:id="rId14"/>
    <p:sldId id="290" r:id="rId15"/>
    <p:sldId id="297" r:id="rId16"/>
    <p:sldId id="291" r:id="rId17"/>
    <p:sldId id="298" r:id="rId18"/>
    <p:sldId id="292" r:id="rId19"/>
    <p:sldId id="299" r:id="rId20"/>
    <p:sldId id="300" r:id="rId21"/>
    <p:sldId id="293" r:id="rId22"/>
    <p:sldId id="301" r:id="rId23"/>
    <p:sldId id="294" r:id="rId24"/>
    <p:sldId id="283"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363A98F-DAC4-4F68-A9C6-012FF5C661A6}"/>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77CE6B58-4E88-49F7-91D9-23B9730BE69D}"/>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E6D00124-50B7-4920-B6CE-D05DB3FCA8C2}" type="datetimeFigureOut">
              <a:rPr lang="en-US"/>
              <a:pPr>
                <a:defRPr/>
              </a:pPr>
              <a:t>12/18/2021</a:t>
            </a:fld>
            <a:endParaRPr lang="en-US"/>
          </a:p>
        </p:txBody>
      </p:sp>
      <p:sp>
        <p:nvSpPr>
          <p:cNvPr id="4" name="Slide Image Placeholder 3">
            <a:extLst>
              <a:ext uri="{FF2B5EF4-FFF2-40B4-BE49-F238E27FC236}">
                <a16:creationId xmlns:a16="http://schemas.microsoft.com/office/drawing/2014/main" id="{9774B265-D562-4525-A64B-769C5F099D24}"/>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C5A4506C-E010-4B56-9401-7F3D2ADB2501}"/>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176DB90-228B-4E15-B721-C4B0DB65570C}"/>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A4785DAF-C30D-4047-B450-00511DFB87EE}"/>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A7D22319-C2D8-4B51-BF22-E41299309B0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694B361F-4DE3-4C8A-B301-0E9F4846B6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6125" indent="-287338">
              <a:spcBef>
                <a:spcPct val="30000"/>
              </a:spcBef>
              <a:defRPr sz="1200">
                <a:solidFill>
                  <a:schemeClr val="tx1"/>
                </a:solidFill>
                <a:latin typeface="Calibri" panose="020F0502020204030204" pitchFamily="34" charset="0"/>
              </a:defRPr>
            </a:lvl2pPr>
            <a:lvl3pPr marL="1150938" indent="-228600">
              <a:spcBef>
                <a:spcPct val="30000"/>
              </a:spcBef>
              <a:defRPr sz="1200">
                <a:solidFill>
                  <a:schemeClr val="tx1"/>
                </a:solidFill>
                <a:latin typeface="Calibri" panose="020F0502020204030204" pitchFamily="34" charset="0"/>
              </a:defRPr>
            </a:lvl3pPr>
            <a:lvl4pPr marL="1611313" indent="-228600">
              <a:spcBef>
                <a:spcPct val="30000"/>
              </a:spcBef>
              <a:defRPr sz="1200">
                <a:solidFill>
                  <a:schemeClr val="tx1"/>
                </a:solidFill>
                <a:latin typeface="Calibri" panose="020F0502020204030204" pitchFamily="34" charset="0"/>
              </a:defRPr>
            </a:lvl4pPr>
            <a:lvl5pPr marL="2071688" indent="-228600">
              <a:spcBef>
                <a:spcPct val="30000"/>
              </a:spcBef>
              <a:defRPr sz="1200">
                <a:solidFill>
                  <a:schemeClr val="tx1"/>
                </a:solidFill>
                <a:latin typeface="Calibri" panose="020F0502020204030204" pitchFamily="34" charset="0"/>
              </a:defRPr>
            </a:lvl5pPr>
            <a:lvl6pPr marL="2528888" indent="-228600" eaLnBrk="0" fontAlgn="base" hangingPunct="0">
              <a:spcBef>
                <a:spcPct val="30000"/>
              </a:spcBef>
              <a:spcAft>
                <a:spcPct val="0"/>
              </a:spcAft>
              <a:defRPr sz="1200">
                <a:solidFill>
                  <a:schemeClr val="tx1"/>
                </a:solidFill>
                <a:latin typeface="Calibri" panose="020F0502020204030204" pitchFamily="34" charset="0"/>
              </a:defRPr>
            </a:lvl6pPr>
            <a:lvl7pPr marL="2986088" indent="-228600" eaLnBrk="0" fontAlgn="base" hangingPunct="0">
              <a:spcBef>
                <a:spcPct val="30000"/>
              </a:spcBef>
              <a:spcAft>
                <a:spcPct val="0"/>
              </a:spcAft>
              <a:defRPr sz="1200">
                <a:solidFill>
                  <a:schemeClr val="tx1"/>
                </a:solidFill>
                <a:latin typeface="Calibri" panose="020F0502020204030204" pitchFamily="34" charset="0"/>
              </a:defRPr>
            </a:lvl7pPr>
            <a:lvl8pPr marL="3443288" indent="-228600" eaLnBrk="0" fontAlgn="base" hangingPunct="0">
              <a:spcBef>
                <a:spcPct val="30000"/>
              </a:spcBef>
              <a:spcAft>
                <a:spcPct val="0"/>
              </a:spcAft>
              <a:defRPr sz="1200">
                <a:solidFill>
                  <a:schemeClr val="tx1"/>
                </a:solidFill>
                <a:latin typeface="Calibri" panose="020F0502020204030204" pitchFamily="34" charset="0"/>
              </a:defRPr>
            </a:lvl8pPr>
            <a:lvl9pPr marL="3900488"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D49DB7-36FF-44E6-A222-27637C4733FC}"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
        <p:nvSpPr>
          <p:cNvPr id="4099" name="Rectangle 2">
            <a:extLst>
              <a:ext uri="{FF2B5EF4-FFF2-40B4-BE49-F238E27FC236}">
                <a16:creationId xmlns:a16="http://schemas.microsoft.com/office/drawing/2014/main" id="{87F0F0B5-2600-4BF6-956F-178EE0693A58}"/>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a:extLst>
              <a:ext uri="{FF2B5EF4-FFF2-40B4-BE49-F238E27FC236}">
                <a16:creationId xmlns:a16="http://schemas.microsoft.com/office/drawing/2014/main" id="{E9D9867A-AD62-496C-A9A6-9856C889F01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9840711-A900-443B-B2E8-15DBEF8F3B3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DDCC490-1BAD-4FAB-B9A5-0C45A47F77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EBF1EDF-5DA3-4E07-BE79-7F9AEA8053D4}"/>
              </a:ext>
            </a:extLst>
          </p:cNvPr>
          <p:cNvSpPr>
            <a:spLocks noGrp="1" noChangeArrowheads="1"/>
          </p:cNvSpPr>
          <p:nvPr>
            <p:ph type="sldNum" sz="quarter" idx="12"/>
          </p:nvPr>
        </p:nvSpPr>
        <p:spPr>
          <a:ln/>
        </p:spPr>
        <p:txBody>
          <a:bodyPr/>
          <a:lstStyle>
            <a:lvl1pPr>
              <a:defRPr/>
            </a:lvl1pPr>
          </a:lstStyle>
          <a:p>
            <a:fld id="{52A53720-CCCF-4A23-ACCB-B5FC2A41B947}" type="slidenum">
              <a:rPr lang="en-US" altLang="en-US"/>
              <a:pPr/>
              <a:t>‹#›</a:t>
            </a:fld>
            <a:endParaRPr lang="en-US" altLang="en-US"/>
          </a:p>
        </p:txBody>
      </p:sp>
    </p:spTree>
    <p:extLst>
      <p:ext uri="{BB962C8B-B14F-4D97-AF65-F5344CB8AC3E}">
        <p14:creationId xmlns:p14="http://schemas.microsoft.com/office/powerpoint/2010/main" val="187558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FF10D3-C506-4705-B3A1-0EDD89F75D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B04ADDA-19F2-4CF3-BA95-F6ADACBE09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509A220-8B96-4381-A493-44C0A8F36322}"/>
              </a:ext>
            </a:extLst>
          </p:cNvPr>
          <p:cNvSpPr>
            <a:spLocks noGrp="1" noChangeArrowheads="1"/>
          </p:cNvSpPr>
          <p:nvPr>
            <p:ph type="sldNum" sz="quarter" idx="12"/>
          </p:nvPr>
        </p:nvSpPr>
        <p:spPr>
          <a:ln/>
        </p:spPr>
        <p:txBody>
          <a:bodyPr/>
          <a:lstStyle>
            <a:lvl1pPr>
              <a:defRPr/>
            </a:lvl1pPr>
          </a:lstStyle>
          <a:p>
            <a:fld id="{FC000528-DEEF-4C74-A9C5-E30CF7E25CBB}" type="slidenum">
              <a:rPr lang="en-US" altLang="en-US"/>
              <a:pPr/>
              <a:t>‹#›</a:t>
            </a:fld>
            <a:endParaRPr lang="en-US" altLang="en-US"/>
          </a:p>
        </p:txBody>
      </p:sp>
    </p:spTree>
    <p:extLst>
      <p:ext uri="{BB962C8B-B14F-4D97-AF65-F5344CB8AC3E}">
        <p14:creationId xmlns:p14="http://schemas.microsoft.com/office/powerpoint/2010/main" val="110143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F483037-B4FA-4859-90AA-FB1D4745321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19CD54E-66D7-4F57-BBAB-A2109A6F10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275AEBA-5C47-4FFA-AFF1-0AC2D36854C4}"/>
              </a:ext>
            </a:extLst>
          </p:cNvPr>
          <p:cNvSpPr>
            <a:spLocks noGrp="1" noChangeArrowheads="1"/>
          </p:cNvSpPr>
          <p:nvPr>
            <p:ph type="sldNum" sz="quarter" idx="12"/>
          </p:nvPr>
        </p:nvSpPr>
        <p:spPr>
          <a:ln/>
        </p:spPr>
        <p:txBody>
          <a:bodyPr/>
          <a:lstStyle>
            <a:lvl1pPr>
              <a:defRPr/>
            </a:lvl1pPr>
          </a:lstStyle>
          <a:p>
            <a:fld id="{19472C49-79A4-447C-81FE-A755D9396C78}" type="slidenum">
              <a:rPr lang="en-US" altLang="en-US"/>
              <a:pPr/>
              <a:t>‹#›</a:t>
            </a:fld>
            <a:endParaRPr lang="en-US" altLang="en-US"/>
          </a:p>
        </p:txBody>
      </p:sp>
    </p:spTree>
    <p:extLst>
      <p:ext uri="{BB962C8B-B14F-4D97-AF65-F5344CB8AC3E}">
        <p14:creationId xmlns:p14="http://schemas.microsoft.com/office/powerpoint/2010/main" val="214190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DEF519D-3141-413B-818D-CE82D8FA05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FFE9795-43A0-427E-9998-8BAFF1734C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7BE28FD-9908-4CD6-9C6D-ECAD4D011C28}"/>
              </a:ext>
            </a:extLst>
          </p:cNvPr>
          <p:cNvSpPr>
            <a:spLocks noGrp="1" noChangeArrowheads="1"/>
          </p:cNvSpPr>
          <p:nvPr>
            <p:ph type="sldNum" sz="quarter" idx="12"/>
          </p:nvPr>
        </p:nvSpPr>
        <p:spPr>
          <a:ln/>
        </p:spPr>
        <p:txBody>
          <a:bodyPr/>
          <a:lstStyle>
            <a:lvl1pPr>
              <a:defRPr/>
            </a:lvl1pPr>
          </a:lstStyle>
          <a:p>
            <a:fld id="{19EB5248-91F0-4CDF-8A65-67EB89804158}" type="slidenum">
              <a:rPr lang="en-US" altLang="en-US"/>
              <a:pPr/>
              <a:t>‹#›</a:t>
            </a:fld>
            <a:endParaRPr lang="en-US" altLang="en-US"/>
          </a:p>
        </p:txBody>
      </p:sp>
    </p:spTree>
    <p:extLst>
      <p:ext uri="{BB962C8B-B14F-4D97-AF65-F5344CB8AC3E}">
        <p14:creationId xmlns:p14="http://schemas.microsoft.com/office/powerpoint/2010/main" val="413531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A84F847-F81E-4BFE-A298-AC4B98C378A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DA1E406-097B-43F1-9C96-0287824960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21D399-CD69-479D-90D5-5DCF866E56DD}"/>
              </a:ext>
            </a:extLst>
          </p:cNvPr>
          <p:cNvSpPr>
            <a:spLocks noGrp="1" noChangeArrowheads="1"/>
          </p:cNvSpPr>
          <p:nvPr>
            <p:ph type="sldNum" sz="quarter" idx="12"/>
          </p:nvPr>
        </p:nvSpPr>
        <p:spPr>
          <a:ln/>
        </p:spPr>
        <p:txBody>
          <a:bodyPr/>
          <a:lstStyle>
            <a:lvl1pPr>
              <a:defRPr/>
            </a:lvl1pPr>
          </a:lstStyle>
          <a:p>
            <a:fld id="{BB802450-0F56-46AF-A95D-42C5653F5C09}" type="slidenum">
              <a:rPr lang="en-US" altLang="en-US"/>
              <a:pPr/>
              <a:t>‹#›</a:t>
            </a:fld>
            <a:endParaRPr lang="en-US" altLang="en-US"/>
          </a:p>
        </p:txBody>
      </p:sp>
    </p:spTree>
    <p:extLst>
      <p:ext uri="{BB962C8B-B14F-4D97-AF65-F5344CB8AC3E}">
        <p14:creationId xmlns:p14="http://schemas.microsoft.com/office/powerpoint/2010/main" val="167466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2C7AAFE-DE0A-4CCB-BB01-620EF60CC08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D868BC3-4C7D-4AD2-8325-28A70A7BC4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E5E8ACD-543D-4ED6-AA9B-61A15B376635}"/>
              </a:ext>
            </a:extLst>
          </p:cNvPr>
          <p:cNvSpPr>
            <a:spLocks noGrp="1" noChangeArrowheads="1"/>
          </p:cNvSpPr>
          <p:nvPr>
            <p:ph type="sldNum" sz="quarter" idx="12"/>
          </p:nvPr>
        </p:nvSpPr>
        <p:spPr>
          <a:ln/>
        </p:spPr>
        <p:txBody>
          <a:bodyPr/>
          <a:lstStyle>
            <a:lvl1pPr>
              <a:defRPr/>
            </a:lvl1pPr>
          </a:lstStyle>
          <a:p>
            <a:fld id="{5C552B9A-C8CD-4BA2-8A7D-A0A37721FC15}" type="slidenum">
              <a:rPr lang="en-US" altLang="en-US"/>
              <a:pPr/>
              <a:t>‹#›</a:t>
            </a:fld>
            <a:endParaRPr lang="en-US" altLang="en-US"/>
          </a:p>
        </p:txBody>
      </p:sp>
    </p:spTree>
    <p:extLst>
      <p:ext uri="{BB962C8B-B14F-4D97-AF65-F5344CB8AC3E}">
        <p14:creationId xmlns:p14="http://schemas.microsoft.com/office/powerpoint/2010/main" val="25193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314C9CE-E24D-4159-99C5-AC2132B6AC6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637EC4F-5412-4DE4-9A5E-DBB8E48ADA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E7B043F-819E-4E00-AA75-747FA1AFAC8D}"/>
              </a:ext>
            </a:extLst>
          </p:cNvPr>
          <p:cNvSpPr>
            <a:spLocks noGrp="1" noChangeArrowheads="1"/>
          </p:cNvSpPr>
          <p:nvPr>
            <p:ph type="sldNum" sz="quarter" idx="12"/>
          </p:nvPr>
        </p:nvSpPr>
        <p:spPr>
          <a:ln/>
        </p:spPr>
        <p:txBody>
          <a:bodyPr/>
          <a:lstStyle>
            <a:lvl1pPr>
              <a:defRPr/>
            </a:lvl1pPr>
          </a:lstStyle>
          <a:p>
            <a:fld id="{80DE3354-618C-43B2-A2D3-B1E551BA7C57}" type="slidenum">
              <a:rPr lang="en-US" altLang="en-US"/>
              <a:pPr/>
              <a:t>‹#›</a:t>
            </a:fld>
            <a:endParaRPr lang="en-US" altLang="en-US"/>
          </a:p>
        </p:txBody>
      </p:sp>
    </p:spTree>
    <p:extLst>
      <p:ext uri="{BB962C8B-B14F-4D97-AF65-F5344CB8AC3E}">
        <p14:creationId xmlns:p14="http://schemas.microsoft.com/office/powerpoint/2010/main" val="2382262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4C42130-9A5C-4D66-87A6-D7D2C82BA66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AA40868-D673-4AB4-86EF-FEC3023F17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85A8636-D529-4DE1-B3F9-42B77A96056C}"/>
              </a:ext>
            </a:extLst>
          </p:cNvPr>
          <p:cNvSpPr>
            <a:spLocks noGrp="1" noChangeArrowheads="1"/>
          </p:cNvSpPr>
          <p:nvPr>
            <p:ph type="sldNum" sz="quarter" idx="12"/>
          </p:nvPr>
        </p:nvSpPr>
        <p:spPr>
          <a:ln/>
        </p:spPr>
        <p:txBody>
          <a:bodyPr/>
          <a:lstStyle>
            <a:lvl1pPr>
              <a:defRPr/>
            </a:lvl1pPr>
          </a:lstStyle>
          <a:p>
            <a:fld id="{EDD26E1F-9A84-4E0E-B43A-7DC74E31C536}" type="slidenum">
              <a:rPr lang="en-US" altLang="en-US"/>
              <a:pPr/>
              <a:t>‹#›</a:t>
            </a:fld>
            <a:endParaRPr lang="en-US" altLang="en-US"/>
          </a:p>
        </p:txBody>
      </p:sp>
    </p:spTree>
    <p:extLst>
      <p:ext uri="{BB962C8B-B14F-4D97-AF65-F5344CB8AC3E}">
        <p14:creationId xmlns:p14="http://schemas.microsoft.com/office/powerpoint/2010/main" val="371193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F2B9980-E3ED-40AD-8566-E5C652E935B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0904185-6418-4720-BD7B-111F21C415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5A894AA-F49C-4483-A5BD-A88A5951E7BB}"/>
              </a:ext>
            </a:extLst>
          </p:cNvPr>
          <p:cNvSpPr>
            <a:spLocks noGrp="1" noChangeArrowheads="1"/>
          </p:cNvSpPr>
          <p:nvPr>
            <p:ph type="sldNum" sz="quarter" idx="12"/>
          </p:nvPr>
        </p:nvSpPr>
        <p:spPr>
          <a:ln/>
        </p:spPr>
        <p:txBody>
          <a:bodyPr/>
          <a:lstStyle>
            <a:lvl1pPr>
              <a:defRPr/>
            </a:lvl1pPr>
          </a:lstStyle>
          <a:p>
            <a:fld id="{9417E33E-07CA-406A-BFE7-79BE5539D36B}" type="slidenum">
              <a:rPr lang="en-US" altLang="en-US"/>
              <a:pPr/>
              <a:t>‹#›</a:t>
            </a:fld>
            <a:endParaRPr lang="en-US" altLang="en-US"/>
          </a:p>
        </p:txBody>
      </p:sp>
    </p:spTree>
    <p:extLst>
      <p:ext uri="{BB962C8B-B14F-4D97-AF65-F5344CB8AC3E}">
        <p14:creationId xmlns:p14="http://schemas.microsoft.com/office/powerpoint/2010/main" val="1822894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691D99-6278-4491-91D1-2CAA86EE9AF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838545B-1F09-4EFF-B43F-9E7058B4DF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1F6ADD6-4053-4460-AA42-115B8E3356C0}"/>
              </a:ext>
            </a:extLst>
          </p:cNvPr>
          <p:cNvSpPr>
            <a:spLocks noGrp="1" noChangeArrowheads="1"/>
          </p:cNvSpPr>
          <p:nvPr>
            <p:ph type="sldNum" sz="quarter" idx="12"/>
          </p:nvPr>
        </p:nvSpPr>
        <p:spPr>
          <a:ln/>
        </p:spPr>
        <p:txBody>
          <a:bodyPr/>
          <a:lstStyle>
            <a:lvl1pPr>
              <a:defRPr/>
            </a:lvl1pPr>
          </a:lstStyle>
          <a:p>
            <a:fld id="{918AFD81-F183-47BD-9DEF-E7ABCCCC7D32}" type="slidenum">
              <a:rPr lang="en-US" altLang="en-US"/>
              <a:pPr/>
              <a:t>‹#›</a:t>
            </a:fld>
            <a:endParaRPr lang="en-US" altLang="en-US"/>
          </a:p>
        </p:txBody>
      </p:sp>
    </p:spTree>
    <p:extLst>
      <p:ext uri="{BB962C8B-B14F-4D97-AF65-F5344CB8AC3E}">
        <p14:creationId xmlns:p14="http://schemas.microsoft.com/office/powerpoint/2010/main" val="345256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5E369A2-1A35-4F12-8D6D-C2CBEED67C6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B78D9C5-AC1D-4748-9689-CC765BF2A1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8D746B2-8464-4579-B772-A84C89BF11DC}"/>
              </a:ext>
            </a:extLst>
          </p:cNvPr>
          <p:cNvSpPr>
            <a:spLocks noGrp="1" noChangeArrowheads="1"/>
          </p:cNvSpPr>
          <p:nvPr>
            <p:ph type="sldNum" sz="quarter" idx="12"/>
          </p:nvPr>
        </p:nvSpPr>
        <p:spPr>
          <a:ln/>
        </p:spPr>
        <p:txBody>
          <a:bodyPr/>
          <a:lstStyle>
            <a:lvl1pPr>
              <a:defRPr/>
            </a:lvl1pPr>
          </a:lstStyle>
          <a:p>
            <a:fld id="{7F2CFD4D-7426-484F-86E4-49AD61924F8A}" type="slidenum">
              <a:rPr lang="en-US" altLang="en-US"/>
              <a:pPr/>
              <a:t>‹#›</a:t>
            </a:fld>
            <a:endParaRPr lang="en-US" altLang="en-US"/>
          </a:p>
        </p:txBody>
      </p:sp>
    </p:spTree>
    <p:extLst>
      <p:ext uri="{BB962C8B-B14F-4D97-AF65-F5344CB8AC3E}">
        <p14:creationId xmlns:p14="http://schemas.microsoft.com/office/powerpoint/2010/main" val="4195271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8CC2488-93CC-4B0B-82BF-38656EBA525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250C936-479D-4391-9724-C3BE3A61D1D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DB10809-4E3A-402B-9B3D-27FA4ECF794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A4742B58-9211-48B2-8C99-7176331A6F4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7CB74638-1066-465F-9C58-CC6DF348478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3337867-FC2B-4912-BAFF-AFEB9BB1A3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21C98BC-DC7E-41F9-8756-080BF9E41065}"/>
              </a:ext>
            </a:extLst>
          </p:cNvPr>
          <p:cNvSpPr>
            <a:spLocks noGrp="1" noChangeArrowheads="1"/>
          </p:cNvSpPr>
          <p:nvPr>
            <p:ph type="ctrTitle"/>
          </p:nvPr>
        </p:nvSpPr>
        <p:spPr>
          <a:xfrm>
            <a:off x="609600" y="381000"/>
            <a:ext cx="7772400" cy="1752600"/>
          </a:xfrm>
        </p:spPr>
        <p:txBody>
          <a:bodyPr/>
          <a:lstStyle/>
          <a:p>
            <a:pPr algn="l" eaLnBrk="1" hangingPunct="1"/>
            <a:r>
              <a:rPr lang="en-US" altLang="en-US" sz="3600">
                <a:latin typeface="Corbel" panose="020B0503020204020204" pitchFamily="34" charset="0"/>
                <a:cs typeface="Calibri" panose="020F0502020204030204" pitchFamily="34" charset="0"/>
              </a:rPr>
              <a:t>Prose Style and Clarity:</a:t>
            </a:r>
            <a:br>
              <a:rPr lang="en-US" altLang="en-US" sz="3600">
                <a:latin typeface="Corbel" panose="020B0503020204020204" pitchFamily="34" charset="0"/>
                <a:cs typeface="Calibri" panose="020F0502020204030204" pitchFamily="34" charset="0"/>
              </a:rPr>
            </a:br>
            <a:br>
              <a:rPr lang="en-US" altLang="en-US" sz="1800">
                <a:latin typeface="Corbel" panose="020B0503020204020204" pitchFamily="34" charset="0"/>
                <a:cs typeface="Calibri" panose="020F0502020204030204" pitchFamily="34" charset="0"/>
              </a:rPr>
            </a:br>
            <a:r>
              <a:rPr lang="en-US" altLang="en-US" sz="2800">
                <a:latin typeface="Corbel" panose="020B0503020204020204" pitchFamily="34" charset="0"/>
                <a:cs typeface="Calibri" panose="020F0502020204030204" pitchFamily="34" charset="0"/>
              </a:rPr>
              <a:t>Examples of Strong Writing from MGT 360</a:t>
            </a:r>
            <a:endParaRPr lang="en-US" altLang="en-US" sz="2800" b="1">
              <a:latin typeface="Corbel" panose="020B050302020402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4C79E1A6-C249-4783-BE10-37F43BB053EB}"/>
              </a:ext>
            </a:extLst>
          </p:cNvPr>
          <p:cNvSpPr>
            <a:spLocks noGrp="1" noChangeArrowheads="1"/>
          </p:cNvSpPr>
          <p:nvPr>
            <p:ph type="subTitle" idx="1"/>
          </p:nvPr>
        </p:nvSpPr>
        <p:spPr>
          <a:xfrm>
            <a:off x="2590800" y="4343400"/>
            <a:ext cx="5715000" cy="2133600"/>
          </a:xfrm>
        </p:spPr>
        <p:txBody>
          <a:bodyPr/>
          <a:lstStyle/>
          <a:p>
            <a:pPr algn="r" eaLnBrk="1" hangingPunct="1">
              <a:lnSpc>
                <a:spcPct val="90000"/>
              </a:lnSpc>
            </a:pPr>
            <a:r>
              <a:rPr lang="en-US" altLang="en-US" i="1">
                <a:latin typeface="Corbel" panose="020B0503020204020204" pitchFamily="34" charset="0"/>
                <a:cs typeface="Calibri" panose="020F0502020204030204" pitchFamily="34" charset="0"/>
              </a:rPr>
              <a:t>Wayne Smith, Ph.D</a:t>
            </a:r>
            <a:r>
              <a:rPr lang="en-US" altLang="en-US">
                <a:latin typeface="Corbel" panose="020B0503020204020204" pitchFamily="34" charset="0"/>
                <a:cs typeface="Calibri" panose="020F0502020204030204" pitchFamily="34" charset="0"/>
              </a:rPr>
              <a:t>.</a:t>
            </a:r>
          </a:p>
          <a:p>
            <a:pPr algn="r" eaLnBrk="1" hangingPunct="1">
              <a:lnSpc>
                <a:spcPct val="90000"/>
              </a:lnSpc>
            </a:pPr>
            <a:r>
              <a:rPr lang="en-US" altLang="en-US">
                <a:latin typeface="Corbel" panose="020B0503020204020204" pitchFamily="34" charset="0"/>
                <a:cs typeface="Calibri" panose="020F0502020204030204" pitchFamily="34" charset="0"/>
              </a:rPr>
              <a:t>Department of Management</a:t>
            </a:r>
          </a:p>
          <a:p>
            <a:pPr algn="r" eaLnBrk="1" hangingPunct="1">
              <a:lnSpc>
                <a:spcPct val="90000"/>
              </a:lnSpc>
            </a:pPr>
            <a:r>
              <a:rPr lang="en-US" altLang="en-US">
                <a:latin typeface="Corbel" panose="020B0503020204020204" pitchFamily="34" charset="0"/>
                <a:cs typeface="Calibri" panose="020F0502020204030204" pitchFamily="34" charset="0"/>
              </a:rPr>
              <a:t>CSU Northridge</a:t>
            </a:r>
          </a:p>
          <a:p>
            <a:pPr algn="r" eaLnBrk="1" hangingPunct="1">
              <a:lnSpc>
                <a:spcPct val="90000"/>
              </a:lnSpc>
            </a:pPr>
            <a:r>
              <a:rPr lang="en-US" altLang="en-US">
                <a:latin typeface="Consolas" panose="020B0609020204030204" pitchFamily="49" charset="0"/>
                <a:ea typeface="Consolas" panose="020B0609020204030204" pitchFamily="49" charset="0"/>
                <a:cs typeface="Consolas" panose="020B0609020204030204" pitchFamily="49" charset="0"/>
              </a:rPr>
              <a:t>ws@csun.edu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58DE5C7-84D9-4116-ADF5-5D89F9DE5892}"/>
              </a:ext>
            </a:extLst>
          </p:cNvPr>
          <p:cNvSpPr>
            <a:spLocks noGrp="1"/>
          </p:cNvSpPr>
          <p:nvPr>
            <p:ph type="title"/>
          </p:nvPr>
        </p:nvSpPr>
        <p:spPr/>
        <p:txBody>
          <a:bodyPr/>
          <a:lstStyle/>
          <a:p>
            <a:r>
              <a:rPr lang="en-US" altLang="en-US" sz="3200" i="1">
                <a:latin typeface="Corbel" panose="020B0503020204020204" pitchFamily="34" charset="0"/>
              </a:rPr>
              <a:t>Exemplars – Style – Coherence</a:t>
            </a:r>
            <a:endParaRPr lang="en-US" altLang="en-US" sz="3200">
              <a:latin typeface="Corbel" panose="020B0503020204020204" pitchFamily="34" charset="0"/>
            </a:endParaRPr>
          </a:p>
        </p:txBody>
      </p:sp>
      <p:sp>
        <p:nvSpPr>
          <p:cNvPr id="13315" name="Content Placeholder 2">
            <a:extLst>
              <a:ext uri="{FF2B5EF4-FFF2-40B4-BE49-F238E27FC236}">
                <a16:creationId xmlns:a16="http://schemas.microsoft.com/office/drawing/2014/main" id="{16666290-C57A-4C89-B9AB-1DF47DEC272C}"/>
              </a:ext>
            </a:extLst>
          </p:cNvPr>
          <p:cNvSpPr>
            <a:spLocks noGrp="1"/>
          </p:cNvSpPr>
          <p:nvPr>
            <p:ph idx="1"/>
          </p:nvPr>
        </p:nvSpPr>
        <p:spPr/>
        <p:txBody>
          <a:bodyPr/>
          <a:lstStyle/>
          <a:p>
            <a:r>
              <a:rPr lang="en-US" altLang="en-US" sz="2000">
                <a:latin typeface="Corbel" panose="020B0503020204020204" pitchFamily="34" charset="0"/>
              </a:rPr>
              <a:t>Readers judge a whole passage to be </a:t>
            </a:r>
            <a:r>
              <a:rPr lang="en-US" altLang="en-US" sz="2000" i="1">
                <a:latin typeface="Corbel" panose="020B0503020204020204" pitchFamily="34" charset="0"/>
              </a:rPr>
              <a:t>coherent</a:t>
            </a:r>
            <a:r>
              <a:rPr lang="en-US" altLang="en-US" sz="2000">
                <a:latin typeface="Corbel" panose="020B0503020204020204" pitchFamily="34" charset="0"/>
              </a:rPr>
              <a:t> based on how all of the sentences in a passage cumulatively begin.</a:t>
            </a:r>
          </a:p>
          <a:p>
            <a:r>
              <a:rPr lang="en-US" altLang="en-US" sz="2000">
                <a:latin typeface="Corbel" panose="020B0503020204020204" pitchFamily="34" charset="0"/>
              </a:rPr>
              <a:t>Coherence is about a </a:t>
            </a:r>
            <a:r>
              <a:rPr lang="en-US" altLang="en-US" sz="2000" i="1">
                <a:latin typeface="Corbel" panose="020B0503020204020204" pitchFamily="34" charset="0"/>
              </a:rPr>
              <a:t>sense of the whole</a:t>
            </a:r>
            <a:r>
              <a:rPr lang="en-US" altLang="en-US" sz="2000">
                <a:latin typeface="Corbel" panose="020B0503020204020204" pitchFamily="34" charset="0"/>
              </a:rPr>
              <a:t>.</a:t>
            </a:r>
          </a:p>
          <a:p>
            <a:endParaRPr lang="en-US" altLang="en-US" sz="2000">
              <a:latin typeface="Corbel" panose="020B0503020204020204" pitchFamily="34" charset="0"/>
            </a:endParaRPr>
          </a:p>
          <a:p>
            <a:r>
              <a:rPr lang="en-US" altLang="en-US" sz="2000">
                <a:latin typeface="Corbel" panose="020B0503020204020204" pitchFamily="34" charset="0"/>
              </a:rPr>
              <a:t>Coherence is chiefly about a relatively small set of related ideas about a single topic.  Important characters, real or abstract, aren’t changed abruptly.</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pPr lvl="1"/>
            <a:endParaRPr lang="en-US" altLang="en-US" sz="1800">
              <a:latin typeface="Corbel" panose="020B0503020204020204" pitchFamily="34" charset="0"/>
            </a:endParaRPr>
          </a:p>
          <a:p>
            <a:pPr lvl="1"/>
            <a:r>
              <a:rPr lang="en-US" altLang="en-US" sz="1800">
                <a:latin typeface="Corbel" panose="020B0503020204020204" pitchFamily="34" charset="0"/>
              </a:rPr>
              <a:t>“So, I came in to work, tied on an apron, put on slip-resistant shoe covers, covered my face with a beard-guard, put on gloves, and before I knew it received a crash course from the meat department’s management and store manager in the basics of the [meat] department and the closing duties for that night.”</a:t>
            </a:r>
            <a:endParaRPr lang="en-US" altLang="en-US" sz="1600">
              <a:latin typeface="Corbel" panose="020B0503020204020204" pitchFamily="34"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69680E6-2CE3-4221-9095-3B07FF2F144F}"/>
              </a:ext>
            </a:extLst>
          </p:cNvPr>
          <p:cNvSpPr>
            <a:spLocks noGrp="1"/>
          </p:cNvSpPr>
          <p:nvPr>
            <p:ph type="title"/>
          </p:nvPr>
        </p:nvSpPr>
        <p:spPr/>
        <p:txBody>
          <a:bodyPr/>
          <a:lstStyle/>
          <a:p>
            <a:r>
              <a:rPr lang="en-US" altLang="en-US" sz="3200" i="1">
                <a:latin typeface="Corbel" panose="020B0503020204020204" pitchFamily="34" charset="0"/>
              </a:rPr>
              <a:t>Exemplars – Style – Emphasis</a:t>
            </a:r>
            <a:endParaRPr lang="en-US" altLang="en-US" sz="3200">
              <a:latin typeface="Corbel" panose="020B0503020204020204" pitchFamily="34" charset="0"/>
            </a:endParaRPr>
          </a:p>
        </p:txBody>
      </p:sp>
      <p:sp>
        <p:nvSpPr>
          <p:cNvPr id="14339" name="Content Placeholder 2">
            <a:extLst>
              <a:ext uri="{FF2B5EF4-FFF2-40B4-BE49-F238E27FC236}">
                <a16:creationId xmlns:a16="http://schemas.microsoft.com/office/drawing/2014/main" id="{C6744197-4D8C-40EE-8239-CF40D972DDB2}"/>
              </a:ext>
            </a:extLst>
          </p:cNvPr>
          <p:cNvSpPr>
            <a:spLocks noGrp="1"/>
          </p:cNvSpPr>
          <p:nvPr>
            <p:ph idx="1"/>
          </p:nvPr>
        </p:nvSpPr>
        <p:spPr/>
        <p:txBody>
          <a:bodyPr/>
          <a:lstStyle/>
          <a:p>
            <a:r>
              <a:rPr lang="en-US" altLang="en-US" sz="2000">
                <a:latin typeface="Corbel" panose="020B0503020204020204" pitchFamily="34" charset="0"/>
              </a:rPr>
              <a:t>Emphasis primarily concerns how a sentence ends.</a:t>
            </a:r>
          </a:p>
          <a:p>
            <a:endParaRPr lang="en-US" altLang="en-US" sz="2000">
              <a:latin typeface="Corbel" panose="020B0503020204020204" pitchFamily="34" charset="0"/>
            </a:endParaRPr>
          </a:p>
          <a:p>
            <a:r>
              <a:rPr lang="en-US" altLang="en-US" sz="2000">
                <a:latin typeface="Corbel" panose="020B0503020204020204" pitchFamily="34" charset="0"/>
              </a:rPr>
              <a:t>Emphasis can involve </a:t>
            </a:r>
            <a:r>
              <a:rPr lang="en-US" altLang="en-US" sz="2000" i="1">
                <a:latin typeface="Corbel" panose="020B0503020204020204" pitchFamily="34" charset="0"/>
              </a:rPr>
              <a:t>complex grammar</a:t>
            </a:r>
            <a:r>
              <a:rPr lang="en-US" altLang="en-US" sz="2000">
                <a:latin typeface="Corbel" panose="020B0503020204020204" pitchFamily="34" charset="0"/>
              </a:rPr>
              <a: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Emphasis can involve </a:t>
            </a:r>
            <a:r>
              <a:rPr lang="en-US" altLang="en-US" sz="2000" i="1">
                <a:latin typeface="Corbel" panose="020B0503020204020204" pitchFamily="34" charset="0"/>
              </a:rPr>
              <a:t>complex meaning</a:t>
            </a:r>
            <a:r>
              <a:rPr lang="en-US" altLang="en-US" sz="2000">
                <a:latin typeface="Corbel" panose="020B0503020204020204" pitchFamily="34" charset="0"/>
              </a:rPr>
              <a: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Emphasis can involve stress.</a:t>
            </a:r>
          </a:p>
          <a:p>
            <a:endParaRPr lang="en-US" altLang="en-US" sz="2000">
              <a:latin typeface="Corbel" panose="020B0503020204020204" pitchFamily="34" charset="0"/>
            </a:endParaRPr>
          </a:p>
          <a:p>
            <a:pPr lvl="1"/>
            <a:r>
              <a:rPr lang="en-US" altLang="en-US" sz="1800">
                <a:latin typeface="Corbel" panose="020B0503020204020204" pitchFamily="34" charset="0"/>
              </a:rPr>
              <a:t>“I believe that every employee who wants to move up should not fear failure, but should instead fear that they will be in the same position that they were in last year.”</a:t>
            </a:r>
          </a:p>
          <a:p>
            <a:endParaRPr lang="en-US" altLang="en-US" sz="2000">
              <a:latin typeface="Corbel" panose="020B0503020204020204" pitchFamily="34" charset="0"/>
            </a:endParaRPr>
          </a:p>
          <a:p>
            <a:endParaRPr lang="en-US" altLang="en-US" sz="2000">
              <a:latin typeface="Corbel" panose="020B0503020204020204" pitchFamily="34" charset="0"/>
            </a:endParaRPr>
          </a:p>
          <a:p>
            <a:endParaRPr lang="en-US" altLang="en-US" sz="2000">
              <a:latin typeface="Corbel" panose="020B0503020204020204" pitchFamily="34"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A74930D-E4A5-424F-81FF-767149AC75CC}"/>
              </a:ext>
            </a:extLst>
          </p:cNvPr>
          <p:cNvSpPr>
            <a:spLocks noGrp="1"/>
          </p:cNvSpPr>
          <p:nvPr>
            <p:ph type="title"/>
          </p:nvPr>
        </p:nvSpPr>
        <p:spPr/>
        <p:txBody>
          <a:bodyPr/>
          <a:lstStyle/>
          <a:p>
            <a:r>
              <a:rPr lang="en-US" altLang="en-US" sz="3200" i="1">
                <a:latin typeface="Corbel" panose="020B0503020204020204" pitchFamily="34" charset="0"/>
              </a:rPr>
              <a:t>Exemplars – Style – Motivation</a:t>
            </a:r>
            <a:endParaRPr lang="en-US" altLang="en-US" sz="3200">
              <a:latin typeface="Corbel" panose="020B0503020204020204" pitchFamily="34" charset="0"/>
            </a:endParaRPr>
          </a:p>
        </p:txBody>
      </p:sp>
      <p:sp>
        <p:nvSpPr>
          <p:cNvPr id="15363" name="Content Placeholder 2">
            <a:extLst>
              <a:ext uri="{FF2B5EF4-FFF2-40B4-BE49-F238E27FC236}">
                <a16:creationId xmlns:a16="http://schemas.microsoft.com/office/drawing/2014/main" id="{2D9ABE3D-3657-4297-8650-430908E502DF}"/>
              </a:ext>
            </a:extLst>
          </p:cNvPr>
          <p:cNvSpPr>
            <a:spLocks noGrp="1"/>
          </p:cNvSpPr>
          <p:nvPr>
            <p:ph idx="1"/>
          </p:nvPr>
        </p:nvSpPr>
        <p:spPr/>
        <p:txBody>
          <a:bodyPr/>
          <a:lstStyle/>
          <a:p>
            <a:r>
              <a:rPr lang="en-US" altLang="en-US" sz="2000">
                <a:latin typeface="Corbel" panose="020B0503020204020204" pitchFamily="34" charset="0"/>
              </a:rPr>
              <a:t>Getting your introduction right helps readers see everything that follows as clear and coherent.  Writers have to help motivate readers so that they want to read carefully.  Writers have to let readers know what to expect so that they can read more knowledgeably.</a:t>
            </a:r>
          </a:p>
          <a:p>
            <a:endParaRPr lang="en-US" altLang="en-US" sz="2000">
              <a:latin typeface="Corbel" panose="020B0503020204020204" pitchFamily="34" charset="0"/>
            </a:endParaRPr>
          </a:p>
          <a:p>
            <a:r>
              <a:rPr lang="en-US" altLang="en-US" sz="2000">
                <a:latin typeface="Corbel" panose="020B0503020204020204" pitchFamily="34" charset="0"/>
              </a:rPr>
              <a:t>Establish a shared context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pPr lvl="1"/>
            <a:endParaRPr lang="en-US" altLang="en-US" sz="1800">
              <a:latin typeface="Corbel" panose="020B0503020204020204" pitchFamily="34" charset="0"/>
            </a:endParaRPr>
          </a:p>
          <a:p>
            <a:r>
              <a:rPr lang="en-US" altLang="en-US" sz="2000">
                <a:latin typeface="Corbel" panose="020B0503020204020204" pitchFamily="34" charset="0"/>
              </a:rPr>
              <a:t>State the problem</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65E88248-23C9-4EEE-A73C-9D51537F90AF}"/>
              </a:ext>
            </a:extLst>
          </p:cNvPr>
          <p:cNvSpPr>
            <a:spLocks noGrp="1"/>
          </p:cNvSpPr>
          <p:nvPr>
            <p:ph type="title"/>
          </p:nvPr>
        </p:nvSpPr>
        <p:spPr/>
        <p:txBody>
          <a:bodyPr/>
          <a:lstStyle/>
          <a:p>
            <a:r>
              <a:rPr lang="en-US" altLang="en-US" sz="3200" i="1">
                <a:latin typeface="Corbel" panose="020B0503020204020204" pitchFamily="34" charset="0"/>
              </a:rPr>
              <a:t>Exemplars – Style – Motivation (cont.)</a:t>
            </a:r>
            <a:endParaRPr lang="en-US" altLang="en-US" sz="3200">
              <a:latin typeface="Corbel" panose="020B0503020204020204" pitchFamily="34" charset="0"/>
            </a:endParaRPr>
          </a:p>
        </p:txBody>
      </p:sp>
      <p:sp>
        <p:nvSpPr>
          <p:cNvPr id="16387" name="Content Placeholder 2">
            <a:extLst>
              <a:ext uri="{FF2B5EF4-FFF2-40B4-BE49-F238E27FC236}">
                <a16:creationId xmlns:a16="http://schemas.microsoft.com/office/drawing/2014/main" id="{39205A4D-0BDD-48AC-9547-949600679E90}"/>
              </a:ext>
            </a:extLst>
          </p:cNvPr>
          <p:cNvSpPr>
            <a:spLocks noGrp="1"/>
          </p:cNvSpPr>
          <p:nvPr>
            <p:ph idx="1"/>
          </p:nvPr>
        </p:nvSpPr>
        <p:spPr/>
        <p:txBody>
          <a:bodyPr/>
          <a:lstStyle/>
          <a:p>
            <a:r>
              <a:rPr lang="en-US" altLang="en-US" sz="2000">
                <a:latin typeface="Corbel" panose="020B0503020204020204" pitchFamily="34" charset="0"/>
              </a:rPr>
              <a:t>Distinguish between “conceptual” problems (what should the reader </a:t>
            </a:r>
            <a:r>
              <a:rPr lang="en-US" altLang="en-US" sz="2000" i="1">
                <a:latin typeface="Corbel" panose="020B0503020204020204" pitchFamily="34" charset="0"/>
              </a:rPr>
              <a:t>think</a:t>
            </a:r>
            <a:r>
              <a:rPr lang="en-US" altLang="en-US" sz="2000">
                <a:latin typeface="Corbel" panose="020B0503020204020204" pitchFamily="34" charset="0"/>
              </a:rPr>
              <a:t>?)…</a:t>
            </a: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…and “practical” problems (what should the reader </a:t>
            </a:r>
            <a:r>
              <a:rPr lang="en-US" altLang="en-US" sz="2000" i="1">
                <a:latin typeface="Corbel" panose="020B0503020204020204" pitchFamily="34" charset="0"/>
              </a:rPr>
              <a:t>do</a:t>
            </a:r>
            <a:r>
              <a:rPr lang="en-US" altLang="en-US" sz="2000">
                <a:latin typeface="Corbel" panose="020B0503020204020204" pitchFamily="34" charset="0"/>
              </a:rPr>
              <a:t>?).</a:t>
            </a:r>
          </a:p>
          <a:p>
            <a:endParaRPr lang="en-US" altLang="en-US" sz="2000">
              <a:latin typeface="Corbel" panose="020B0503020204020204" pitchFamily="34" charset="0"/>
            </a:endParaRPr>
          </a:p>
          <a:p>
            <a:r>
              <a:rPr lang="en-US" altLang="en-US" sz="2000">
                <a:latin typeface="Corbel" panose="020B0503020204020204" pitchFamily="34" charset="0"/>
              </a:rPr>
              <a:t>State the Solution making clear both the “condition”…</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…and the “cost” of the solution.</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B5A0EB2-A002-4839-B829-48EC95598063}"/>
              </a:ext>
            </a:extLst>
          </p:cNvPr>
          <p:cNvSpPr>
            <a:spLocks noGrp="1"/>
          </p:cNvSpPr>
          <p:nvPr>
            <p:ph type="title"/>
          </p:nvPr>
        </p:nvSpPr>
        <p:spPr/>
        <p:txBody>
          <a:bodyPr/>
          <a:lstStyle/>
          <a:p>
            <a:r>
              <a:rPr lang="en-US" altLang="en-US" sz="3200" i="1">
                <a:latin typeface="Corbel" panose="020B0503020204020204" pitchFamily="34" charset="0"/>
              </a:rPr>
              <a:t>Exemplars – Style – Global Coherence</a:t>
            </a:r>
            <a:endParaRPr lang="en-US" altLang="en-US" sz="3200">
              <a:latin typeface="Corbel" panose="020B0503020204020204" pitchFamily="34" charset="0"/>
            </a:endParaRPr>
          </a:p>
        </p:txBody>
      </p:sp>
      <p:sp>
        <p:nvSpPr>
          <p:cNvPr id="17411" name="Content Placeholder 2">
            <a:extLst>
              <a:ext uri="{FF2B5EF4-FFF2-40B4-BE49-F238E27FC236}">
                <a16:creationId xmlns:a16="http://schemas.microsoft.com/office/drawing/2014/main" id="{126A31AF-8DFF-40A2-9EF6-E6C98DD9EC0F}"/>
              </a:ext>
            </a:extLst>
          </p:cNvPr>
          <p:cNvSpPr>
            <a:spLocks noGrp="1"/>
          </p:cNvSpPr>
          <p:nvPr>
            <p:ph idx="1"/>
          </p:nvPr>
        </p:nvSpPr>
        <p:spPr/>
        <p:txBody>
          <a:bodyPr/>
          <a:lstStyle/>
          <a:p>
            <a:r>
              <a:rPr lang="en-US" altLang="en-US" sz="2000">
                <a:latin typeface="Corbel" panose="020B0503020204020204" pitchFamily="34" charset="0"/>
              </a:rPr>
              <a:t>Forecast important themes at both the paragraph-level and the section-level.</a:t>
            </a:r>
          </a:p>
          <a:p>
            <a:r>
              <a:rPr lang="en-US" altLang="en-US" sz="2000">
                <a:latin typeface="Corbel" panose="020B0503020204020204" pitchFamily="34" charset="0"/>
              </a:rPr>
              <a:t>Readers must see how everything in a section or whole is relevant to its point.  This involves:</a:t>
            </a:r>
          </a:p>
          <a:p>
            <a:endParaRPr lang="en-US" altLang="en-US" sz="2000">
              <a:latin typeface="Corbel" panose="020B0503020204020204" pitchFamily="34" charset="0"/>
            </a:endParaRPr>
          </a:p>
          <a:p>
            <a:r>
              <a:rPr lang="en-US" altLang="en-US" sz="2000">
                <a:latin typeface="Corbel" panose="020B0503020204020204" pitchFamily="34" charset="0"/>
              </a:rPr>
              <a:t>Background or context</a:t>
            </a:r>
          </a:p>
          <a:p>
            <a:r>
              <a:rPr lang="en-US" altLang="en-US" sz="2000">
                <a:latin typeface="Corbel" panose="020B0503020204020204" pitchFamily="34" charset="0"/>
              </a:rPr>
              <a:t>Points of sections and the whole</a:t>
            </a:r>
          </a:p>
          <a:p>
            <a:r>
              <a:rPr lang="en-US" altLang="en-US" sz="2000">
                <a:latin typeface="Corbel" panose="020B0503020204020204" pitchFamily="34" charset="0"/>
              </a:rPr>
              <a:t>Reasons supporting a point</a:t>
            </a:r>
          </a:p>
          <a:p>
            <a:r>
              <a:rPr lang="en-US" altLang="en-US" sz="2000">
                <a:latin typeface="Corbel" panose="020B0503020204020204" pitchFamily="34" charset="0"/>
              </a:rPr>
              <a:t>Evidence, facts, or data supporting a reason</a:t>
            </a:r>
          </a:p>
          <a:p>
            <a:r>
              <a:rPr lang="en-US" altLang="en-US" sz="2000">
                <a:latin typeface="Corbel" panose="020B0503020204020204" pitchFamily="34" charset="0"/>
              </a:rPr>
              <a:t>An explanation of reasoning or methods</a:t>
            </a:r>
          </a:p>
          <a:p>
            <a:r>
              <a:rPr lang="en-US" altLang="en-US" sz="2000">
                <a:latin typeface="Corbel" panose="020B0503020204020204" pitchFamily="34" charset="0"/>
              </a:rPr>
              <a:t>Consideration of other points of view</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717419D-581D-4399-8E83-B05E09E1A2FB}"/>
              </a:ext>
            </a:extLst>
          </p:cNvPr>
          <p:cNvSpPr>
            <a:spLocks noGrp="1"/>
          </p:cNvSpPr>
          <p:nvPr>
            <p:ph type="title"/>
          </p:nvPr>
        </p:nvSpPr>
        <p:spPr/>
        <p:txBody>
          <a:bodyPr/>
          <a:lstStyle/>
          <a:p>
            <a:r>
              <a:rPr lang="en-US" altLang="en-US" sz="3200" i="1">
                <a:latin typeface="Corbel" panose="020B0503020204020204" pitchFamily="34" charset="0"/>
              </a:rPr>
              <a:t>Exemplars – Style – Global Coherence (cont.)</a:t>
            </a:r>
            <a:endParaRPr lang="en-US" altLang="en-US" sz="3200">
              <a:latin typeface="Corbel" panose="020B0503020204020204" pitchFamily="34" charset="0"/>
            </a:endParaRPr>
          </a:p>
        </p:txBody>
      </p:sp>
      <p:sp>
        <p:nvSpPr>
          <p:cNvPr id="18435" name="Content Placeholder 2">
            <a:extLst>
              <a:ext uri="{FF2B5EF4-FFF2-40B4-BE49-F238E27FC236}">
                <a16:creationId xmlns:a16="http://schemas.microsoft.com/office/drawing/2014/main" id="{B4593AA8-13A2-4714-9A77-11FEB60182DE}"/>
              </a:ext>
            </a:extLst>
          </p:cNvPr>
          <p:cNvSpPr>
            <a:spLocks noGrp="1"/>
          </p:cNvSpPr>
          <p:nvPr>
            <p:ph idx="1"/>
          </p:nvPr>
        </p:nvSpPr>
        <p:spPr/>
        <p:txBody>
          <a:bodyPr/>
          <a:lstStyle/>
          <a:p>
            <a:r>
              <a:rPr lang="en-US" altLang="en-US" sz="2000">
                <a:latin typeface="Corbel" panose="020B0503020204020204" pitchFamily="34" charset="0"/>
              </a:rPr>
              <a:t>Readers must see how the parts of your document are ordered.  There are three kinds order:</a:t>
            </a:r>
          </a:p>
          <a:p>
            <a:endParaRPr lang="en-US" altLang="en-US" sz="2000">
              <a:latin typeface="Corbel" panose="020B0503020204020204" pitchFamily="34" charset="0"/>
            </a:endParaRPr>
          </a:p>
          <a:p>
            <a:r>
              <a:rPr lang="en-US" altLang="en-US" sz="2000">
                <a:latin typeface="Corbel" panose="020B0503020204020204" pitchFamily="34" charset="0"/>
              </a:rPr>
              <a:t>Chronological</a:t>
            </a:r>
          </a:p>
          <a:p>
            <a:pPr lvl="1"/>
            <a:r>
              <a:rPr lang="en-US" altLang="en-US" sz="1600">
                <a:latin typeface="Corbel" panose="020B0503020204020204" pitchFamily="34" charset="0"/>
              </a:rPr>
              <a:t>Earlier to later (or vice versa), a narrative, or as a cause and effect</a:t>
            </a:r>
          </a:p>
          <a:p>
            <a:r>
              <a:rPr lang="en-US" altLang="en-US" sz="2000">
                <a:latin typeface="Corbel" panose="020B0503020204020204" pitchFamily="34" charset="0"/>
              </a:rPr>
              <a:t>Coordinate</a:t>
            </a:r>
          </a:p>
          <a:p>
            <a:pPr lvl="1"/>
            <a:r>
              <a:rPr lang="en-US" altLang="en-US" sz="1600">
                <a:latin typeface="Corbel" panose="020B0503020204020204" pitchFamily="34" charset="0"/>
              </a:rPr>
              <a:t>Importance (e.g., “first”, “second”), complexity (e.g., more important, in addition)</a:t>
            </a:r>
          </a:p>
          <a:p>
            <a:r>
              <a:rPr lang="en-US" altLang="en-US" sz="2000">
                <a:latin typeface="Corbel" panose="020B0503020204020204" pitchFamily="34" charset="0"/>
              </a:rPr>
              <a:t>Logical</a:t>
            </a:r>
          </a:p>
          <a:p>
            <a:pPr lvl="1"/>
            <a:r>
              <a:rPr lang="en-US" altLang="en-US" sz="1600">
                <a:latin typeface="Corbel" panose="020B0503020204020204" pitchFamily="34" charset="0"/>
              </a:rPr>
              <a:t>By example and generalization (or vice versa),  premise and conclusion (or vice versa), or assertion and contradiction</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CCBD9B8-D96C-4332-9B01-3702472AF871}"/>
              </a:ext>
            </a:extLst>
          </p:cNvPr>
          <p:cNvSpPr>
            <a:spLocks noGrp="1"/>
          </p:cNvSpPr>
          <p:nvPr>
            <p:ph type="title"/>
          </p:nvPr>
        </p:nvSpPr>
        <p:spPr/>
        <p:txBody>
          <a:bodyPr/>
          <a:lstStyle/>
          <a:p>
            <a:r>
              <a:rPr lang="en-US" altLang="en-US" sz="3200" i="1">
                <a:latin typeface="Corbel" panose="020B0503020204020204" pitchFamily="34" charset="0"/>
              </a:rPr>
              <a:t>Exemplars – Style – Concision</a:t>
            </a:r>
            <a:endParaRPr lang="en-US" altLang="en-US" sz="3200">
              <a:latin typeface="Corbel" panose="020B0503020204020204" pitchFamily="34" charset="0"/>
            </a:endParaRPr>
          </a:p>
        </p:txBody>
      </p:sp>
      <p:sp>
        <p:nvSpPr>
          <p:cNvPr id="19459" name="Content Placeholder 2">
            <a:extLst>
              <a:ext uri="{FF2B5EF4-FFF2-40B4-BE49-F238E27FC236}">
                <a16:creationId xmlns:a16="http://schemas.microsoft.com/office/drawing/2014/main" id="{51A8062B-CA46-4393-B7A5-9C2AF461B868}"/>
              </a:ext>
            </a:extLst>
          </p:cNvPr>
          <p:cNvSpPr>
            <a:spLocks noGrp="1"/>
          </p:cNvSpPr>
          <p:nvPr>
            <p:ph idx="1"/>
          </p:nvPr>
        </p:nvSpPr>
        <p:spPr/>
        <p:txBody>
          <a:bodyPr/>
          <a:lstStyle/>
          <a:p>
            <a:r>
              <a:rPr lang="en-US" altLang="en-US" sz="2000">
                <a:latin typeface="Corbel" panose="020B0503020204020204" pitchFamily="34" charset="0"/>
              </a:rPr>
              <a:t>Readers think you write concisely when you use only enough words to say what you mean.  This involves:</a:t>
            </a:r>
          </a:p>
          <a:p>
            <a:endParaRPr lang="en-US" altLang="en-US" sz="2000">
              <a:latin typeface="Corbel" panose="020B0503020204020204" pitchFamily="34" charset="0"/>
            </a:endParaRPr>
          </a:p>
          <a:p>
            <a:r>
              <a:rPr lang="en-US" altLang="en-US" sz="2000">
                <a:latin typeface="Corbel" panose="020B0503020204020204" pitchFamily="34" charset="0"/>
              </a:rPr>
              <a:t>Deleting words that mean little or nothing.</a:t>
            </a:r>
          </a:p>
          <a:p>
            <a:r>
              <a:rPr lang="en-US" altLang="en-US" sz="2000">
                <a:latin typeface="Corbel" panose="020B0503020204020204" pitchFamily="34" charset="0"/>
              </a:rPr>
              <a:t>Deleting words that repeat the meaning of other words.</a:t>
            </a:r>
          </a:p>
          <a:p>
            <a:r>
              <a:rPr lang="en-US" altLang="en-US" sz="2000">
                <a:latin typeface="Corbel" panose="020B0503020204020204" pitchFamily="34" charset="0"/>
              </a:rPr>
              <a:t>Deleting words implied by other words.</a:t>
            </a:r>
          </a:p>
          <a:p>
            <a:r>
              <a:rPr lang="en-US" altLang="en-US" sz="2000">
                <a:latin typeface="Corbel" panose="020B0503020204020204" pitchFamily="34" charset="0"/>
              </a:rPr>
              <a:t>Replacing a phrase with a word.</a:t>
            </a:r>
          </a:p>
          <a:p>
            <a:r>
              <a:rPr lang="en-US" altLang="en-US" sz="2000">
                <a:latin typeface="Corbel" panose="020B0503020204020204" pitchFamily="34" charset="0"/>
              </a:rPr>
              <a:t>Changing negatives to affirmatives.</a:t>
            </a:r>
          </a:p>
          <a:p>
            <a:r>
              <a:rPr lang="en-US" altLang="en-US" sz="2000">
                <a:latin typeface="Corbel" panose="020B0503020204020204" pitchFamily="34" charset="0"/>
              </a:rPr>
              <a:t>Deleting useless adjectives and adverbs.</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1D74E72-5123-4703-800A-D22C468E2E4F}"/>
              </a:ext>
            </a:extLst>
          </p:cNvPr>
          <p:cNvSpPr>
            <a:spLocks noGrp="1"/>
          </p:cNvSpPr>
          <p:nvPr>
            <p:ph type="title"/>
          </p:nvPr>
        </p:nvSpPr>
        <p:spPr/>
        <p:txBody>
          <a:bodyPr/>
          <a:lstStyle/>
          <a:p>
            <a:r>
              <a:rPr lang="en-US" altLang="en-US" sz="3200" i="1">
                <a:latin typeface="Corbel" panose="020B0503020204020204" pitchFamily="34" charset="0"/>
              </a:rPr>
              <a:t>Exemplars – Style – Concision (cont.)</a:t>
            </a:r>
            <a:endParaRPr lang="en-US" altLang="en-US" sz="3200">
              <a:latin typeface="Corbel" panose="020B0503020204020204" pitchFamily="34" charset="0"/>
            </a:endParaRPr>
          </a:p>
        </p:txBody>
      </p:sp>
      <p:sp>
        <p:nvSpPr>
          <p:cNvPr id="20483" name="Content Placeholder 2">
            <a:extLst>
              <a:ext uri="{FF2B5EF4-FFF2-40B4-BE49-F238E27FC236}">
                <a16:creationId xmlns:a16="http://schemas.microsoft.com/office/drawing/2014/main" id="{F39CD89F-F293-44DB-8953-DBA1B5B4E38E}"/>
              </a:ext>
            </a:extLst>
          </p:cNvPr>
          <p:cNvSpPr>
            <a:spLocks noGrp="1"/>
          </p:cNvSpPr>
          <p:nvPr>
            <p:ph idx="1"/>
          </p:nvPr>
        </p:nvSpPr>
        <p:spPr/>
        <p:txBody>
          <a:bodyPr/>
          <a:lstStyle/>
          <a:p>
            <a:r>
              <a:rPr lang="en-US" altLang="en-US" sz="2000">
                <a:latin typeface="Corbel" panose="020B0503020204020204" pitchFamily="34" charset="0"/>
              </a:rPr>
              <a:t>Use </a:t>
            </a:r>
            <a:r>
              <a:rPr lang="en-US" altLang="en-US" sz="2000" i="1">
                <a:latin typeface="Corbel" panose="020B0503020204020204" pitchFamily="34" charset="0"/>
              </a:rPr>
              <a:t>meta-discourse</a:t>
            </a:r>
            <a:r>
              <a:rPr lang="en-US" altLang="en-US" sz="2000">
                <a:latin typeface="Corbel" panose="020B0503020204020204" pitchFamily="34" charset="0"/>
              </a:rPr>
              <a:t> (the writer’s intensions, directions to the reader, or the structure of the text) </a:t>
            </a:r>
            <a:r>
              <a:rPr lang="en-US" altLang="en-US" sz="2000" u="sng">
                <a:latin typeface="Corbel" panose="020B0503020204020204" pitchFamily="34" charset="0"/>
              </a:rPr>
              <a:t>sparingly</a:t>
            </a:r>
            <a:r>
              <a:rPr lang="en-US" altLang="en-US" sz="2000">
                <a:latin typeface="Corbel" panose="020B0503020204020204" pitchFamily="34" charset="0"/>
              </a:rPr>
              <a: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pPr lvl="1"/>
            <a:endParaRPr lang="en-US" altLang="en-US" sz="1800">
              <a:latin typeface="Corbel" panose="020B0503020204020204" pitchFamily="34" charset="0"/>
            </a:endParaRPr>
          </a:p>
          <a:p>
            <a:r>
              <a:rPr lang="en-US" altLang="en-US" sz="2000">
                <a:latin typeface="Corbel" panose="020B0503020204020204" pitchFamily="34" charset="0"/>
              </a:rPr>
              <a:t>Use </a:t>
            </a:r>
            <a:r>
              <a:rPr lang="en-US" altLang="en-US" sz="2000" i="1">
                <a:latin typeface="Corbel" panose="020B0503020204020204" pitchFamily="34" charset="0"/>
              </a:rPr>
              <a:t>hedges</a:t>
            </a:r>
            <a:r>
              <a:rPr lang="en-US" altLang="en-US" sz="2000">
                <a:latin typeface="Corbel" panose="020B0503020204020204" pitchFamily="34" charset="0"/>
              </a:rPr>
              <a:t> (hedges qualify certainty) </a:t>
            </a:r>
            <a:r>
              <a:rPr lang="en-US" altLang="en-US" sz="2000" u="sng">
                <a:latin typeface="Corbel" panose="020B0503020204020204" pitchFamily="34" charset="0"/>
              </a:rPr>
              <a:t>sparingly</a:t>
            </a:r>
            <a:r>
              <a:rPr lang="en-US" altLang="en-US" sz="2000">
                <a:latin typeface="Corbel" panose="020B0503020204020204" pitchFamily="34" charset="0"/>
              </a:rPr>
              <a: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Use intensifiers (intensifiers increase certainty) </a:t>
            </a:r>
            <a:r>
              <a:rPr lang="en-US" altLang="en-US" sz="2000" u="sng">
                <a:latin typeface="Corbel" panose="020B0503020204020204" pitchFamily="34" charset="0"/>
              </a:rPr>
              <a:t>sparingly</a:t>
            </a:r>
            <a:r>
              <a:rPr lang="en-US" altLang="en-US" sz="2000">
                <a:latin typeface="Corbel" panose="020B0503020204020204" pitchFamily="34" charset="0"/>
              </a:rPr>
              <a: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pPr lvl="1"/>
            <a:endParaRPr lang="en-US" altLang="en-US" sz="1800">
              <a:latin typeface="Corbel" panose="020B0503020204020204" pitchFamily="34"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25BA265-BB05-4801-87E3-315962E5B9B8}"/>
              </a:ext>
            </a:extLst>
          </p:cNvPr>
          <p:cNvSpPr>
            <a:spLocks noGrp="1"/>
          </p:cNvSpPr>
          <p:nvPr>
            <p:ph type="title"/>
          </p:nvPr>
        </p:nvSpPr>
        <p:spPr/>
        <p:txBody>
          <a:bodyPr/>
          <a:lstStyle/>
          <a:p>
            <a:r>
              <a:rPr lang="en-US" altLang="en-US" sz="3200" i="1">
                <a:latin typeface="Corbel" panose="020B0503020204020204" pitchFamily="34" charset="0"/>
              </a:rPr>
              <a:t>Exemplars – Style – Shape</a:t>
            </a:r>
            <a:endParaRPr lang="en-US" altLang="en-US" sz="3200">
              <a:latin typeface="Corbel" panose="020B0503020204020204" pitchFamily="34" charset="0"/>
            </a:endParaRPr>
          </a:p>
        </p:txBody>
      </p:sp>
      <p:sp>
        <p:nvSpPr>
          <p:cNvPr id="21507" name="Content Placeholder 2">
            <a:extLst>
              <a:ext uri="{FF2B5EF4-FFF2-40B4-BE49-F238E27FC236}">
                <a16:creationId xmlns:a16="http://schemas.microsoft.com/office/drawing/2014/main" id="{3DA90D6B-932D-45CC-A5ED-90F8E2E81103}"/>
              </a:ext>
            </a:extLst>
          </p:cNvPr>
          <p:cNvSpPr>
            <a:spLocks noGrp="1"/>
          </p:cNvSpPr>
          <p:nvPr>
            <p:ph idx="1"/>
          </p:nvPr>
        </p:nvSpPr>
        <p:spPr/>
        <p:txBody>
          <a:bodyPr/>
          <a:lstStyle/>
          <a:p>
            <a:pPr>
              <a:defRPr/>
            </a:pPr>
            <a:r>
              <a:rPr lang="en-US" altLang="en-US" sz="2000" dirty="0">
                <a:latin typeface="Corbel" panose="020B0503020204020204" pitchFamily="34" charset="0"/>
              </a:rPr>
              <a:t>Get to the subject quickly.</a:t>
            </a:r>
          </a:p>
          <a:p>
            <a:pPr>
              <a:defRPr/>
            </a:pPr>
            <a:endParaRPr lang="en-US" altLang="en-US" sz="2000" dirty="0">
              <a:latin typeface="Corbel" panose="020B0503020204020204" pitchFamily="34" charset="0"/>
            </a:endParaRPr>
          </a:p>
          <a:p>
            <a:pPr lvl="1">
              <a:defRPr/>
            </a:pPr>
            <a:r>
              <a:rPr lang="en-US" altLang="en-US" sz="1800" dirty="0">
                <a:latin typeface="Corbel" panose="020B0503020204020204" pitchFamily="34" charset="0"/>
              </a:rPr>
              <a:t>Examples</a:t>
            </a:r>
          </a:p>
          <a:p>
            <a:pPr>
              <a:defRPr/>
            </a:pPr>
            <a:endParaRPr lang="en-US" altLang="en-US" sz="2000" dirty="0">
              <a:latin typeface="Corbel" panose="020B0503020204020204" pitchFamily="34" charset="0"/>
            </a:endParaRPr>
          </a:p>
          <a:p>
            <a:pPr>
              <a:defRPr/>
            </a:pPr>
            <a:r>
              <a:rPr lang="en-US" altLang="en-US" sz="2000" dirty="0">
                <a:latin typeface="Corbel" panose="020B0503020204020204" pitchFamily="34" charset="0"/>
              </a:rPr>
              <a:t>Get to the verb and object quickly.</a:t>
            </a:r>
          </a:p>
          <a:p>
            <a:pPr>
              <a:defRPr/>
            </a:pPr>
            <a:endParaRPr lang="en-US" altLang="en-US" sz="2000" dirty="0">
              <a:latin typeface="Corbel" panose="020B0503020204020204" pitchFamily="34" charset="0"/>
            </a:endParaRPr>
          </a:p>
          <a:p>
            <a:pPr lvl="1">
              <a:defRPr/>
            </a:pPr>
            <a:r>
              <a:rPr lang="en-US" altLang="en-US" sz="1800" dirty="0">
                <a:latin typeface="Corbel" panose="020B0503020204020204" pitchFamily="34" charset="0"/>
              </a:rPr>
              <a:t>Examples</a:t>
            </a:r>
          </a:p>
          <a:p>
            <a:pPr>
              <a:defRPr/>
            </a:pPr>
            <a:endParaRPr lang="en-US" altLang="en-US" sz="2000" dirty="0">
              <a:latin typeface="Corbel" panose="020B0503020204020204" pitchFamily="34" charset="0"/>
            </a:endParaRPr>
          </a:p>
          <a:p>
            <a:pPr>
              <a:defRPr/>
            </a:pPr>
            <a:r>
              <a:rPr lang="en-US" altLang="en-US" sz="2000" dirty="0">
                <a:latin typeface="Corbel" panose="020B0503020204020204" pitchFamily="34" charset="0"/>
              </a:rPr>
              <a:t>Start with your point.</a:t>
            </a:r>
          </a:p>
          <a:p>
            <a:pPr marL="0" indent="0">
              <a:buFontTx/>
              <a:buNone/>
              <a:defRPr/>
            </a:pPr>
            <a:endParaRPr lang="en-US" altLang="en-US" sz="2000" dirty="0">
              <a:latin typeface="Corbel" panose="020B0503020204020204" pitchFamily="34" charset="0"/>
            </a:endParaRPr>
          </a:p>
          <a:p>
            <a:pPr lvl="1">
              <a:defRPr/>
            </a:pPr>
            <a:r>
              <a:rPr lang="en-US" altLang="en-US" sz="1800" dirty="0">
                <a:latin typeface="Corbel" panose="020B0503020204020204" pitchFamily="34" charset="0"/>
              </a:rPr>
              <a:t>Examples</a:t>
            </a:r>
          </a:p>
          <a:p>
            <a:pPr>
              <a:defRPr/>
            </a:pPr>
            <a:endParaRPr lang="en-US" altLang="en-US" sz="2000" dirty="0">
              <a:latin typeface="Corbel" panose="020B0503020204020204" pitchFamily="34" charset="0"/>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39E2A38-9024-46A4-84CA-75D64C2DBE64}"/>
              </a:ext>
            </a:extLst>
          </p:cNvPr>
          <p:cNvSpPr>
            <a:spLocks noGrp="1"/>
          </p:cNvSpPr>
          <p:nvPr>
            <p:ph type="title"/>
          </p:nvPr>
        </p:nvSpPr>
        <p:spPr/>
        <p:txBody>
          <a:bodyPr/>
          <a:lstStyle/>
          <a:p>
            <a:r>
              <a:rPr lang="en-US" altLang="en-US" sz="3200" i="1">
                <a:latin typeface="Corbel" panose="020B0503020204020204" pitchFamily="34" charset="0"/>
              </a:rPr>
              <a:t>Exemplars – Style – Shape (cont.)</a:t>
            </a:r>
            <a:endParaRPr lang="en-US" altLang="en-US" sz="3200">
              <a:latin typeface="Corbel" panose="020B0503020204020204" pitchFamily="34" charset="0"/>
            </a:endParaRPr>
          </a:p>
        </p:txBody>
      </p:sp>
      <p:sp>
        <p:nvSpPr>
          <p:cNvPr id="22531" name="Content Placeholder 2">
            <a:extLst>
              <a:ext uri="{FF2B5EF4-FFF2-40B4-BE49-F238E27FC236}">
                <a16:creationId xmlns:a16="http://schemas.microsoft.com/office/drawing/2014/main" id="{99E87C81-205C-4A94-B085-810F6ECA4E33}"/>
              </a:ext>
            </a:extLst>
          </p:cNvPr>
          <p:cNvSpPr>
            <a:spLocks noGrp="1"/>
          </p:cNvSpPr>
          <p:nvPr>
            <p:ph idx="1"/>
          </p:nvPr>
        </p:nvSpPr>
        <p:spPr/>
        <p:txBody>
          <a:bodyPr/>
          <a:lstStyle/>
          <a:p>
            <a:r>
              <a:rPr lang="en-US" altLang="en-US" sz="2000">
                <a:latin typeface="Corbel" panose="020B0503020204020204" pitchFamily="34" charset="0"/>
              </a:rPr>
              <a:t>Use a </a:t>
            </a:r>
            <a:r>
              <a:rPr lang="en-US" altLang="en-US" sz="2000" i="1">
                <a:latin typeface="Corbel" panose="020B0503020204020204" pitchFamily="34" charset="0"/>
              </a:rPr>
              <a:t>resumptive modifier</a:t>
            </a:r>
            <a:r>
              <a:rPr lang="en-US" altLang="en-US" sz="2000">
                <a:latin typeface="Corbel" panose="020B0503020204020204" pitchFamily="34" charset="0"/>
              </a:rPr>
              <a: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Use a </a:t>
            </a:r>
            <a:r>
              <a:rPr lang="en-US" altLang="en-US" sz="2000" i="1">
                <a:latin typeface="Corbel" panose="020B0503020204020204" pitchFamily="34" charset="0"/>
              </a:rPr>
              <a:t>summative modifier</a:t>
            </a:r>
            <a:r>
              <a:rPr lang="en-US" altLang="en-US" sz="2000">
                <a:latin typeface="Corbel" panose="020B0503020204020204" pitchFamily="34" charset="0"/>
              </a:rPr>
              <a: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Use a </a:t>
            </a:r>
            <a:r>
              <a:rPr lang="en-US" altLang="en-US" sz="2000" i="1">
                <a:latin typeface="Corbel" panose="020B0503020204020204" pitchFamily="34" charset="0"/>
              </a:rPr>
              <a:t>free modifier</a:t>
            </a:r>
            <a:r>
              <a:rPr lang="en-US" altLang="en-US" sz="2000">
                <a:latin typeface="Corbel" panose="020B0503020204020204" pitchFamily="34" charset="0"/>
              </a:rPr>
              <a: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8D7D5D3-CDF7-4EC0-9419-1CD859CB7176}"/>
              </a:ext>
            </a:extLst>
          </p:cNvPr>
          <p:cNvSpPr>
            <a:spLocks noGrp="1"/>
          </p:cNvSpPr>
          <p:nvPr>
            <p:ph type="title"/>
          </p:nvPr>
        </p:nvSpPr>
        <p:spPr/>
        <p:txBody>
          <a:bodyPr/>
          <a:lstStyle/>
          <a:p>
            <a:r>
              <a:rPr lang="en-US" altLang="en-US" sz="3200" i="1">
                <a:latin typeface="Corbel" panose="020B0503020204020204" pitchFamily="34" charset="0"/>
              </a:rPr>
              <a:t>Superior, Contemporary Writing</a:t>
            </a:r>
            <a:endParaRPr lang="en-US" altLang="en-US" sz="3200">
              <a:latin typeface="Corbel" panose="020B0503020204020204" pitchFamily="34" charset="0"/>
            </a:endParaRPr>
          </a:p>
        </p:txBody>
      </p:sp>
      <p:sp>
        <p:nvSpPr>
          <p:cNvPr id="5123" name="Content Placeholder 2">
            <a:extLst>
              <a:ext uri="{FF2B5EF4-FFF2-40B4-BE49-F238E27FC236}">
                <a16:creationId xmlns:a16="http://schemas.microsoft.com/office/drawing/2014/main" id="{FE454681-A851-4EB4-B474-5CB667CC721E}"/>
              </a:ext>
            </a:extLst>
          </p:cNvPr>
          <p:cNvSpPr>
            <a:spLocks noGrp="1"/>
          </p:cNvSpPr>
          <p:nvPr>
            <p:ph idx="1"/>
          </p:nvPr>
        </p:nvSpPr>
        <p:spPr/>
        <p:txBody>
          <a:bodyPr/>
          <a:lstStyle/>
          <a:p>
            <a:r>
              <a:rPr lang="en-US" altLang="en-US" sz="2000">
                <a:latin typeface="Corbel" panose="020B0503020204020204" pitchFamily="34" charset="0"/>
              </a:rPr>
              <a:t>Employ higher-order writing strategies</a:t>
            </a:r>
          </a:p>
          <a:p>
            <a:pPr lvl="1"/>
            <a:r>
              <a:rPr lang="en-US" altLang="en-US" sz="1800" i="1">
                <a:latin typeface="Corbel" panose="020B0503020204020204" pitchFamily="34" charset="0"/>
              </a:rPr>
              <a:t>Always</a:t>
            </a:r>
            <a:r>
              <a:rPr lang="en-US" altLang="en-US" sz="1800">
                <a:latin typeface="Corbel" panose="020B0503020204020204" pitchFamily="34" charset="0"/>
              </a:rPr>
              <a:t> elevate your writing (throughout this class and beyond)</a:t>
            </a:r>
          </a:p>
          <a:p>
            <a:pPr lvl="1"/>
            <a:r>
              <a:rPr lang="en-US" altLang="en-US" sz="1800">
                <a:latin typeface="Corbel" panose="020B0503020204020204" pitchFamily="34" charset="0"/>
              </a:rPr>
              <a:t>All of the following examples are from my </a:t>
            </a:r>
            <a:r>
              <a:rPr lang="en-US" altLang="en-US" sz="1800" i="1">
                <a:latin typeface="Corbel" panose="020B0503020204020204" pitchFamily="34" charset="0"/>
              </a:rPr>
              <a:t>outstanding</a:t>
            </a:r>
            <a:r>
              <a:rPr lang="en-US" altLang="en-US" sz="1800">
                <a:latin typeface="Corbel" panose="020B0503020204020204" pitchFamily="34" charset="0"/>
              </a:rPr>
              <a:t> students</a:t>
            </a:r>
            <a:endParaRPr lang="en-US" altLang="en-US" sz="2000">
              <a:latin typeface="Corbel" panose="020B0503020204020204" pitchFamily="34" charset="0"/>
            </a:endParaRPr>
          </a:p>
          <a:p>
            <a:endParaRPr lang="en-US" altLang="en-US" sz="2000">
              <a:latin typeface="Corbel" panose="020B0503020204020204" pitchFamily="34" charset="0"/>
            </a:endParaRPr>
          </a:p>
          <a:p>
            <a:r>
              <a:rPr lang="en-US" altLang="en-US" sz="2000">
                <a:latin typeface="Corbel" panose="020B0503020204020204" pitchFamily="34" charset="0"/>
              </a:rPr>
              <a:t>Artful Prose</a:t>
            </a:r>
          </a:p>
          <a:p>
            <a:pPr lvl="1"/>
            <a:r>
              <a:rPr lang="en-US" altLang="en-US" sz="1800">
                <a:latin typeface="Corbel" panose="020B0503020204020204" pitchFamily="34" charset="0"/>
              </a:rPr>
              <a:t>Short Sentences, Noun Phrases, Verb Phrases, Adjectives and Adverbs,  Prepositions, Conjunctions and Coordination, Dependent Clauses, Sentence Openers and Inversion, Branching Sentences, Appositives, Interrogatories, Exclamatories, Imperatives, Parallelism, Cohesion</a:t>
            </a:r>
          </a:p>
          <a:p>
            <a:pPr lvl="1"/>
            <a:endParaRPr lang="en-US" altLang="en-US" sz="1800">
              <a:latin typeface="Corbel" panose="020B0503020204020204" pitchFamily="34" charset="0"/>
            </a:endParaRPr>
          </a:p>
          <a:p>
            <a:r>
              <a:rPr lang="en-US" altLang="en-US" sz="2000">
                <a:latin typeface="Corbel" panose="020B0503020204020204" pitchFamily="34" charset="0"/>
              </a:rPr>
              <a:t>Style</a:t>
            </a:r>
          </a:p>
          <a:p>
            <a:pPr lvl="1"/>
            <a:r>
              <a:rPr lang="en-US" altLang="en-US" sz="1800">
                <a:latin typeface="Corbel" panose="020B0503020204020204" pitchFamily="34" charset="0"/>
              </a:rPr>
              <a:t>Actions, Characters, Cohesion and Coherence, Emphasis, Motivation, Global Coherence, Concision, Shape, Elegance, Ethics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45AEFD9-C0E2-4B61-B67B-8AE4C75BCFB2}"/>
              </a:ext>
            </a:extLst>
          </p:cNvPr>
          <p:cNvSpPr>
            <a:spLocks noGrp="1"/>
          </p:cNvSpPr>
          <p:nvPr>
            <p:ph type="title"/>
          </p:nvPr>
        </p:nvSpPr>
        <p:spPr/>
        <p:txBody>
          <a:bodyPr/>
          <a:lstStyle/>
          <a:p>
            <a:r>
              <a:rPr lang="en-US" altLang="en-US" sz="3200" i="1">
                <a:latin typeface="Corbel" panose="020B0503020204020204" pitchFamily="34" charset="0"/>
              </a:rPr>
              <a:t>Exemplars – Style – Shape (cont.)</a:t>
            </a:r>
            <a:endParaRPr lang="en-US" altLang="en-US" sz="3200">
              <a:latin typeface="Corbel" panose="020B0503020204020204" pitchFamily="34" charset="0"/>
            </a:endParaRPr>
          </a:p>
        </p:txBody>
      </p:sp>
      <p:sp>
        <p:nvSpPr>
          <p:cNvPr id="23555" name="Content Placeholder 2">
            <a:extLst>
              <a:ext uri="{FF2B5EF4-FFF2-40B4-BE49-F238E27FC236}">
                <a16:creationId xmlns:a16="http://schemas.microsoft.com/office/drawing/2014/main" id="{F9B0D025-F7FB-4A55-BF4C-59BC69C90033}"/>
              </a:ext>
            </a:extLst>
          </p:cNvPr>
          <p:cNvSpPr>
            <a:spLocks noGrp="1"/>
          </p:cNvSpPr>
          <p:nvPr>
            <p:ph idx="1"/>
          </p:nvPr>
        </p:nvSpPr>
        <p:spPr/>
        <p:txBody>
          <a:bodyPr/>
          <a:lstStyle/>
          <a:p>
            <a:r>
              <a:rPr lang="en-US" altLang="en-US" sz="2000" i="1">
                <a:latin typeface="Corbel" panose="020B0503020204020204" pitchFamily="34" charset="0"/>
              </a:rPr>
              <a:t>Coordination</a:t>
            </a:r>
            <a:r>
              <a:rPr lang="en-US" altLang="en-US" sz="2000">
                <a:latin typeface="Corbel" panose="020B0503020204020204" pitchFamily="34" charset="0"/>
              </a:rPr>
              <a:t> is the foundation of a gracefully shaped sentence.</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i="1">
                <a:latin typeface="Corbel" panose="020B0503020204020204" pitchFamily="34" charset="0"/>
              </a:rPr>
              <a:t>Balanced coordination </a:t>
            </a:r>
            <a:r>
              <a:rPr lang="en-US" altLang="en-US" sz="2000">
                <a:latin typeface="Corbel" panose="020B0503020204020204" pitchFamily="34" charset="0"/>
              </a:rPr>
              <a:t>involves going from shorter phrases to longer phrases…</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…and from simpler phrases to more complex phrases.</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DF0CCA1A-1F92-4494-8E73-88A0C2DB2877}"/>
              </a:ext>
            </a:extLst>
          </p:cNvPr>
          <p:cNvSpPr>
            <a:spLocks noGrp="1"/>
          </p:cNvSpPr>
          <p:nvPr>
            <p:ph type="title"/>
          </p:nvPr>
        </p:nvSpPr>
        <p:spPr/>
        <p:txBody>
          <a:bodyPr/>
          <a:lstStyle/>
          <a:p>
            <a:r>
              <a:rPr lang="en-US" altLang="en-US" sz="3200" i="1">
                <a:latin typeface="Corbel" panose="020B0503020204020204" pitchFamily="34" charset="0"/>
              </a:rPr>
              <a:t>Exemplars – Style – Elegance</a:t>
            </a:r>
            <a:endParaRPr lang="en-US" altLang="en-US" sz="3200">
              <a:latin typeface="Corbel" panose="020B0503020204020204" pitchFamily="34" charset="0"/>
            </a:endParaRPr>
          </a:p>
        </p:txBody>
      </p:sp>
      <p:sp>
        <p:nvSpPr>
          <p:cNvPr id="24579" name="Content Placeholder 2">
            <a:extLst>
              <a:ext uri="{FF2B5EF4-FFF2-40B4-BE49-F238E27FC236}">
                <a16:creationId xmlns:a16="http://schemas.microsoft.com/office/drawing/2014/main" id="{187DDFD3-FA11-40E7-99BB-D95670835BFE}"/>
              </a:ext>
            </a:extLst>
          </p:cNvPr>
          <p:cNvSpPr>
            <a:spLocks noGrp="1"/>
          </p:cNvSpPr>
          <p:nvPr>
            <p:ph idx="1"/>
          </p:nvPr>
        </p:nvSpPr>
        <p:spPr/>
        <p:txBody>
          <a:bodyPr/>
          <a:lstStyle/>
          <a:p>
            <a:r>
              <a:rPr lang="en-US" altLang="en-US" sz="2000">
                <a:latin typeface="Corbel" panose="020B0503020204020204" pitchFamily="34" charset="0"/>
              </a:rPr>
              <a:t>What makes a sentence graceful is a balance and symmetry among its parts, echoing one another in sound, rhythm, structure, and meaning.  Climatic emphasis at the end of a sentence involves: </a:t>
            </a:r>
          </a:p>
          <a:p>
            <a:endParaRPr lang="en-US" altLang="en-US" sz="2000">
              <a:latin typeface="Corbel" panose="020B0503020204020204" pitchFamily="34" charset="0"/>
            </a:endParaRPr>
          </a:p>
          <a:p>
            <a:r>
              <a:rPr lang="en-US" altLang="en-US" sz="2000">
                <a:latin typeface="Corbel" panose="020B0503020204020204" pitchFamily="34" charset="0"/>
              </a:rPr>
              <a:t>“Weighty” words (a strong word, or better, a pair of them)</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“Of” + Weighty word (prepositional phrase introduced by “of”)</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34E425BA-74E2-481D-8162-756A000A6102}"/>
              </a:ext>
            </a:extLst>
          </p:cNvPr>
          <p:cNvSpPr>
            <a:spLocks noGrp="1"/>
          </p:cNvSpPr>
          <p:nvPr>
            <p:ph type="title"/>
          </p:nvPr>
        </p:nvSpPr>
        <p:spPr/>
        <p:txBody>
          <a:bodyPr/>
          <a:lstStyle/>
          <a:p>
            <a:r>
              <a:rPr lang="en-US" altLang="en-US" sz="3200" i="1">
                <a:latin typeface="Corbel" panose="020B0503020204020204" pitchFamily="34" charset="0"/>
              </a:rPr>
              <a:t>Exemplars – Style – Elegance (cont.)</a:t>
            </a:r>
            <a:endParaRPr lang="en-US" altLang="en-US" sz="3200">
              <a:latin typeface="Corbel" panose="020B0503020204020204" pitchFamily="34" charset="0"/>
            </a:endParaRPr>
          </a:p>
        </p:txBody>
      </p:sp>
      <p:sp>
        <p:nvSpPr>
          <p:cNvPr id="18435" name="Content Placeholder 2">
            <a:extLst>
              <a:ext uri="{FF2B5EF4-FFF2-40B4-BE49-F238E27FC236}">
                <a16:creationId xmlns:a16="http://schemas.microsoft.com/office/drawing/2014/main" id="{C68B1A05-9E93-4FF4-9B00-381FBE39A3EA}"/>
              </a:ext>
            </a:extLst>
          </p:cNvPr>
          <p:cNvSpPr>
            <a:spLocks noGrp="1"/>
          </p:cNvSpPr>
          <p:nvPr>
            <p:ph idx="1"/>
          </p:nvPr>
        </p:nvSpPr>
        <p:spPr/>
        <p:txBody>
          <a:bodyPr/>
          <a:lstStyle/>
          <a:p>
            <a:pPr>
              <a:defRPr/>
            </a:pPr>
            <a:r>
              <a:rPr lang="en-US" altLang="en-US" sz="2000" dirty="0">
                <a:latin typeface="Corbel" panose="020B0503020204020204" pitchFamily="34" charset="0"/>
              </a:rPr>
              <a:t>Echoing Salience (repeat the sound or meaning of an earlier word or phrase)</a:t>
            </a:r>
          </a:p>
          <a:p>
            <a:pPr>
              <a:defRPr/>
            </a:pPr>
            <a:endParaRPr lang="en-US" altLang="en-US" sz="2000" dirty="0">
              <a:latin typeface="Corbel" panose="020B0503020204020204" pitchFamily="34" charset="0"/>
            </a:endParaRPr>
          </a:p>
          <a:p>
            <a:pPr lvl="1">
              <a:defRPr/>
            </a:pPr>
            <a:r>
              <a:rPr lang="en-US" altLang="en-US" sz="1800" dirty="0">
                <a:latin typeface="Corbel" panose="020B0503020204020204" pitchFamily="34" charset="0"/>
              </a:rPr>
              <a:t>Examples</a:t>
            </a:r>
          </a:p>
          <a:p>
            <a:pPr lvl="1">
              <a:defRPr/>
            </a:pPr>
            <a:endParaRPr lang="en-US" altLang="en-US" sz="1800" dirty="0">
              <a:latin typeface="Corbel" panose="020B0503020204020204" pitchFamily="34" charset="0"/>
            </a:endParaRPr>
          </a:p>
          <a:p>
            <a:pPr>
              <a:defRPr/>
            </a:pPr>
            <a:r>
              <a:rPr lang="en-US" altLang="en-US" sz="2000" dirty="0">
                <a:latin typeface="Corbel" panose="020B0503020204020204" pitchFamily="34" charset="0"/>
              </a:rPr>
              <a:t>Chiasmus (the second part is reversed from the first part)</a:t>
            </a:r>
          </a:p>
          <a:p>
            <a:pPr>
              <a:defRPr/>
            </a:pPr>
            <a:endParaRPr lang="en-US" altLang="en-US" sz="2000" dirty="0">
              <a:latin typeface="Corbel" panose="020B0503020204020204" pitchFamily="34" charset="0"/>
            </a:endParaRPr>
          </a:p>
          <a:p>
            <a:pPr lvl="1">
              <a:defRPr/>
            </a:pPr>
            <a:r>
              <a:rPr lang="en-US" altLang="en-US" sz="1800" dirty="0">
                <a:latin typeface="Corbel" panose="020B0503020204020204" pitchFamily="34" charset="0"/>
              </a:rPr>
              <a:t>Examples</a:t>
            </a:r>
          </a:p>
          <a:p>
            <a:pPr lvl="1">
              <a:defRPr/>
            </a:pPr>
            <a:endParaRPr lang="en-US" altLang="en-US" sz="1800" dirty="0">
              <a:latin typeface="Corbel" panose="020B0503020204020204" pitchFamily="34" charset="0"/>
            </a:endParaRPr>
          </a:p>
          <a:p>
            <a:pPr>
              <a:defRPr/>
            </a:pPr>
            <a:r>
              <a:rPr lang="en-US" altLang="en-US" sz="2000" dirty="0">
                <a:latin typeface="Corbel" panose="020B0503020204020204" pitchFamily="34" charset="0"/>
              </a:rPr>
              <a:t>Suspension (delay and heighten a sense of climax)</a:t>
            </a:r>
          </a:p>
          <a:p>
            <a:pPr>
              <a:defRPr/>
            </a:pPr>
            <a:endParaRPr lang="en-US" altLang="en-US" sz="2000" dirty="0">
              <a:latin typeface="Corbel" panose="020B0503020204020204" pitchFamily="34" charset="0"/>
            </a:endParaRPr>
          </a:p>
          <a:p>
            <a:pPr lvl="1">
              <a:defRPr/>
            </a:pPr>
            <a:r>
              <a:rPr lang="en-US" altLang="en-US" sz="1800" dirty="0">
                <a:latin typeface="Corbel" panose="020B0503020204020204" pitchFamily="34" charset="0"/>
              </a:rPr>
              <a:t>Examples</a:t>
            </a:r>
          </a:p>
          <a:p>
            <a:pPr lvl="1">
              <a:defRPr/>
            </a:pPr>
            <a:endParaRPr lang="en-US" altLang="en-US" sz="1800" dirty="0">
              <a:latin typeface="Corbel" panose="020B0503020204020204" pitchFamily="34" charset="0"/>
            </a:endParaRPr>
          </a:p>
          <a:p>
            <a:pPr lvl="1">
              <a:defRPr/>
            </a:pPr>
            <a:endParaRPr lang="en-US" altLang="en-US" sz="1800" dirty="0">
              <a:latin typeface="Corbel" panose="020B0503020204020204" pitchFamily="34" charset="0"/>
            </a:endParaRPr>
          </a:p>
          <a:p>
            <a:pPr lvl="1">
              <a:defRPr/>
            </a:pPr>
            <a:endParaRPr lang="en-US" altLang="en-US" sz="1800" dirty="0">
              <a:latin typeface="Corbel" panose="020B0503020204020204" pitchFamily="34" charset="0"/>
            </a:endParaRPr>
          </a:p>
          <a:p>
            <a:pPr marL="0" indent="0">
              <a:buFontTx/>
              <a:buNone/>
              <a:defRPr/>
            </a:pPr>
            <a:endParaRPr lang="en-US" altLang="en-US" sz="2000" dirty="0">
              <a:latin typeface="Corbel" panose="020B0503020204020204" pitchFamily="34"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0628710-C0C3-46EE-B0FA-4B6576E61B4C}"/>
              </a:ext>
            </a:extLst>
          </p:cNvPr>
          <p:cNvSpPr>
            <a:spLocks noGrp="1"/>
          </p:cNvSpPr>
          <p:nvPr>
            <p:ph type="title"/>
          </p:nvPr>
        </p:nvSpPr>
        <p:spPr/>
        <p:txBody>
          <a:bodyPr/>
          <a:lstStyle/>
          <a:p>
            <a:r>
              <a:rPr lang="en-US" altLang="en-US" sz="3200" i="1">
                <a:latin typeface="Corbel" panose="020B0503020204020204" pitchFamily="34" charset="0"/>
              </a:rPr>
              <a:t>Exemplars – Style – Ethics</a:t>
            </a:r>
            <a:endParaRPr lang="en-US" altLang="en-US" sz="3200">
              <a:latin typeface="Corbel" panose="020B0503020204020204" pitchFamily="34" charset="0"/>
            </a:endParaRPr>
          </a:p>
        </p:txBody>
      </p:sp>
      <p:sp>
        <p:nvSpPr>
          <p:cNvPr id="26627" name="Content Placeholder 2">
            <a:extLst>
              <a:ext uri="{FF2B5EF4-FFF2-40B4-BE49-F238E27FC236}">
                <a16:creationId xmlns:a16="http://schemas.microsoft.com/office/drawing/2014/main" id="{739799A8-527E-47FB-8DF0-1A65B39350CB}"/>
              </a:ext>
            </a:extLst>
          </p:cNvPr>
          <p:cNvSpPr>
            <a:spLocks noGrp="1"/>
          </p:cNvSpPr>
          <p:nvPr>
            <p:ph idx="1"/>
          </p:nvPr>
        </p:nvSpPr>
        <p:spPr/>
        <p:txBody>
          <a:bodyPr/>
          <a:lstStyle/>
          <a:p>
            <a:r>
              <a:rPr lang="en-US" altLang="en-US" sz="2000">
                <a:latin typeface="Corbel" panose="020B0503020204020204" pitchFamily="34" charset="0"/>
              </a:rPr>
              <a:t>Write to others as you would have others write to you.</a:t>
            </a:r>
          </a:p>
          <a:p>
            <a:r>
              <a:rPr lang="en-US" altLang="en-US" sz="2000">
                <a:latin typeface="Corbel" panose="020B0503020204020204" pitchFamily="34" charset="0"/>
              </a:rPr>
              <a:t>Don’t write with </a:t>
            </a:r>
            <a:r>
              <a:rPr lang="en-US" altLang="en-US" sz="2000" i="1">
                <a:latin typeface="Corbel" panose="020B0503020204020204" pitchFamily="34" charset="0"/>
              </a:rPr>
              <a:t>unintended obscurity</a:t>
            </a:r>
            <a:r>
              <a:rPr lang="en-US" altLang="en-US" sz="2000">
                <a:latin typeface="Corbel" panose="020B0503020204020204" pitchFamily="34" charset="0"/>
              </a:rPr>
              <a:t>.</a:t>
            </a:r>
          </a:p>
          <a:p>
            <a:pPr lvl="1"/>
            <a:r>
              <a:rPr lang="en-US" altLang="en-US" sz="1800">
                <a:latin typeface="Corbel" panose="020B0503020204020204" pitchFamily="34" charset="0"/>
              </a:rPr>
              <a:t>Be clear, but don’t oversimplify.</a:t>
            </a:r>
          </a:p>
          <a:p>
            <a:endParaRPr lang="en-US" altLang="en-US" sz="2000">
              <a:latin typeface="Corbel" panose="020B0503020204020204" pitchFamily="34" charset="0"/>
            </a:endParaRPr>
          </a:p>
          <a:p>
            <a:r>
              <a:rPr lang="en-US" altLang="en-US" sz="2000">
                <a:latin typeface="Corbel" panose="020B0503020204020204" pitchFamily="34" charset="0"/>
              </a:rPr>
              <a:t>Don’t write with </a:t>
            </a:r>
            <a:r>
              <a:rPr lang="en-US" altLang="en-US" sz="2000" i="1">
                <a:latin typeface="Corbel" panose="020B0503020204020204" pitchFamily="34" charset="0"/>
              </a:rPr>
              <a:t>intended misdirection</a:t>
            </a:r>
            <a:r>
              <a:rPr lang="en-US" altLang="en-US" sz="2000">
                <a:latin typeface="Corbel" panose="020B0503020204020204" pitchFamily="34" charset="0"/>
              </a:rPr>
              <a:t>.</a:t>
            </a:r>
          </a:p>
          <a:p>
            <a:pPr lvl="1"/>
            <a:r>
              <a:rPr lang="en-US" altLang="en-US" sz="1800">
                <a:latin typeface="Corbel" panose="020B0503020204020204" pitchFamily="34" charset="0"/>
              </a:rPr>
              <a:t>Be especially clear who erred, who pays, and who dies.</a:t>
            </a:r>
          </a:p>
          <a:p>
            <a:pPr lvl="1"/>
            <a:endParaRPr lang="en-US" altLang="en-US" sz="1600">
              <a:latin typeface="Corbel" panose="020B0503020204020204" pitchFamily="34" charset="0"/>
            </a:endParaRPr>
          </a:p>
          <a:p>
            <a:r>
              <a:rPr lang="en-US" altLang="en-US" sz="2000">
                <a:latin typeface="Corbel" panose="020B0503020204020204" pitchFamily="34" charset="0"/>
              </a:rPr>
              <a:t>Don’t write with </a:t>
            </a:r>
            <a:r>
              <a:rPr lang="en-US" altLang="en-US" sz="2000" i="1">
                <a:latin typeface="Corbel" panose="020B0503020204020204" pitchFamily="34" charset="0"/>
              </a:rPr>
              <a:t>rationalized opacity</a:t>
            </a:r>
            <a:r>
              <a:rPr lang="en-US" altLang="en-US" sz="2000">
                <a:latin typeface="Corbel" panose="020B0503020204020204" pitchFamily="34" charset="0"/>
              </a:rPr>
              <a:t>.</a:t>
            </a:r>
          </a:p>
          <a:p>
            <a:pPr lvl="1"/>
            <a:r>
              <a:rPr lang="en-US" altLang="en-US" sz="1800">
                <a:latin typeface="Corbel" panose="020B0503020204020204" pitchFamily="34" charset="0"/>
              </a:rPr>
              <a:t>Be clear—even and especially—about complex things.</a:t>
            </a:r>
          </a:p>
          <a:p>
            <a:pPr lvl="1"/>
            <a:endParaRPr lang="en-US" altLang="en-US" sz="1800">
              <a:latin typeface="Corbel" panose="020B0503020204020204" pitchFamily="34" charset="0"/>
            </a:endParaRPr>
          </a:p>
          <a:p>
            <a:r>
              <a:rPr lang="en-US" altLang="en-US" sz="2000">
                <a:latin typeface="Corbel" panose="020B0503020204020204" pitchFamily="34" charset="0"/>
              </a:rPr>
              <a:t>Don’t write with </a:t>
            </a:r>
            <a:r>
              <a:rPr lang="en-US" altLang="en-US" sz="2000" i="1">
                <a:latin typeface="Corbel" panose="020B0503020204020204" pitchFamily="34" charset="0"/>
              </a:rPr>
              <a:t>salutary complexity</a:t>
            </a:r>
            <a:r>
              <a:rPr lang="en-US" altLang="en-US" sz="2000">
                <a:latin typeface="Corbel" panose="020B0503020204020204" pitchFamily="34" charset="0"/>
              </a:rPr>
              <a:t>.</a:t>
            </a:r>
          </a:p>
          <a:p>
            <a:pPr lvl="1"/>
            <a:r>
              <a:rPr lang="en-US" altLang="en-US" sz="1800">
                <a:latin typeface="Corbel" panose="020B0503020204020204" pitchFamily="34" charset="0"/>
              </a:rPr>
              <a:t>Don’t claim that complexity is good for a reader.</a:t>
            </a:r>
          </a:p>
          <a:p>
            <a:pPr lvl="1"/>
            <a:endParaRPr lang="en-US" altLang="en-US" sz="1800">
              <a:latin typeface="Corbel" panose="020B0503020204020204" pitchFamily="34" charset="0"/>
            </a:endParaRPr>
          </a:p>
          <a:p>
            <a:r>
              <a:rPr lang="en-US" altLang="en-US" sz="2000">
                <a:latin typeface="Corbel" panose="020B0503020204020204" pitchFamily="34" charset="0"/>
              </a:rPr>
              <a:t>Don’t write with </a:t>
            </a:r>
            <a:r>
              <a:rPr lang="en-US" altLang="en-US" sz="2000" i="1">
                <a:latin typeface="Corbel" panose="020B0503020204020204" pitchFamily="34" charset="0"/>
              </a:rPr>
              <a:t>subversive clarity</a:t>
            </a:r>
            <a:r>
              <a:rPr lang="en-US" altLang="en-US" sz="2000">
                <a:latin typeface="Corbel" panose="020B0503020204020204" pitchFamily="34" charset="0"/>
              </a:rPr>
              <a:t>.</a:t>
            </a:r>
          </a:p>
          <a:p>
            <a:pPr lvl="1"/>
            <a:r>
              <a:rPr lang="en-US" altLang="en-US" sz="1800">
                <a:latin typeface="Corbel" panose="020B0503020204020204" pitchFamily="34" charset="0"/>
              </a:rPr>
              <a:t>Don’t claim that clarity is bad for a reader.</a:t>
            </a:r>
          </a:p>
          <a:p>
            <a:endParaRPr lang="en-US" altLang="en-US" sz="2000">
              <a:latin typeface="Corbel" panose="020B0503020204020204" pitchFamily="34" charset="0"/>
            </a:endParaRPr>
          </a:p>
          <a:p>
            <a:pPr lvl="1"/>
            <a:endParaRPr lang="en-US" altLang="en-US" sz="1800">
              <a:latin typeface="Corbel" panose="020B0503020204020204" pitchFamily="34" charset="0"/>
            </a:endParaRPr>
          </a:p>
          <a:p>
            <a:endParaRPr lang="en-US" altLang="en-US" sz="2000">
              <a:latin typeface="Corbel" panose="020B0503020204020204" pitchFamily="34" charset="0"/>
            </a:endParaRPr>
          </a:p>
          <a:p>
            <a:endParaRPr lang="en-US" altLang="en-US" sz="2000">
              <a:latin typeface="Corbel" panose="020B0503020204020204" pitchFamily="34" charset="0"/>
            </a:endParaRPr>
          </a:p>
          <a:p>
            <a:endParaRPr lang="en-US" altLang="en-US" sz="2000">
              <a:latin typeface="Corbel" panose="020B0503020204020204" pitchFamily="34" charset="0"/>
            </a:endParaRPr>
          </a:p>
          <a:p>
            <a:endParaRPr lang="en-US" altLang="en-US" sz="2000">
              <a:latin typeface="Corbel" panose="020B0503020204020204" pitchFamily="34" charset="0"/>
            </a:endParaRPr>
          </a:p>
          <a:p>
            <a:endParaRPr lang="en-US" altLang="en-US" sz="2000">
              <a:latin typeface="Corbel" panose="020B0503020204020204" pitchFamily="34" charset="0"/>
            </a:endParaRPr>
          </a:p>
          <a:p>
            <a:endParaRPr lang="en-US" altLang="en-US" sz="2000">
              <a:latin typeface="Corbel" panose="020B0503020204020204" pitchFamily="34" charset="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7AD7586-ED46-4FD0-9B81-7995A04BED45}"/>
              </a:ext>
            </a:extLst>
          </p:cNvPr>
          <p:cNvSpPr>
            <a:spLocks noGrp="1"/>
          </p:cNvSpPr>
          <p:nvPr>
            <p:ph type="title"/>
          </p:nvPr>
        </p:nvSpPr>
        <p:spPr/>
        <p:txBody>
          <a:bodyPr/>
          <a:lstStyle/>
          <a:p>
            <a:r>
              <a:rPr lang="en-US" altLang="en-US" sz="3200" i="1">
                <a:latin typeface="Corbel" panose="020B0503020204020204" pitchFamily="34" charset="0"/>
              </a:rPr>
              <a:t>References</a:t>
            </a:r>
            <a:endParaRPr lang="en-US" altLang="en-US" sz="3200">
              <a:latin typeface="Corbel" panose="020B0503020204020204" pitchFamily="34" charset="0"/>
            </a:endParaRPr>
          </a:p>
        </p:txBody>
      </p:sp>
      <p:sp>
        <p:nvSpPr>
          <p:cNvPr id="27651" name="Content Placeholder 2">
            <a:extLst>
              <a:ext uri="{FF2B5EF4-FFF2-40B4-BE49-F238E27FC236}">
                <a16:creationId xmlns:a16="http://schemas.microsoft.com/office/drawing/2014/main" id="{62C5BF43-0081-47B0-B67F-1E27DAA4DF6C}"/>
              </a:ext>
            </a:extLst>
          </p:cNvPr>
          <p:cNvSpPr>
            <a:spLocks noGrp="1"/>
          </p:cNvSpPr>
          <p:nvPr>
            <p:ph idx="1"/>
          </p:nvPr>
        </p:nvSpPr>
        <p:spPr/>
        <p:txBody>
          <a:bodyPr/>
          <a:lstStyle/>
          <a:p>
            <a:r>
              <a:rPr lang="en-US" altLang="en-US" sz="2000">
                <a:latin typeface="Corbel" panose="020B0503020204020204" pitchFamily="34" charset="0"/>
              </a:rPr>
              <a:t>The categories for the </a:t>
            </a:r>
            <a:r>
              <a:rPr lang="en-US" altLang="en-US" sz="2000" i="1">
                <a:latin typeface="Corbel" panose="020B0503020204020204" pitchFamily="34" charset="0"/>
              </a:rPr>
              <a:t>Artful Prose</a:t>
            </a:r>
            <a:r>
              <a:rPr lang="en-US" altLang="en-US" sz="2000">
                <a:latin typeface="Corbel" panose="020B0503020204020204" pitchFamily="34" charset="0"/>
              </a:rPr>
              <a:t> section of this presentation were excerpted and adapted from the following book:</a:t>
            </a:r>
          </a:p>
          <a:p>
            <a:pPr lvl="1"/>
            <a:r>
              <a:rPr lang="en-US" altLang="en-US" sz="1800">
                <a:latin typeface="Corbel" panose="020B0503020204020204" pitchFamily="34" charset="0"/>
              </a:rPr>
              <a:t>Tufte, V. (2006), </a:t>
            </a:r>
            <a:r>
              <a:rPr lang="en-US" altLang="en-US" sz="1800" i="1">
                <a:latin typeface="Corbel" panose="020B0503020204020204" pitchFamily="34" charset="0"/>
              </a:rPr>
              <a:t>Artful Sentences</a:t>
            </a:r>
            <a:r>
              <a:rPr lang="en-US" altLang="en-US" sz="1800">
                <a:latin typeface="Corbel" panose="020B0503020204020204" pitchFamily="34" charset="0"/>
              </a:rPr>
              <a:t>, Graphics Press, Connecticut.</a:t>
            </a:r>
          </a:p>
          <a:p>
            <a:endParaRPr lang="en-US" altLang="en-US" sz="2000">
              <a:latin typeface="Corbel" panose="020B0503020204020204" pitchFamily="34" charset="0"/>
            </a:endParaRPr>
          </a:p>
          <a:p>
            <a:endParaRPr lang="en-US" altLang="en-US" sz="2000">
              <a:latin typeface="Corbel" panose="020B0503020204020204" pitchFamily="34" charset="0"/>
            </a:endParaRPr>
          </a:p>
          <a:p>
            <a:r>
              <a:rPr lang="en-US" altLang="en-US" sz="2000">
                <a:latin typeface="Corbel" panose="020B0503020204020204" pitchFamily="34" charset="0"/>
              </a:rPr>
              <a:t>The categories for the </a:t>
            </a:r>
            <a:r>
              <a:rPr lang="en-US" altLang="en-US" sz="2000" i="1">
                <a:latin typeface="Corbel" panose="020B0503020204020204" pitchFamily="34" charset="0"/>
              </a:rPr>
              <a:t>Style</a:t>
            </a:r>
            <a:r>
              <a:rPr lang="en-US" altLang="en-US" sz="2000">
                <a:latin typeface="Corbel" panose="020B0503020204020204" pitchFamily="34" charset="0"/>
              </a:rPr>
              <a:t> section of this presentation were excerpted and adapted from the following book:</a:t>
            </a:r>
          </a:p>
          <a:p>
            <a:pPr lvl="1"/>
            <a:r>
              <a:rPr lang="en-US" altLang="en-US" sz="1800">
                <a:latin typeface="Corbel" panose="020B0503020204020204" pitchFamily="34" charset="0"/>
              </a:rPr>
              <a:t>Williams, J. and Bizup, J. (2015), </a:t>
            </a:r>
            <a:r>
              <a:rPr lang="en-US" altLang="en-US" sz="1800" i="1">
                <a:latin typeface="Corbel" panose="020B0503020204020204" pitchFamily="34" charset="0"/>
              </a:rPr>
              <a:t>Style: The Basics of Clarity and Grace (5</a:t>
            </a:r>
            <a:r>
              <a:rPr lang="en-US" altLang="en-US" sz="1800" i="1" baseline="30000">
                <a:latin typeface="Corbel" panose="020B0503020204020204" pitchFamily="34" charset="0"/>
              </a:rPr>
              <a:t>th</a:t>
            </a:r>
            <a:r>
              <a:rPr lang="en-US" altLang="en-US" sz="1800" i="1">
                <a:latin typeface="Corbel" panose="020B0503020204020204" pitchFamily="34" charset="0"/>
              </a:rPr>
              <a:t> ed.)</a:t>
            </a:r>
            <a:r>
              <a:rPr lang="en-US" altLang="en-US" sz="1800">
                <a:latin typeface="Corbel" panose="020B0503020204020204" pitchFamily="34" charset="0"/>
              </a:rPr>
              <a:t>, Pearson, Boston.</a:t>
            </a:r>
          </a:p>
          <a:p>
            <a:endParaRPr lang="en-US" altLang="en-US" sz="2000">
              <a:latin typeface="Corbel" panose="020B0503020204020204" pitchFamily="34" charset="0"/>
            </a:endParaRPr>
          </a:p>
          <a:p>
            <a:endParaRPr lang="en-US" altLang="en-US" sz="2000">
              <a:latin typeface="Corbel" panose="020B0503020204020204" pitchFamily="34" charset="0"/>
            </a:endParaRPr>
          </a:p>
          <a:p>
            <a:r>
              <a:rPr lang="en-US" altLang="en-US" sz="2000">
                <a:latin typeface="Corbel" panose="020B0503020204020204" pitchFamily="34" charset="0"/>
              </a:rPr>
              <a:t>All of the examples were pulled directly my students’ work.  It can only be my high privilege to be able to work with, and learn from, these motivated and talented student-professionals.</a:t>
            </a:r>
          </a:p>
          <a:p>
            <a:endParaRPr lang="en-US" altLang="en-US" sz="2000">
              <a:latin typeface="Corbel" panose="020B0503020204020204"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D597895-1C1B-4E1A-BEEF-FA4F44DA920A}"/>
              </a:ext>
            </a:extLst>
          </p:cNvPr>
          <p:cNvSpPr>
            <a:spLocks noGrp="1"/>
          </p:cNvSpPr>
          <p:nvPr>
            <p:ph type="title"/>
          </p:nvPr>
        </p:nvSpPr>
        <p:spPr/>
        <p:txBody>
          <a:bodyPr/>
          <a:lstStyle/>
          <a:p>
            <a:r>
              <a:rPr lang="en-US" altLang="en-US" sz="3200" i="1">
                <a:latin typeface="Corbel" panose="020B0503020204020204" pitchFamily="34" charset="0"/>
              </a:rPr>
              <a:t>Exemplars – Artful Prose</a:t>
            </a:r>
            <a:endParaRPr lang="en-US" altLang="en-US" sz="3200">
              <a:latin typeface="Corbel" panose="020B0503020204020204" pitchFamily="34" charset="0"/>
            </a:endParaRPr>
          </a:p>
        </p:txBody>
      </p:sp>
      <p:sp>
        <p:nvSpPr>
          <p:cNvPr id="6147" name="Content Placeholder 2">
            <a:extLst>
              <a:ext uri="{FF2B5EF4-FFF2-40B4-BE49-F238E27FC236}">
                <a16:creationId xmlns:a16="http://schemas.microsoft.com/office/drawing/2014/main" id="{EBB391F7-6250-4796-825C-03A56221801B}"/>
              </a:ext>
            </a:extLst>
          </p:cNvPr>
          <p:cNvSpPr>
            <a:spLocks noGrp="1"/>
          </p:cNvSpPr>
          <p:nvPr>
            <p:ph idx="1"/>
          </p:nvPr>
        </p:nvSpPr>
        <p:spPr/>
        <p:txBody>
          <a:bodyPr/>
          <a:lstStyle/>
          <a:p>
            <a:r>
              <a:rPr lang="en-US" altLang="en-US" sz="2000">
                <a:latin typeface="Corbel" panose="020B0503020204020204" pitchFamily="34" charset="0"/>
              </a:rPr>
              <a:t>Short Sentences</a:t>
            </a:r>
          </a:p>
          <a:p>
            <a:pPr lvl="1"/>
            <a:r>
              <a:rPr lang="en-US" altLang="en-US" sz="1800">
                <a:latin typeface="Corbel" panose="020B0503020204020204" pitchFamily="34" charset="0"/>
              </a:rPr>
              <a:t>“We are a small firm.”</a:t>
            </a:r>
          </a:p>
          <a:p>
            <a:pPr lvl="1"/>
            <a:r>
              <a:rPr lang="en-US" altLang="en-US" sz="1800">
                <a:latin typeface="Corbel" panose="020B0503020204020204" pitchFamily="34" charset="0"/>
              </a:rPr>
              <a:t>“The problem was never fully resolved.”</a:t>
            </a:r>
          </a:p>
          <a:p>
            <a:r>
              <a:rPr lang="en-US" altLang="en-US" sz="2000">
                <a:latin typeface="Corbel" panose="020B0503020204020204" pitchFamily="34" charset="0"/>
              </a:rPr>
              <a:t>Noun Phrases</a:t>
            </a:r>
          </a:p>
          <a:p>
            <a:pPr lvl="1"/>
            <a:r>
              <a:rPr lang="en-US" altLang="en-US" sz="1800">
                <a:latin typeface="Corbel" panose="020B0503020204020204" pitchFamily="34" charset="0"/>
              </a:rPr>
              <a:t>“This is where </a:t>
            </a:r>
            <a:r>
              <a:rPr lang="en-US" altLang="en-US" sz="1800" i="1">
                <a:latin typeface="Corbel" panose="020B0503020204020204" pitchFamily="34" charset="0"/>
              </a:rPr>
              <a:t>the burden fell on my shoulders</a:t>
            </a:r>
            <a:r>
              <a:rPr lang="en-US" altLang="en-US" sz="1800">
                <a:latin typeface="Corbel" panose="020B0503020204020204" pitchFamily="34" charset="0"/>
              </a:rPr>
              <a:t>.” (emphasis added)</a:t>
            </a:r>
          </a:p>
          <a:p>
            <a:r>
              <a:rPr lang="en-US" altLang="en-US" sz="2000">
                <a:latin typeface="Corbel" panose="020B0503020204020204" pitchFamily="34" charset="0"/>
              </a:rPr>
              <a:t>Verb Phrases</a:t>
            </a:r>
          </a:p>
          <a:p>
            <a:pPr lvl="1"/>
            <a:r>
              <a:rPr lang="en-US" altLang="en-US" sz="1800">
                <a:latin typeface="Corbel" panose="020B0503020204020204" pitchFamily="34" charset="0"/>
              </a:rPr>
              <a:t>“This </a:t>
            </a:r>
            <a:r>
              <a:rPr lang="en-US" altLang="en-US" sz="1800" i="1">
                <a:latin typeface="Corbel" panose="020B0503020204020204" pitchFamily="34" charset="0"/>
              </a:rPr>
              <a:t>not only allowed the business to get back on track</a:t>
            </a:r>
            <a:r>
              <a:rPr lang="en-US" altLang="en-US" sz="1800">
                <a:latin typeface="Corbel" panose="020B0503020204020204" pitchFamily="34" charset="0"/>
              </a:rPr>
              <a:t>, but also </a:t>
            </a:r>
            <a:r>
              <a:rPr lang="en-US" altLang="en-US" sz="1800" i="1">
                <a:latin typeface="Corbel" panose="020B0503020204020204" pitchFamily="34" charset="0"/>
              </a:rPr>
              <a:t>began replenishing</a:t>
            </a:r>
            <a:r>
              <a:rPr lang="en-US" altLang="en-US" sz="1800">
                <a:latin typeface="Corbel" panose="020B0503020204020204" pitchFamily="34" charset="0"/>
              </a:rPr>
              <a:t> </a:t>
            </a:r>
            <a:r>
              <a:rPr lang="en-US" altLang="en-US" sz="1800" i="1">
                <a:latin typeface="Corbel" panose="020B0503020204020204" pitchFamily="34" charset="0"/>
              </a:rPr>
              <a:t>my trust in him</a:t>
            </a:r>
            <a:r>
              <a:rPr lang="en-US" altLang="en-US" sz="1800">
                <a:latin typeface="Corbel" panose="020B0503020204020204" pitchFamily="34" charset="0"/>
              </a:rPr>
              <a:t>.” (emphases added)</a:t>
            </a:r>
          </a:p>
          <a:p>
            <a:r>
              <a:rPr lang="en-US" altLang="en-US" sz="2000">
                <a:latin typeface="Corbel" panose="020B0503020204020204" pitchFamily="34" charset="0"/>
              </a:rPr>
              <a:t>Adjectives and Adverbs</a:t>
            </a:r>
          </a:p>
          <a:p>
            <a:pPr lvl="1"/>
            <a:r>
              <a:rPr lang="en-US" altLang="en-US" sz="1800">
                <a:latin typeface="Corbel" panose="020B0503020204020204" pitchFamily="34" charset="0"/>
              </a:rPr>
              <a:t>“Service makes a good restaurant amazing.”</a:t>
            </a:r>
          </a:p>
          <a:p>
            <a:pPr lvl="1"/>
            <a:r>
              <a:rPr lang="en-US" altLang="en-US" sz="1800">
                <a:latin typeface="Corbel" panose="020B0503020204020204" pitchFamily="34" charset="0"/>
              </a:rPr>
              <a:t>“There is a restaurant.  Its look externally is neither fancy nor beautiless.”</a:t>
            </a:r>
          </a:p>
          <a:p>
            <a:pPr lvl="1"/>
            <a:r>
              <a:rPr lang="en-US" altLang="en-US" sz="1800">
                <a:latin typeface="Corbel" panose="020B0503020204020204" pitchFamily="34" charset="0"/>
              </a:rPr>
              <a:t>“Starting a digital film is insultingly easy: you would press a button, watch the first clip, and then leave.”</a:t>
            </a:r>
          </a:p>
          <a:p>
            <a:r>
              <a:rPr lang="en-US" altLang="en-US" sz="2000">
                <a:latin typeface="Corbel" panose="020B0503020204020204" pitchFamily="34" charset="0"/>
              </a:rPr>
              <a:t>Prepositions</a:t>
            </a:r>
          </a:p>
          <a:p>
            <a:pPr lvl="1"/>
            <a:r>
              <a:rPr lang="en-US" altLang="en-US" sz="1800">
                <a:latin typeface="Corbel" panose="020B0503020204020204" pitchFamily="34" charset="0"/>
              </a:rPr>
              <a:t>“Of all the experiences, one case came up to my mind instantly.”</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F61B119-C543-40B0-959A-4A85D0A26EEB}"/>
              </a:ext>
            </a:extLst>
          </p:cNvPr>
          <p:cNvSpPr>
            <a:spLocks noGrp="1"/>
          </p:cNvSpPr>
          <p:nvPr>
            <p:ph type="title"/>
          </p:nvPr>
        </p:nvSpPr>
        <p:spPr/>
        <p:txBody>
          <a:bodyPr/>
          <a:lstStyle/>
          <a:p>
            <a:r>
              <a:rPr lang="en-US" altLang="en-US" sz="3200" i="1">
                <a:latin typeface="Corbel" panose="020B0503020204020204" pitchFamily="34" charset="0"/>
              </a:rPr>
              <a:t>Exemplars – Artful Prose (cont.)</a:t>
            </a:r>
            <a:endParaRPr lang="en-US" altLang="en-US" sz="3200">
              <a:latin typeface="Corbel" panose="020B0503020204020204" pitchFamily="34" charset="0"/>
            </a:endParaRPr>
          </a:p>
        </p:txBody>
      </p:sp>
      <p:sp>
        <p:nvSpPr>
          <p:cNvPr id="7171" name="Content Placeholder 2">
            <a:extLst>
              <a:ext uri="{FF2B5EF4-FFF2-40B4-BE49-F238E27FC236}">
                <a16:creationId xmlns:a16="http://schemas.microsoft.com/office/drawing/2014/main" id="{B95DE928-26EF-4448-8BC5-48D7CD3B4513}"/>
              </a:ext>
            </a:extLst>
          </p:cNvPr>
          <p:cNvSpPr>
            <a:spLocks noGrp="1"/>
          </p:cNvSpPr>
          <p:nvPr>
            <p:ph idx="1"/>
          </p:nvPr>
        </p:nvSpPr>
        <p:spPr/>
        <p:txBody>
          <a:bodyPr/>
          <a:lstStyle/>
          <a:p>
            <a:r>
              <a:rPr lang="en-US" altLang="en-US" sz="2000">
                <a:latin typeface="Corbel" panose="020B0503020204020204" pitchFamily="34" charset="0"/>
              </a:rPr>
              <a:t>Conjunctions and Coordination</a:t>
            </a:r>
          </a:p>
          <a:p>
            <a:pPr lvl="1"/>
            <a:r>
              <a:rPr lang="en-US" altLang="en-US" sz="1800">
                <a:latin typeface="Corbel" panose="020B0503020204020204" pitchFamily="34" charset="0"/>
              </a:rPr>
              <a:t>“The manager approved my idea, and now every week I have the employees and their supervisor sign their report.”</a:t>
            </a:r>
          </a:p>
          <a:p>
            <a:endParaRPr lang="en-US" altLang="en-US" sz="2000">
              <a:latin typeface="Corbel" panose="020B0503020204020204" pitchFamily="34" charset="0"/>
            </a:endParaRPr>
          </a:p>
          <a:p>
            <a:r>
              <a:rPr lang="en-US" altLang="en-US" sz="2000">
                <a:latin typeface="Corbel" panose="020B0503020204020204" pitchFamily="34" charset="0"/>
              </a:rPr>
              <a:t>Dependent Clauses</a:t>
            </a:r>
          </a:p>
          <a:p>
            <a:pPr lvl="1"/>
            <a:r>
              <a:rPr lang="en-US" altLang="en-US" sz="1800">
                <a:latin typeface="Corbel" panose="020B0503020204020204" pitchFamily="34" charset="0"/>
              </a:rPr>
              <a:t>“I suggested changes that will help the students as a whole and also included a way to advance the skills of the other upcoming and continuing tutors in the program.”</a:t>
            </a:r>
          </a:p>
          <a:p>
            <a:pPr lvl="1"/>
            <a:r>
              <a:rPr lang="en-US" altLang="en-US" sz="1800">
                <a:latin typeface="Corbel" panose="020B0503020204020204" pitchFamily="34" charset="0"/>
              </a:rPr>
              <a:t>“My parents, who loved me dearly, wanted to instill a strong work ethic in me when they required me to get a job.”</a:t>
            </a:r>
          </a:p>
          <a:p>
            <a:endParaRPr lang="en-US" altLang="en-US" sz="2000">
              <a:latin typeface="Corbel" panose="020B0503020204020204" pitchFamily="34" charset="0"/>
            </a:endParaRPr>
          </a:p>
          <a:p>
            <a:r>
              <a:rPr lang="en-US" altLang="en-US" sz="2000">
                <a:latin typeface="Corbel" panose="020B0503020204020204" pitchFamily="34" charset="0"/>
              </a:rPr>
              <a:t>Sentence Openers and Inversion</a:t>
            </a:r>
          </a:p>
          <a:p>
            <a:pPr lvl="1"/>
            <a:r>
              <a:rPr lang="en-US" altLang="en-US" sz="1800">
                <a:latin typeface="Corbel" panose="020B0503020204020204" pitchFamily="34" charset="0"/>
              </a:rPr>
              <a:t>“Yet through all of this, I never complained to any coworker, manager, or any of the bosses.”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D8AB67C-8817-4B3B-BBE0-E12EA22B6A6D}"/>
              </a:ext>
            </a:extLst>
          </p:cNvPr>
          <p:cNvSpPr>
            <a:spLocks noGrp="1"/>
          </p:cNvSpPr>
          <p:nvPr>
            <p:ph type="title"/>
          </p:nvPr>
        </p:nvSpPr>
        <p:spPr/>
        <p:txBody>
          <a:bodyPr/>
          <a:lstStyle/>
          <a:p>
            <a:r>
              <a:rPr lang="en-US" altLang="en-US" sz="3200" i="1">
                <a:latin typeface="Corbel" panose="020B0503020204020204" pitchFamily="34" charset="0"/>
              </a:rPr>
              <a:t>Exemplars – Artful Prose (cont.)</a:t>
            </a:r>
            <a:endParaRPr lang="en-US" altLang="en-US" sz="3200">
              <a:latin typeface="Corbel" panose="020B0503020204020204" pitchFamily="34" charset="0"/>
            </a:endParaRPr>
          </a:p>
        </p:txBody>
      </p:sp>
      <p:sp>
        <p:nvSpPr>
          <p:cNvPr id="8195" name="Content Placeholder 2">
            <a:extLst>
              <a:ext uri="{FF2B5EF4-FFF2-40B4-BE49-F238E27FC236}">
                <a16:creationId xmlns:a16="http://schemas.microsoft.com/office/drawing/2014/main" id="{3F38D89E-871E-4766-BB07-DB844B83585F}"/>
              </a:ext>
            </a:extLst>
          </p:cNvPr>
          <p:cNvSpPr>
            <a:spLocks noGrp="1"/>
          </p:cNvSpPr>
          <p:nvPr>
            <p:ph idx="1"/>
          </p:nvPr>
        </p:nvSpPr>
        <p:spPr/>
        <p:txBody>
          <a:bodyPr/>
          <a:lstStyle/>
          <a:p>
            <a:r>
              <a:rPr lang="en-US" altLang="en-US" sz="2000">
                <a:latin typeface="Corbel" panose="020B0503020204020204" pitchFamily="34" charset="0"/>
              </a:rPr>
              <a:t>“Left-Branching” Sentences</a:t>
            </a:r>
          </a:p>
          <a:p>
            <a:pPr lvl="1"/>
            <a:r>
              <a:rPr lang="en-US" altLang="en-US" sz="1800">
                <a:latin typeface="Corbel" panose="020B0503020204020204" pitchFamily="34" charset="0"/>
              </a:rPr>
              <a:t>“On the rare occasions that they do notify me, they send an email saying a package in my name has arrived.”</a:t>
            </a:r>
          </a:p>
          <a:p>
            <a:pPr lvl="1"/>
            <a:r>
              <a:rPr lang="en-US" altLang="en-US" sz="1800">
                <a:latin typeface="Corbel" panose="020B0503020204020204" pitchFamily="34" charset="0"/>
              </a:rPr>
              <a:t>“As I returned to my desk thinking on how mad this client sounded over the phone, I heard screaming coming from the reception area.”</a:t>
            </a:r>
            <a:endParaRPr lang="en-US" altLang="en-US" sz="2000">
              <a:latin typeface="Corbel" panose="020B0503020204020204" pitchFamily="34" charset="0"/>
            </a:endParaRPr>
          </a:p>
          <a:p>
            <a:endParaRPr lang="en-US" altLang="en-US" sz="2000">
              <a:latin typeface="Corbel" panose="020B0503020204020204" pitchFamily="34" charset="0"/>
            </a:endParaRPr>
          </a:p>
          <a:p>
            <a:r>
              <a:rPr lang="en-US" altLang="en-US" sz="2000">
                <a:latin typeface="Corbel" panose="020B0503020204020204" pitchFamily="34" charset="0"/>
              </a:rPr>
              <a:t>“Right-Branching” Sentences</a:t>
            </a:r>
          </a:p>
          <a:p>
            <a:pPr lvl="1"/>
            <a:r>
              <a:rPr lang="en-US" altLang="en-US" sz="1800">
                <a:latin typeface="Corbel" panose="020B0503020204020204" pitchFamily="34" charset="0"/>
              </a:rPr>
              <a:t>“Throughout my years as a Youth Advisor, the only time that the staff would come together as a whole was in the first fifteen minutes of work to discuss any individual problems that we may have faced the day prior with any of the kids that the staff should know about.”</a:t>
            </a:r>
          </a:p>
          <a:p>
            <a:endParaRPr lang="en-US" altLang="en-US" sz="2000">
              <a:latin typeface="Corbel" panose="020B0503020204020204" pitchFamily="34" charset="0"/>
            </a:endParaRPr>
          </a:p>
          <a:p>
            <a:r>
              <a:rPr lang="en-US" altLang="en-US" sz="2000">
                <a:latin typeface="Corbel" panose="020B0503020204020204" pitchFamily="34" charset="0"/>
              </a:rPr>
              <a:t>Appositives (one noun phrase redefining another, prior noun phrase)</a:t>
            </a:r>
          </a:p>
          <a:p>
            <a:pPr lvl="1"/>
            <a:r>
              <a:rPr lang="en-US" altLang="en-US" sz="1800">
                <a:latin typeface="Corbel" panose="020B0503020204020204" pitchFamily="34" charset="0"/>
              </a:rPr>
              <a:t>“I faced my most difficult organizational challenge while working for the San Diego Scout Shop, a retail store owned by the Boy Scouts of America.”</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A8117AF-5162-4160-8D1A-E0FE78763396}"/>
              </a:ext>
            </a:extLst>
          </p:cNvPr>
          <p:cNvSpPr>
            <a:spLocks noGrp="1"/>
          </p:cNvSpPr>
          <p:nvPr>
            <p:ph type="title"/>
          </p:nvPr>
        </p:nvSpPr>
        <p:spPr/>
        <p:txBody>
          <a:bodyPr/>
          <a:lstStyle/>
          <a:p>
            <a:r>
              <a:rPr lang="en-US" altLang="en-US" sz="3200" i="1">
                <a:latin typeface="Corbel" panose="020B0503020204020204" pitchFamily="34" charset="0"/>
              </a:rPr>
              <a:t>Exemplars – Artful Prose (cont.)</a:t>
            </a:r>
            <a:endParaRPr lang="en-US" altLang="en-US" sz="3200">
              <a:latin typeface="Corbel" panose="020B0503020204020204" pitchFamily="34" charset="0"/>
            </a:endParaRPr>
          </a:p>
        </p:txBody>
      </p:sp>
      <p:sp>
        <p:nvSpPr>
          <p:cNvPr id="9219" name="Content Placeholder 2">
            <a:extLst>
              <a:ext uri="{FF2B5EF4-FFF2-40B4-BE49-F238E27FC236}">
                <a16:creationId xmlns:a16="http://schemas.microsoft.com/office/drawing/2014/main" id="{8FF9C8F5-5035-4CAB-B0AD-6EDB1ED6E517}"/>
              </a:ext>
            </a:extLst>
          </p:cNvPr>
          <p:cNvSpPr>
            <a:spLocks noGrp="1"/>
          </p:cNvSpPr>
          <p:nvPr>
            <p:ph idx="1"/>
          </p:nvPr>
        </p:nvSpPr>
        <p:spPr/>
        <p:txBody>
          <a:bodyPr/>
          <a:lstStyle/>
          <a:p>
            <a:r>
              <a:rPr lang="en-US" altLang="en-US" sz="1800">
                <a:latin typeface="Corbel" panose="020B0503020204020204" pitchFamily="34" charset="0"/>
              </a:rPr>
              <a:t>Interrogatories</a:t>
            </a:r>
          </a:p>
          <a:p>
            <a:pPr lvl="1"/>
            <a:r>
              <a:rPr lang="en-US" altLang="en-US" sz="1600">
                <a:latin typeface="Corbel" panose="020B0503020204020204" pitchFamily="34" charset="0"/>
              </a:rPr>
              <a:t>“For example, are safety measures taken seriously?  Are consequences given for unsafe behavior?  Are sanitary regulations kept up-to-date?”</a:t>
            </a:r>
          </a:p>
          <a:p>
            <a:pPr lvl="1"/>
            <a:r>
              <a:rPr lang="en-US" altLang="en-US" sz="1600">
                <a:latin typeface="Corbel" panose="020B0503020204020204" pitchFamily="34" charset="0"/>
              </a:rPr>
              <a:t>Have you ever been given your supervisor’s responsibilities?”</a:t>
            </a:r>
          </a:p>
          <a:p>
            <a:r>
              <a:rPr lang="en-US" altLang="en-US" sz="1800">
                <a:latin typeface="Corbel" panose="020B0503020204020204" pitchFamily="34" charset="0"/>
              </a:rPr>
              <a:t>Exclamatories</a:t>
            </a:r>
          </a:p>
          <a:p>
            <a:pPr lvl="1"/>
            <a:r>
              <a:rPr lang="en-US" altLang="en-US" sz="1600">
                <a:latin typeface="Corbel" panose="020B0503020204020204" pitchFamily="34" charset="0"/>
              </a:rPr>
              <a:t>“I hate my manager!”</a:t>
            </a:r>
          </a:p>
          <a:p>
            <a:pPr lvl="1"/>
            <a:r>
              <a:rPr lang="en-US" altLang="en-US" sz="1600">
                <a:latin typeface="Corbel" panose="020B0503020204020204" pitchFamily="34" charset="0"/>
              </a:rPr>
              <a:t>“We need trainers who are willing to work hard!”</a:t>
            </a:r>
          </a:p>
          <a:p>
            <a:r>
              <a:rPr lang="en-US" altLang="en-US" sz="1800">
                <a:latin typeface="Corbel" panose="020B0503020204020204" pitchFamily="34" charset="0"/>
              </a:rPr>
              <a:t>Imperatives</a:t>
            </a:r>
          </a:p>
          <a:p>
            <a:pPr lvl="1"/>
            <a:r>
              <a:rPr lang="en-US" altLang="en-US" sz="1600">
                <a:latin typeface="Corbel" panose="020B0503020204020204" pitchFamily="34" charset="0"/>
              </a:rPr>
              <a:t>“The burden is now on me to motivate and encourage my students to stay focused and to strive harder than before in order to do better.”</a:t>
            </a:r>
          </a:p>
          <a:p>
            <a:r>
              <a:rPr lang="en-US" altLang="en-US" sz="1800">
                <a:latin typeface="Corbel" panose="020B0503020204020204" pitchFamily="34" charset="0"/>
              </a:rPr>
              <a:t>Parallelism</a:t>
            </a:r>
          </a:p>
          <a:p>
            <a:pPr lvl="1"/>
            <a:r>
              <a:rPr lang="en-US" altLang="en-US" sz="1600">
                <a:latin typeface="Corbel" panose="020B0503020204020204" pitchFamily="34" charset="0"/>
              </a:rPr>
              <a:t>“Work tasks were monotonous: unchallenging, unrewarding, and unsatisfying.”</a:t>
            </a:r>
          </a:p>
          <a:p>
            <a:pPr lvl="1"/>
            <a:r>
              <a:rPr lang="en-US" altLang="en-US" sz="1600">
                <a:latin typeface="Corbel" panose="020B0503020204020204" pitchFamily="34" charset="0"/>
              </a:rPr>
              <a:t>“Managers have many responsibilities, and that includes organizing, motivating, coaching, and staffing.”</a:t>
            </a:r>
          </a:p>
          <a:p>
            <a:r>
              <a:rPr lang="en-US" altLang="en-US" sz="1800">
                <a:latin typeface="Corbel" panose="020B0503020204020204" pitchFamily="34" charset="0"/>
              </a:rPr>
              <a:t>Cohesion</a:t>
            </a:r>
          </a:p>
          <a:p>
            <a:pPr lvl="1"/>
            <a:r>
              <a:rPr lang="en-US" altLang="en-US" sz="1600">
                <a:latin typeface="Corbel" panose="020B0503020204020204" pitchFamily="34" charset="0"/>
              </a:rPr>
              <a:t>“After working there for another six months since the changes, I resigned.”</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6CA0330-1628-471E-BBD5-7A1EE00AAC1F}"/>
              </a:ext>
            </a:extLst>
          </p:cNvPr>
          <p:cNvSpPr>
            <a:spLocks noGrp="1"/>
          </p:cNvSpPr>
          <p:nvPr>
            <p:ph type="title"/>
          </p:nvPr>
        </p:nvSpPr>
        <p:spPr/>
        <p:txBody>
          <a:bodyPr/>
          <a:lstStyle/>
          <a:p>
            <a:r>
              <a:rPr lang="en-US" altLang="en-US" sz="3200" i="1">
                <a:latin typeface="Corbel" panose="020B0503020204020204" pitchFamily="34" charset="0"/>
              </a:rPr>
              <a:t>Exemplars – Style – Actions</a:t>
            </a:r>
            <a:endParaRPr lang="en-US" altLang="en-US" sz="3200">
              <a:latin typeface="Corbel" panose="020B0503020204020204" pitchFamily="34" charset="0"/>
            </a:endParaRPr>
          </a:p>
        </p:txBody>
      </p:sp>
      <p:sp>
        <p:nvSpPr>
          <p:cNvPr id="10243" name="Content Placeholder 2">
            <a:extLst>
              <a:ext uri="{FF2B5EF4-FFF2-40B4-BE49-F238E27FC236}">
                <a16:creationId xmlns:a16="http://schemas.microsoft.com/office/drawing/2014/main" id="{47C227F2-7A0B-40CF-9B93-708D8CE417F0}"/>
              </a:ext>
            </a:extLst>
          </p:cNvPr>
          <p:cNvSpPr>
            <a:spLocks noGrp="1"/>
          </p:cNvSpPr>
          <p:nvPr>
            <p:ph idx="1"/>
          </p:nvPr>
        </p:nvSpPr>
        <p:spPr/>
        <p:txBody>
          <a:bodyPr/>
          <a:lstStyle/>
          <a:p>
            <a:r>
              <a:rPr lang="en-US" altLang="en-US" sz="2000">
                <a:latin typeface="Corbel" panose="020B0503020204020204" pitchFamily="34" charset="0"/>
              </a:rPr>
              <a:t>It is important to understand how we express judgments.</a:t>
            </a:r>
          </a:p>
          <a:p>
            <a:r>
              <a:rPr lang="en-US" altLang="en-US" sz="2000">
                <a:latin typeface="Corbel" panose="020B0503020204020204" pitchFamily="34" charset="0"/>
              </a:rPr>
              <a:t>Perhaps the most important aspect of style is the improvement in clarity.</a:t>
            </a:r>
          </a:p>
          <a:p>
            <a:endParaRPr lang="en-US" altLang="en-US" sz="2000">
              <a:latin typeface="Corbel" panose="020B0503020204020204" pitchFamily="34" charset="0"/>
            </a:endParaRPr>
          </a:p>
          <a:p>
            <a:r>
              <a:rPr lang="en-US" altLang="en-US" sz="2000">
                <a:latin typeface="Corbel" panose="020B0503020204020204" pitchFamily="34" charset="0"/>
              </a:rPr>
              <a:t>Make Main Characters Subjects</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Make Important Actions Verbs</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7A9D3DE-5EC3-4E39-A285-3809C61EEDAC}"/>
              </a:ext>
            </a:extLst>
          </p:cNvPr>
          <p:cNvSpPr>
            <a:spLocks noGrp="1"/>
          </p:cNvSpPr>
          <p:nvPr>
            <p:ph type="title"/>
          </p:nvPr>
        </p:nvSpPr>
        <p:spPr/>
        <p:txBody>
          <a:bodyPr/>
          <a:lstStyle/>
          <a:p>
            <a:r>
              <a:rPr lang="en-US" altLang="en-US" sz="3200" i="1">
                <a:latin typeface="Corbel" panose="020B0503020204020204" pitchFamily="34" charset="0"/>
              </a:rPr>
              <a:t>Exemplars – Style – Characters</a:t>
            </a:r>
            <a:endParaRPr lang="en-US" altLang="en-US" sz="3200">
              <a:latin typeface="Corbel" panose="020B0503020204020204" pitchFamily="34" charset="0"/>
            </a:endParaRPr>
          </a:p>
        </p:txBody>
      </p:sp>
      <p:sp>
        <p:nvSpPr>
          <p:cNvPr id="11267" name="Content Placeholder 2">
            <a:extLst>
              <a:ext uri="{FF2B5EF4-FFF2-40B4-BE49-F238E27FC236}">
                <a16:creationId xmlns:a16="http://schemas.microsoft.com/office/drawing/2014/main" id="{2888A466-DC79-4A64-B9E2-2A7F40521AF7}"/>
              </a:ext>
            </a:extLst>
          </p:cNvPr>
          <p:cNvSpPr>
            <a:spLocks noGrp="1"/>
          </p:cNvSpPr>
          <p:nvPr>
            <p:ph idx="1"/>
          </p:nvPr>
        </p:nvSpPr>
        <p:spPr/>
        <p:txBody>
          <a:bodyPr/>
          <a:lstStyle/>
          <a:p>
            <a:r>
              <a:rPr lang="en-US" altLang="en-US" sz="2000">
                <a:latin typeface="Corbel" panose="020B0503020204020204" pitchFamily="34" charset="0"/>
              </a:rPr>
              <a:t>Definition</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BB4F89B-C483-43B2-AD56-89CB4A83DEB7}"/>
              </a:ext>
            </a:extLst>
          </p:cNvPr>
          <p:cNvSpPr>
            <a:spLocks noGrp="1"/>
          </p:cNvSpPr>
          <p:nvPr>
            <p:ph type="title"/>
          </p:nvPr>
        </p:nvSpPr>
        <p:spPr/>
        <p:txBody>
          <a:bodyPr/>
          <a:lstStyle/>
          <a:p>
            <a:r>
              <a:rPr lang="en-US" altLang="en-US" sz="3200" i="1">
                <a:latin typeface="Corbel" panose="020B0503020204020204" pitchFamily="34" charset="0"/>
              </a:rPr>
              <a:t>Exemplars – Style – Cohesion</a:t>
            </a:r>
            <a:endParaRPr lang="en-US" altLang="en-US" sz="3200">
              <a:latin typeface="Corbel" panose="020B0503020204020204" pitchFamily="34" charset="0"/>
            </a:endParaRPr>
          </a:p>
        </p:txBody>
      </p:sp>
      <p:sp>
        <p:nvSpPr>
          <p:cNvPr id="12291" name="Content Placeholder 2">
            <a:extLst>
              <a:ext uri="{FF2B5EF4-FFF2-40B4-BE49-F238E27FC236}">
                <a16:creationId xmlns:a16="http://schemas.microsoft.com/office/drawing/2014/main" id="{CF916B97-7682-4C17-B729-CD44D71D514D}"/>
              </a:ext>
            </a:extLst>
          </p:cNvPr>
          <p:cNvSpPr>
            <a:spLocks noGrp="1"/>
          </p:cNvSpPr>
          <p:nvPr>
            <p:ph idx="1"/>
          </p:nvPr>
        </p:nvSpPr>
        <p:spPr/>
        <p:txBody>
          <a:bodyPr/>
          <a:lstStyle/>
          <a:p>
            <a:r>
              <a:rPr lang="en-US" altLang="en-US" sz="2000">
                <a:latin typeface="Corbel" panose="020B0503020204020204" pitchFamily="34" charset="0"/>
              </a:rPr>
              <a:t>Readers judge a sequence of sentences to be </a:t>
            </a:r>
            <a:r>
              <a:rPr lang="en-US" altLang="en-US" sz="2000" i="1">
                <a:latin typeface="Corbel" panose="020B0503020204020204" pitchFamily="34" charset="0"/>
              </a:rPr>
              <a:t>cohesive</a:t>
            </a:r>
            <a:r>
              <a:rPr lang="en-US" altLang="en-US" sz="2000">
                <a:latin typeface="Corbel" panose="020B0503020204020204" pitchFamily="34" charset="0"/>
              </a:rPr>
              <a:t> based on how each sentence ends and the next begins.</a:t>
            </a:r>
          </a:p>
          <a:p>
            <a:r>
              <a:rPr lang="en-US" altLang="en-US" sz="2000">
                <a:latin typeface="Corbel" panose="020B0503020204020204" pitchFamily="34" charset="0"/>
              </a:rPr>
              <a:t>Cohesion is about the </a:t>
            </a:r>
            <a:r>
              <a:rPr lang="en-US" altLang="en-US" sz="2000" i="1">
                <a:latin typeface="Corbel" panose="020B0503020204020204" pitchFamily="34" charset="0"/>
              </a:rPr>
              <a:t>sense of flow</a:t>
            </a:r>
            <a:r>
              <a:rPr lang="en-US" altLang="en-US" sz="2000">
                <a:latin typeface="Corbel" panose="020B0503020204020204" pitchFamily="34" charset="0"/>
              </a:rPr>
              <a:t>.</a:t>
            </a:r>
          </a:p>
          <a:p>
            <a:endParaRPr lang="en-US" altLang="en-US" sz="2000">
              <a:latin typeface="Corbel" panose="020B0503020204020204" pitchFamily="34" charset="0"/>
            </a:endParaRPr>
          </a:p>
          <a:p>
            <a:r>
              <a:rPr lang="en-US" altLang="en-US" sz="2000">
                <a:latin typeface="Corbel" panose="020B0503020204020204" pitchFamily="34" charset="0"/>
              </a:rPr>
              <a:t>Put old, familiar information before new, unfamiliar information.</a:t>
            </a:r>
          </a:p>
          <a:p>
            <a:pPr lvl="1"/>
            <a:endParaRPr lang="en-US" altLang="en-US" sz="1800">
              <a:latin typeface="Corbel" panose="020B0503020204020204" pitchFamily="34" charset="0"/>
            </a:endParaRPr>
          </a:p>
          <a:p>
            <a:pPr lvl="1"/>
            <a:r>
              <a:rPr lang="en-US" altLang="en-US" sz="1800">
                <a:latin typeface="Corbel" panose="020B0503020204020204" pitchFamily="34" charset="0"/>
              </a:rPr>
              <a:t>Examples</a:t>
            </a:r>
          </a:p>
          <a:p>
            <a:endParaRPr lang="en-US" altLang="en-US" sz="2000">
              <a:latin typeface="Corbel" panose="020B0503020204020204" pitchFamily="34" charset="0"/>
            </a:endParaRPr>
          </a:p>
          <a:p>
            <a:r>
              <a:rPr lang="en-US" altLang="en-US" sz="2000">
                <a:latin typeface="Corbel" panose="020B0503020204020204" pitchFamily="34" charset="0"/>
              </a:rPr>
              <a:t>End sentences with information readers cannot predict.</a:t>
            </a:r>
          </a:p>
          <a:p>
            <a:endParaRPr lang="en-US" altLang="en-US" sz="2000">
              <a:latin typeface="Corbel" panose="020B0503020204020204" pitchFamily="34" charset="0"/>
            </a:endParaRPr>
          </a:p>
          <a:p>
            <a:pPr lvl="1"/>
            <a:r>
              <a:rPr lang="en-US" altLang="en-US" sz="1800">
                <a:latin typeface="Corbel" panose="020B0503020204020204" pitchFamily="34" charset="0"/>
              </a:rPr>
              <a:t>Examples</a:t>
            </a: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2473</TotalTime>
  <Words>1800</Words>
  <Application>Microsoft Office PowerPoint</Application>
  <PresentationFormat>On-screen Show (4:3)</PresentationFormat>
  <Paragraphs>275</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Corbel</vt:lpstr>
      <vt:lpstr>Consolas</vt:lpstr>
      <vt:lpstr>Default Design</vt:lpstr>
      <vt:lpstr>Prose Style and Clarity:  Examples of Strong Writing from MGT 360</vt:lpstr>
      <vt:lpstr>Superior, Contemporary Writing</vt:lpstr>
      <vt:lpstr>Exemplars – Artful Prose</vt:lpstr>
      <vt:lpstr>Exemplars – Artful Prose (cont.)</vt:lpstr>
      <vt:lpstr>Exemplars – Artful Prose (cont.)</vt:lpstr>
      <vt:lpstr>Exemplars – Artful Prose (cont.)</vt:lpstr>
      <vt:lpstr>Exemplars – Style – Actions</vt:lpstr>
      <vt:lpstr>Exemplars – Style – Characters</vt:lpstr>
      <vt:lpstr>Exemplars – Style – Cohesion</vt:lpstr>
      <vt:lpstr>Exemplars – Style – Coherence</vt:lpstr>
      <vt:lpstr>Exemplars – Style – Emphasis</vt:lpstr>
      <vt:lpstr>Exemplars – Style – Motivation</vt:lpstr>
      <vt:lpstr>Exemplars – Style – Motivation (cont.)</vt:lpstr>
      <vt:lpstr>Exemplars – Style – Global Coherence</vt:lpstr>
      <vt:lpstr>Exemplars – Style – Global Coherence (cont.)</vt:lpstr>
      <vt:lpstr>Exemplars – Style – Concision</vt:lpstr>
      <vt:lpstr>Exemplars – Style – Concision (cont.)</vt:lpstr>
      <vt:lpstr>Exemplars – Style – Shape</vt:lpstr>
      <vt:lpstr>Exemplars – Style – Shape (cont.)</vt:lpstr>
      <vt:lpstr>Exemplars – Style – Shape (cont.)</vt:lpstr>
      <vt:lpstr>Exemplars – Style – Elegance</vt:lpstr>
      <vt:lpstr>Exemplars – Style – Elegance (cont.)</vt:lpstr>
      <vt:lpstr>Exemplars – Style – Ethics</vt:lpstr>
      <vt:lpstr>References</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Wayne Smith</dc:creator>
  <cp:lastModifiedBy>Smith, Wayne W</cp:lastModifiedBy>
  <cp:revision>231</cp:revision>
  <cp:lastPrinted>2017-02-09T17:10:26Z</cp:lastPrinted>
  <dcterms:created xsi:type="dcterms:W3CDTF">2009-02-07T18:18:07Z</dcterms:created>
  <dcterms:modified xsi:type="dcterms:W3CDTF">2021-12-18T23:13:19Z</dcterms:modified>
</cp:coreProperties>
</file>