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3" r:id="rId2"/>
    <p:sldId id="275" r:id="rId3"/>
    <p:sldId id="295" r:id="rId4"/>
    <p:sldId id="296" r:id="rId5"/>
    <p:sldId id="297" r:id="rId6"/>
    <p:sldId id="298" r:id="rId7"/>
    <p:sldId id="287" r:id="rId8"/>
    <p:sldId id="288" r:id="rId9"/>
    <p:sldId id="289" r:id="rId10"/>
    <p:sldId id="300" r:id="rId11"/>
    <p:sldId id="290" r:id="rId12"/>
    <p:sldId id="291" r:id="rId13"/>
    <p:sldId id="292" r:id="rId14"/>
    <p:sldId id="299" r:id="rId15"/>
    <p:sldId id="293" r:id="rId16"/>
    <p:sldId id="294" r:id="rId17"/>
    <p:sldId id="283" r:id="rId1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056"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1A7C77-AC56-413F-86C8-237E00A1E5D1}"/>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FAB9A5FE-9A6A-4EB0-AA14-29733979E46F}"/>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1" hangingPunct="1">
              <a:defRPr sz="1200">
                <a:latin typeface="Arial" charset="0"/>
              </a:defRPr>
            </a:lvl1pPr>
          </a:lstStyle>
          <a:p>
            <a:pPr>
              <a:defRPr/>
            </a:pPr>
            <a:fld id="{D3B35846-5978-498A-B44B-A173387BB57C}" type="datetimeFigureOut">
              <a:rPr lang="en-US"/>
              <a:pPr>
                <a:defRPr/>
              </a:pPr>
              <a:t>4/25/2023</a:t>
            </a:fld>
            <a:endParaRPr lang="en-US"/>
          </a:p>
        </p:txBody>
      </p:sp>
      <p:sp>
        <p:nvSpPr>
          <p:cNvPr id="4" name="Slide Image Placeholder 3">
            <a:extLst>
              <a:ext uri="{FF2B5EF4-FFF2-40B4-BE49-F238E27FC236}">
                <a16:creationId xmlns:a16="http://schemas.microsoft.com/office/drawing/2014/main" id="{8B447B3A-523D-4C14-ABC2-BBCCBA14161D}"/>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A24EA0A0-19A1-495F-8A33-994217C7A0DE}"/>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1ABDB9A-8183-49A0-AD2B-489B803926C2}"/>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437B59AE-7E39-46AF-BD89-AD9BA2831BE5}"/>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3D16C8A1-D9EF-45C4-99CC-EA618984DE5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EAC5B256-EA11-4523-9FFA-E26799E8757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6125" indent="-287338">
              <a:spcBef>
                <a:spcPct val="30000"/>
              </a:spcBef>
              <a:defRPr sz="1200">
                <a:solidFill>
                  <a:schemeClr val="tx1"/>
                </a:solidFill>
                <a:latin typeface="Calibri" panose="020F0502020204030204" pitchFamily="34" charset="0"/>
              </a:defRPr>
            </a:lvl2pPr>
            <a:lvl3pPr marL="1150938" indent="-228600">
              <a:spcBef>
                <a:spcPct val="30000"/>
              </a:spcBef>
              <a:defRPr sz="1200">
                <a:solidFill>
                  <a:schemeClr val="tx1"/>
                </a:solidFill>
                <a:latin typeface="Calibri" panose="020F0502020204030204" pitchFamily="34" charset="0"/>
              </a:defRPr>
            </a:lvl3pPr>
            <a:lvl4pPr marL="1611313" indent="-228600">
              <a:spcBef>
                <a:spcPct val="30000"/>
              </a:spcBef>
              <a:defRPr sz="1200">
                <a:solidFill>
                  <a:schemeClr val="tx1"/>
                </a:solidFill>
                <a:latin typeface="Calibri" panose="020F0502020204030204" pitchFamily="34" charset="0"/>
              </a:defRPr>
            </a:lvl4pPr>
            <a:lvl5pPr marL="2071688" indent="-228600">
              <a:spcBef>
                <a:spcPct val="30000"/>
              </a:spcBef>
              <a:defRPr sz="1200">
                <a:solidFill>
                  <a:schemeClr val="tx1"/>
                </a:solidFill>
                <a:latin typeface="Calibri" panose="020F0502020204030204" pitchFamily="34" charset="0"/>
              </a:defRPr>
            </a:lvl5pPr>
            <a:lvl6pPr marL="2528888" indent="-228600" eaLnBrk="0" fontAlgn="base" hangingPunct="0">
              <a:spcBef>
                <a:spcPct val="30000"/>
              </a:spcBef>
              <a:spcAft>
                <a:spcPct val="0"/>
              </a:spcAft>
              <a:defRPr sz="1200">
                <a:solidFill>
                  <a:schemeClr val="tx1"/>
                </a:solidFill>
                <a:latin typeface="Calibri" panose="020F0502020204030204" pitchFamily="34" charset="0"/>
              </a:defRPr>
            </a:lvl6pPr>
            <a:lvl7pPr marL="2986088" indent="-228600" eaLnBrk="0" fontAlgn="base" hangingPunct="0">
              <a:spcBef>
                <a:spcPct val="30000"/>
              </a:spcBef>
              <a:spcAft>
                <a:spcPct val="0"/>
              </a:spcAft>
              <a:defRPr sz="1200">
                <a:solidFill>
                  <a:schemeClr val="tx1"/>
                </a:solidFill>
                <a:latin typeface="Calibri" panose="020F0502020204030204" pitchFamily="34" charset="0"/>
              </a:defRPr>
            </a:lvl7pPr>
            <a:lvl8pPr marL="3443288" indent="-228600" eaLnBrk="0" fontAlgn="base" hangingPunct="0">
              <a:spcBef>
                <a:spcPct val="30000"/>
              </a:spcBef>
              <a:spcAft>
                <a:spcPct val="0"/>
              </a:spcAft>
              <a:defRPr sz="1200">
                <a:solidFill>
                  <a:schemeClr val="tx1"/>
                </a:solidFill>
                <a:latin typeface="Calibri" panose="020F0502020204030204" pitchFamily="34" charset="0"/>
              </a:defRPr>
            </a:lvl8pPr>
            <a:lvl9pPr marL="3900488"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6E44C6-5D9D-41B3-90B4-82872D51B683}"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
        <p:nvSpPr>
          <p:cNvPr id="4099" name="Rectangle 2">
            <a:extLst>
              <a:ext uri="{FF2B5EF4-FFF2-40B4-BE49-F238E27FC236}">
                <a16:creationId xmlns:a16="http://schemas.microsoft.com/office/drawing/2014/main" id="{6D43B693-D86E-44AF-9FB8-9279F75F75E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0" name="Rectangle 3">
            <a:extLst>
              <a:ext uri="{FF2B5EF4-FFF2-40B4-BE49-F238E27FC236}">
                <a16:creationId xmlns:a16="http://schemas.microsoft.com/office/drawing/2014/main" id="{EBF47C44-C173-4849-B7FC-A81F73D266C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E2FC755-DBA3-44ED-9CB5-E5BE0FE579D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08C7480-A2CB-4006-A34B-5484569A6DA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CEE7738-80A4-445C-9A46-339E7D9F88CE}"/>
              </a:ext>
            </a:extLst>
          </p:cNvPr>
          <p:cNvSpPr>
            <a:spLocks noGrp="1" noChangeArrowheads="1"/>
          </p:cNvSpPr>
          <p:nvPr>
            <p:ph type="sldNum" sz="quarter" idx="12"/>
          </p:nvPr>
        </p:nvSpPr>
        <p:spPr>
          <a:ln/>
        </p:spPr>
        <p:txBody>
          <a:bodyPr/>
          <a:lstStyle>
            <a:lvl1pPr>
              <a:defRPr/>
            </a:lvl1pPr>
          </a:lstStyle>
          <a:p>
            <a:fld id="{F17530A3-6EF2-4A54-98BA-514F53F9338C}" type="slidenum">
              <a:rPr lang="en-US" altLang="en-US"/>
              <a:pPr/>
              <a:t>‹#›</a:t>
            </a:fld>
            <a:endParaRPr lang="en-US" altLang="en-US"/>
          </a:p>
        </p:txBody>
      </p:sp>
    </p:spTree>
    <p:extLst>
      <p:ext uri="{BB962C8B-B14F-4D97-AF65-F5344CB8AC3E}">
        <p14:creationId xmlns:p14="http://schemas.microsoft.com/office/powerpoint/2010/main" val="283632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DC53E4C-B3FE-49D2-A5A6-95B749B2180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8B162E2-EE28-430F-A606-BC62D9E1E7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728920F-16A9-47B3-BED7-FD2FA58E0FD1}"/>
              </a:ext>
            </a:extLst>
          </p:cNvPr>
          <p:cNvSpPr>
            <a:spLocks noGrp="1" noChangeArrowheads="1"/>
          </p:cNvSpPr>
          <p:nvPr>
            <p:ph type="sldNum" sz="quarter" idx="12"/>
          </p:nvPr>
        </p:nvSpPr>
        <p:spPr>
          <a:ln/>
        </p:spPr>
        <p:txBody>
          <a:bodyPr/>
          <a:lstStyle>
            <a:lvl1pPr>
              <a:defRPr/>
            </a:lvl1pPr>
          </a:lstStyle>
          <a:p>
            <a:fld id="{1251F1B0-8BB6-42BE-8A8A-63803BFD94BE}" type="slidenum">
              <a:rPr lang="en-US" altLang="en-US"/>
              <a:pPr/>
              <a:t>‹#›</a:t>
            </a:fld>
            <a:endParaRPr lang="en-US" altLang="en-US"/>
          </a:p>
        </p:txBody>
      </p:sp>
    </p:spTree>
    <p:extLst>
      <p:ext uri="{BB962C8B-B14F-4D97-AF65-F5344CB8AC3E}">
        <p14:creationId xmlns:p14="http://schemas.microsoft.com/office/powerpoint/2010/main" val="2255852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023B53E-2F3E-4E06-A6B0-67C00BC43DD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BE54614-0968-4C4C-8292-9D6ADE58C7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77C0318-59C9-4035-A2EF-41B089A225C2}"/>
              </a:ext>
            </a:extLst>
          </p:cNvPr>
          <p:cNvSpPr>
            <a:spLocks noGrp="1" noChangeArrowheads="1"/>
          </p:cNvSpPr>
          <p:nvPr>
            <p:ph type="sldNum" sz="quarter" idx="12"/>
          </p:nvPr>
        </p:nvSpPr>
        <p:spPr>
          <a:ln/>
        </p:spPr>
        <p:txBody>
          <a:bodyPr/>
          <a:lstStyle>
            <a:lvl1pPr>
              <a:defRPr/>
            </a:lvl1pPr>
          </a:lstStyle>
          <a:p>
            <a:fld id="{4E33DFA5-AC71-4F2E-A4DE-FA668DA4385B}" type="slidenum">
              <a:rPr lang="en-US" altLang="en-US"/>
              <a:pPr/>
              <a:t>‹#›</a:t>
            </a:fld>
            <a:endParaRPr lang="en-US" altLang="en-US"/>
          </a:p>
        </p:txBody>
      </p:sp>
    </p:spTree>
    <p:extLst>
      <p:ext uri="{BB962C8B-B14F-4D97-AF65-F5344CB8AC3E}">
        <p14:creationId xmlns:p14="http://schemas.microsoft.com/office/powerpoint/2010/main" val="217396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2D4D5B9-52AF-487F-B37B-4D52E467DF8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C3A8D36-DA20-4723-93F6-639EEAB7E4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256C73C-068C-4B7D-81A0-A05D3135E0C4}"/>
              </a:ext>
            </a:extLst>
          </p:cNvPr>
          <p:cNvSpPr>
            <a:spLocks noGrp="1" noChangeArrowheads="1"/>
          </p:cNvSpPr>
          <p:nvPr>
            <p:ph type="sldNum" sz="quarter" idx="12"/>
          </p:nvPr>
        </p:nvSpPr>
        <p:spPr>
          <a:ln/>
        </p:spPr>
        <p:txBody>
          <a:bodyPr/>
          <a:lstStyle>
            <a:lvl1pPr>
              <a:defRPr/>
            </a:lvl1pPr>
          </a:lstStyle>
          <a:p>
            <a:fld id="{85E5C1E6-7A4B-4821-97CC-88208F9E536A}" type="slidenum">
              <a:rPr lang="en-US" altLang="en-US"/>
              <a:pPr/>
              <a:t>‹#›</a:t>
            </a:fld>
            <a:endParaRPr lang="en-US" altLang="en-US"/>
          </a:p>
        </p:txBody>
      </p:sp>
    </p:spTree>
    <p:extLst>
      <p:ext uri="{BB962C8B-B14F-4D97-AF65-F5344CB8AC3E}">
        <p14:creationId xmlns:p14="http://schemas.microsoft.com/office/powerpoint/2010/main" val="2541995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91B1930-59C9-4EF0-BD78-A5580E4498E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FDE1071-FA9F-445E-87AD-0D7AE29FDA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793E161-78DB-40AB-AC0E-532D02DCB067}"/>
              </a:ext>
            </a:extLst>
          </p:cNvPr>
          <p:cNvSpPr>
            <a:spLocks noGrp="1" noChangeArrowheads="1"/>
          </p:cNvSpPr>
          <p:nvPr>
            <p:ph type="sldNum" sz="quarter" idx="12"/>
          </p:nvPr>
        </p:nvSpPr>
        <p:spPr>
          <a:ln/>
        </p:spPr>
        <p:txBody>
          <a:bodyPr/>
          <a:lstStyle>
            <a:lvl1pPr>
              <a:defRPr/>
            </a:lvl1pPr>
          </a:lstStyle>
          <a:p>
            <a:fld id="{522A853E-DEB2-4798-8A7E-B7E194F630A4}" type="slidenum">
              <a:rPr lang="en-US" altLang="en-US"/>
              <a:pPr/>
              <a:t>‹#›</a:t>
            </a:fld>
            <a:endParaRPr lang="en-US" altLang="en-US"/>
          </a:p>
        </p:txBody>
      </p:sp>
    </p:spTree>
    <p:extLst>
      <p:ext uri="{BB962C8B-B14F-4D97-AF65-F5344CB8AC3E}">
        <p14:creationId xmlns:p14="http://schemas.microsoft.com/office/powerpoint/2010/main" val="2353453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D179DBD-69E4-4D77-8FF7-5FB72E6D577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B937093-2969-4A7D-828F-11D18D13A7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5AE6313-AA95-47D4-9339-04C4C85676FC}"/>
              </a:ext>
            </a:extLst>
          </p:cNvPr>
          <p:cNvSpPr>
            <a:spLocks noGrp="1" noChangeArrowheads="1"/>
          </p:cNvSpPr>
          <p:nvPr>
            <p:ph type="sldNum" sz="quarter" idx="12"/>
          </p:nvPr>
        </p:nvSpPr>
        <p:spPr>
          <a:ln/>
        </p:spPr>
        <p:txBody>
          <a:bodyPr/>
          <a:lstStyle>
            <a:lvl1pPr>
              <a:defRPr/>
            </a:lvl1pPr>
          </a:lstStyle>
          <a:p>
            <a:fld id="{3ECA9D09-F0A9-48DA-9910-BCDFCC9D5086}" type="slidenum">
              <a:rPr lang="en-US" altLang="en-US"/>
              <a:pPr/>
              <a:t>‹#›</a:t>
            </a:fld>
            <a:endParaRPr lang="en-US" altLang="en-US"/>
          </a:p>
        </p:txBody>
      </p:sp>
    </p:spTree>
    <p:extLst>
      <p:ext uri="{BB962C8B-B14F-4D97-AF65-F5344CB8AC3E}">
        <p14:creationId xmlns:p14="http://schemas.microsoft.com/office/powerpoint/2010/main" val="1506369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AF4311C-F3DF-4793-8927-D71D49F9659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6C1E544-2CA2-45D0-AAA3-F05FC1360B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20174C6-119A-4887-8CC3-2D1F1D4D3E12}"/>
              </a:ext>
            </a:extLst>
          </p:cNvPr>
          <p:cNvSpPr>
            <a:spLocks noGrp="1" noChangeArrowheads="1"/>
          </p:cNvSpPr>
          <p:nvPr>
            <p:ph type="sldNum" sz="quarter" idx="12"/>
          </p:nvPr>
        </p:nvSpPr>
        <p:spPr>
          <a:ln/>
        </p:spPr>
        <p:txBody>
          <a:bodyPr/>
          <a:lstStyle>
            <a:lvl1pPr>
              <a:defRPr/>
            </a:lvl1pPr>
          </a:lstStyle>
          <a:p>
            <a:fld id="{ED1EC0EE-CAF9-46E0-AD62-B26EF05A4C29}" type="slidenum">
              <a:rPr lang="en-US" altLang="en-US"/>
              <a:pPr/>
              <a:t>‹#›</a:t>
            </a:fld>
            <a:endParaRPr lang="en-US" altLang="en-US"/>
          </a:p>
        </p:txBody>
      </p:sp>
    </p:spTree>
    <p:extLst>
      <p:ext uri="{BB962C8B-B14F-4D97-AF65-F5344CB8AC3E}">
        <p14:creationId xmlns:p14="http://schemas.microsoft.com/office/powerpoint/2010/main" val="3110669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18D01FA-F12E-4CFB-8646-28C98E70361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8353124-5528-4F7E-B655-FB59615980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46B1F53-C88D-4E4F-AFD9-12574B59322E}"/>
              </a:ext>
            </a:extLst>
          </p:cNvPr>
          <p:cNvSpPr>
            <a:spLocks noGrp="1" noChangeArrowheads="1"/>
          </p:cNvSpPr>
          <p:nvPr>
            <p:ph type="sldNum" sz="quarter" idx="12"/>
          </p:nvPr>
        </p:nvSpPr>
        <p:spPr>
          <a:ln/>
        </p:spPr>
        <p:txBody>
          <a:bodyPr/>
          <a:lstStyle>
            <a:lvl1pPr>
              <a:defRPr/>
            </a:lvl1pPr>
          </a:lstStyle>
          <a:p>
            <a:fld id="{653E7E69-26CB-49DD-A03B-4A8FFB2F3D00}" type="slidenum">
              <a:rPr lang="en-US" altLang="en-US"/>
              <a:pPr/>
              <a:t>‹#›</a:t>
            </a:fld>
            <a:endParaRPr lang="en-US" altLang="en-US"/>
          </a:p>
        </p:txBody>
      </p:sp>
    </p:spTree>
    <p:extLst>
      <p:ext uri="{BB962C8B-B14F-4D97-AF65-F5344CB8AC3E}">
        <p14:creationId xmlns:p14="http://schemas.microsoft.com/office/powerpoint/2010/main" val="136924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5ABEA54-4CAD-4040-8416-B590FE0929C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B85EEBA-3523-4708-A5CE-DD1E19847B1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BF4231F-3FED-485C-9692-0B15957A7A45}"/>
              </a:ext>
            </a:extLst>
          </p:cNvPr>
          <p:cNvSpPr>
            <a:spLocks noGrp="1" noChangeArrowheads="1"/>
          </p:cNvSpPr>
          <p:nvPr>
            <p:ph type="sldNum" sz="quarter" idx="12"/>
          </p:nvPr>
        </p:nvSpPr>
        <p:spPr>
          <a:ln/>
        </p:spPr>
        <p:txBody>
          <a:bodyPr/>
          <a:lstStyle>
            <a:lvl1pPr>
              <a:defRPr/>
            </a:lvl1pPr>
          </a:lstStyle>
          <a:p>
            <a:fld id="{C0BC45A4-FFF1-4C76-B3BD-C9F04912AC51}" type="slidenum">
              <a:rPr lang="en-US" altLang="en-US"/>
              <a:pPr/>
              <a:t>‹#›</a:t>
            </a:fld>
            <a:endParaRPr lang="en-US" altLang="en-US"/>
          </a:p>
        </p:txBody>
      </p:sp>
    </p:spTree>
    <p:extLst>
      <p:ext uri="{BB962C8B-B14F-4D97-AF65-F5344CB8AC3E}">
        <p14:creationId xmlns:p14="http://schemas.microsoft.com/office/powerpoint/2010/main" val="1015182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8060158-F6B6-4488-BAD3-FB689AEC1A8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330D38A-D80C-4266-85E1-A7F4CE301E1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DC309B2-AC3B-4DEB-8A0E-5C58673A4307}"/>
              </a:ext>
            </a:extLst>
          </p:cNvPr>
          <p:cNvSpPr>
            <a:spLocks noGrp="1" noChangeArrowheads="1"/>
          </p:cNvSpPr>
          <p:nvPr>
            <p:ph type="sldNum" sz="quarter" idx="12"/>
          </p:nvPr>
        </p:nvSpPr>
        <p:spPr>
          <a:ln/>
        </p:spPr>
        <p:txBody>
          <a:bodyPr/>
          <a:lstStyle>
            <a:lvl1pPr>
              <a:defRPr/>
            </a:lvl1pPr>
          </a:lstStyle>
          <a:p>
            <a:fld id="{C98CFD7A-26F3-4BFA-9800-FA09C8B06AF1}" type="slidenum">
              <a:rPr lang="en-US" altLang="en-US"/>
              <a:pPr/>
              <a:t>‹#›</a:t>
            </a:fld>
            <a:endParaRPr lang="en-US" altLang="en-US"/>
          </a:p>
        </p:txBody>
      </p:sp>
    </p:spTree>
    <p:extLst>
      <p:ext uri="{BB962C8B-B14F-4D97-AF65-F5344CB8AC3E}">
        <p14:creationId xmlns:p14="http://schemas.microsoft.com/office/powerpoint/2010/main" val="2898148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FEC8BC3-D451-4DE0-B209-E8D0DF37514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A7BC431-3E8C-4A80-AC51-EEB9A46E17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C9682B0-2FAA-46E1-A56B-7E18D12A9FBD}"/>
              </a:ext>
            </a:extLst>
          </p:cNvPr>
          <p:cNvSpPr>
            <a:spLocks noGrp="1" noChangeArrowheads="1"/>
          </p:cNvSpPr>
          <p:nvPr>
            <p:ph type="sldNum" sz="quarter" idx="12"/>
          </p:nvPr>
        </p:nvSpPr>
        <p:spPr>
          <a:ln/>
        </p:spPr>
        <p:txBody>
          <a:bodyPr/>
          <a:lstStyle>
            <a:lvl1pPr>
              <a:defRPr/>
            </a:lvl1pPr>
          </a:lstStyle>
          <a:p>
            <a:fld id="{910AEC1A-7CD7-4209-9E8E-0CD1785857B8}" type="slidenum">
              <a:rPr lang="en-US" altLang="en-US"/>
              <a:pPr/>
              <a:t>‹#›</a:t>
            </a:fld>
            <a:endParaRPr lang="en-US" altLang="en-US"/>
          </a:p>
        </p:txBody>
      </p:sp>
    </p:spTree>
    <p:extLst>
      <p:ext uri="{BB962C8B-B14F-4D97-AF65-F5344CB8AC3E}">
        <p14:creationId xmlns:p14="http://schemas.microsoft.com/office/powerpoint/2010/main" val="1698819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ACDC07C-95DD-455F-A5E3-9D3FA37D944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B91FE05-6683-492C-98A6-3C9E06E6E40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FB5B8C4-86CC-459B-9667-7F43406DDD4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C7094425-EE89-4E6D-A2DD-9F2C7FB264C8}"/>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AB6A195D-87C9-4CCB-B1B6-25E43EBBF42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0166C0A6-ACE2-48D6-A8DC-539EB1EFCB0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F9EBB49-6C72-4A66-8855-3289D32981F8}"/>
              </a:ext>
            </a:extLst>
          </p:cNvPr>
          <p:cNvSpPr>
            <a:spLocks noGrp="1" noChangeArrowheads="1"/>
          </p:cNvSpPr>
          <p:nvPr>
            <p:ph type="ctrTitle"/>
          </p:nvPr>
        </p:nvSpPr>
        <p:spPr>
          <a:xfrm>
            <a:off x="609600" y="381000"/>
            <a:ext cx="7772400" cy="1752600"/>
          </a:xfrm>
        </p:spPr>
        <p:txBody>
          <a:bodyPr/>
          <a:lstStyle/>
          <a:p>
            <a:pPr algn="l" eaLnBrk="1" hangingPunct="1"/>
            <a:r>
              <a:rPr lang="en-US" altLang="en-US" sz="3600">
                <a:latin typeface="Corbel" panose="020B0503020204020204" pitchFamily="34" charset="0"/>
                <a:cs typeface="Calibri" panose="020F0502020204030204" pitchFamily="34" charset="0"/>
              </a:rPr>
              <a:t>Paragraph Organization and Development:</a:t>
            </a:r>
            <a:br>
              <a:rPr lang="en-US" altLang="en-US" sz="3600">
                <a:latin typeface="Corbel" panose="020B0503020204020204" pitchFamily="34" charset="0"/>
                <a:cs typeface="Calibri" panose="020F0502020204030204" pitchFamily="34" charset="0"/>
              </a:rPr>
            </a:br>
            <a:br>
              <a:rPr lang="en-US" altLang="en-US" sz="1800">
                <a:latin typeface="Corbel" panose="020B0503020204020204" pitchFamily="34" charset="0"/>
                <a:cs typeface="Calibri" panose="020F0502020204030204" pitchFamily="34" charset="0"/>
              </a:rPr>
            </a:br>
            <a:r>
              <a:rPr lang="en-US" altLang="en-US" sz="2800">
                <a:latin typeface="Corbel" panose="020B0503020204020204" pitchFamily="34" charset="0"/>
                <a:cs typeface="Calibri" panose="020F0502020204030204" pitchFamily="34" charset="0"/>
              </a:rPr>
              <a:t>Examples of Strong Writing from MGT 360</a:t>
            </a:r>
            <a:endParaRPr lang="en-US" altLang="en-US" sz="2800" b="1">
              <a:latin typeface="Corbel" panose="020B0503020204020204" pitchFamily="34" charset="0"/>
              <a:cs typeface="Calibri" panose="020F0502020204030204" pitchFamily="34" charset="0"/>
            </a:endParaRPr>
          </a:p>
        </p:txBody>
      </p:sp>
      <p:sp>
        <p:nvSpPr>
          <p:cNvPr id="3075" name="Rectangle 3">
            <a:extLst>
              <a:ext uri="{FF2B5EF4-FFF2-40B4-BE49-F238E27FC236}">
                <a16:creationId xmlns:a16="http://schemas.microsoft.com/office/drawing/2014/main" id="{96C6F210-46D6-4B20-9854-B6F7130D2044}"/>
              </a:ext>
            </a:extLst>
          </p:cNvPr>
          <p:cNvSpPr>
            <a:spLocks noGrp="1" noChangeArrowheads="1"/>
          </p:cNvSpPr>
          <p:nvPr>
            <p:ph type="subTitle" idx="1"/>
          </p:nvPr>
        </p:nvSpPr>
        <p:spPr>
          <a:xfrm>
            <a:off x="2590800" y="4343400"/>
            <a:ext cx="5715000" cy="2133600"/>
          </a:xfrm>
        </p:spPr>
        <p:txBody>
          <a:bodyPr/>
          <a:lstStyle/>
          <a:p>
            <a:pPr algn="r" eaLnBrk="1" hangingPunct="1">
              <a:lnSpc>
                <a:spcPct val="90000"/>
              </a:lnSpc>
            </a:pPr>
            <a:r>
              <a:rPr lang="en-US" altLang="en-US" i="1">
                <a:latin typeface="Corbel" panose="020B0503020204020204" pitchFamily="34" charset="0"/>
                <a:cs typeface="Calibri" panose="020F0502020204030204" pitchFamily="34" charset="0"/>
              </a:rPr>
              <a:t>Wayne Smith, Ph.D</a:t>
            </a:r>
            <a:r>
              <a:rPr lang="en-US" altLang="en-US">
                <a:latin typeface="Corbel" panose="020B0503020204020204" pitchFamily="34" charset="0"/>
                <a:cs typeface="Calibri" panose="020F0502020204030204" pitchFamily="34" charset="0"/>
              </a:rPr>
              <a:t>.</a:t>
            </a:r>
          </a:p>
          <a:p>
            <a:pPr algn="r" eaLnBrk="1" hangingPunct="1">
              <a:lnSpc>
                <a:spcPct val="90000"/>
              </a:lnSpc>
            </a:pPr>
            <a:r>
              <a:rPr lang="en-US" altLang="en-US">
                <a:latin typeface="Corbel" panose="020B0503020204020204" pitchFamily="34" charset="0"/>
                <a:cs typeface="Calibri" panose="020F0502020204030204" pitchFamily="34" charset="0"/>
              </a:rPr>
              <a:t>Department of Management</a:t>
            </a:r>
          </a:p>
          <a:p>
            <a:pPr algn="r" eaLnBrk="1" hangingPunct="1">
              <a:lnSpc>
                <a:spcPct val="90000"/>
              </a:lnSpc>
            </a:pPr>
            <a:r>
              <a:rPr lang="en-US" altLang="en-US">
                <a:latin typeface="Corbel" panose="020B0503020204020204" pitchFamily="34" charset="0"/>
                <a:cs typeface="Calibri" panose="020F0502020204030204" pitchFamily="34" charset="0"/>
              </a:rPr>
              <a:t>CSU Northridge</a:t>
            </a:r>
          </a:p>
          <a:p>
            <a:pPr algn="r" eaLnBrk="1" hangingPunct="1">
              <a:lnSpc>
                <a:spcPct val="90000"/>
              </a:lnSpc>
            </a:pPr>
            <a:r>
              <a:rPr lang="en-US" altLang="en-US">
                <a:latin typeface="Consolas" panose="020B0609020204030204" pitchFamily="49" charset="0"/>
                <a:ea typeface="Consolas" panose="020B0609020204030204" pitchFamily="49" charset="0"/>
                <a:cs typeface="Consolas" panose="020B0609020204030204" pitchFamily="49" charset="0"/>
              </a:rPr>
              <a:t>ws@csun.edu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8078CA2-EBA0-47E3-9EE6-24C6ABC346FF}"/>
              </a:ext>
            </a:extLst>
          </p:cNvPr>
          <p:cNvSpPr>
            <a:spLocks noGrp="1"/>
          </p:cNvSpPr>
          <p:nvPr>
            <p:ph type="title"/>
          </p:nvPr>
        </p:nvSpPr>
        <p:spPr/>
        <p:txBody>
          <a:bodyPr/>
          <a:lstStyle/>
          <a:p>
            <a:r>
              <a:rPr lang="en-US" altLang="en-US" sz="3200" i="1">
                <a:latin typeface="Corbel" panose="020B0503020204020204" pitchFamily="34" charset="0"/>
              </a:rPr>
              <a:t>Exemplars – Types – Description (cont.)</a:t>
            </a:r>
            <a:endParaRPr lang="en-US" altLang="en-US" sz="3200">
              <a:latin typeface="Corbel" panose="020B0503020204020204" pitchFamily="34" charset="0"/>
            </a:endParaRPr>
          </a:p>
        </p:txBody>
      </p:sp>
      <p:sp>
        <p:nvSpPr>
          <p:cNvPr id="13315" name="Content Placeholder 2">
            <a:extLst>
              <a:ext uri="{FF2B5EF4-FFF2-40B4-BE49-F238E27FC236}">
                <a16:creationId xmlns:a16="http://schemas.microsoft.com/office/drawing/2014/main" id="{5B458421-CC66-4997-95F2-44BF79643EA9}"/>
              </a:ext>
            </a:extLst>
          </p:cNvPr>
          <p:cNvSpPr>
            <a:spLocks noGrp="1"/>
          </p:cNvSpPr>
          <p:nvPr>
            <p:ph idx="1"/>
          </p:nvPr>
        </p:nvSpPr>
        <p:spPr/>
        <p:txBody>
          <a:bodyPr/>
          <a:lstStyle/>
          <a:p>
            <a:r>
              <a:rPr lang="en-US" altLang="en-US" sz="2000">
                <a:latin typeface="Corbel" panose="020B0503020204020204" pitchFamily="34" charset="0"/>
              </a:rPr>
              <a:t>Description is creating a verbal picture, especially to make a person, place, thing, or even an idea vividly concrete.</a:t>
            </a:r>
          </a:p>
          <a:p>
            <a:endParaRPr lang="en-US" altLang="en-US" sz="2000">
              <a:latin typeface="Corbel" panose="020B0503020204020204" pitchFamily="34" charset="0"/>
            </a:endParaRPr>
          </a:p>
          <a:p>
            <a:pPr lvl="1"/>
            <a:r>
              <a:rPr lang="en-US" altLang="en-US" sz="1800">
                <a:latin typeface="Corbel" panose="020B0503020204020204" pitchFamily="34" charset="0"/>
              </a:rPr>
              <a:t>“I’ve always loved being able to say I worked as a projectionist in a movie theater.  To me, film projectionists were skilled and mysterious, controlling the entire show and seeing everything from the shadows.  They were people like Tyler Durden in </a:t>
            </a:r>
            <a:r>
              <a:rPr lang="en-US" altLang="en-US" sz="1800" i="1">
                <a:latin typeface="Corbel" panose="020B0503020204020204" pitchFamily="34" charset="0"/>
              </a:rPr>
              <a:t>Fight Club</a:t>
            </a:r>
            <a:r>
              <a:rPr lang="en-US" altLang="en-US" sz="1800">
                <a:latin typeface="Corbel" panose="020B0503020204020204" pitchFamily="34" charset="0"/>
              </a:rPr>
              <a:t> or Alfredo and Salvatore in </a:t>
            </a:r>
            <a:r>
              <a:rPr lang="en-US" altLang="en-US" sz="1800" i="1">
                <a:latin typeface="Corbel" panose="020B0503020204020204" pitchFamily="34" charset="0"/>
              </a:rPr>
              <a:t>Cinema Paradiso</a:t>
            </a:r>
            <a:r>
              <a:rPr lang="en-US" altLang="en-US" sz="1800">
                <a:latin typeface="Corbel" panose="020B0503020204020204" pitchFamily="34" charset="0"/>
              </a:rPr>
              <a:t>.  I was so proud to say I was one of them.” (emphases in the original)</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6581D0A-DDAF-4307-B786-D5ABA35437DC}"/>
              </a:ext>
            </a:extLst>
          </p:cNvPr>
          <p:cNvSpPr>
            <a:spLocks noGrp="1"/>
          </p:cNvSpPr>
          <p:nvPr>
            <p:ph type="title"/>
          </p:nvPr>
        </p:nvSpPr>
        <p:spPr/>
        <p:txBody>
          <a:bodyPr/>
          <a:lstStyle/>
          <a:p>
            <a:r>
              <a:rPr lang="en-US" altLang="en-US" sz="3200" i="1">
                <a:latin typeface="Corbel" panose="020B0503020204020204" pitchFamily="34" charset="0"/>
              </a:rPr>
              <a:t>Exemplars – Types – Process Analysis</a:t>
            </a:r>
            <a:endParaRPr lang="en-US" altLang="en-US" sz="3200">
              <a:latin typeface="Corbel" panose="020B0503020204020204" pitchFamily="34" charset="0"/>
            </a:endParaRPr>
          </a:p>
        </p:txBody>
      </p:sp>
      <p:sp>
        <p:nvSpPr>
          <p:cNvPr id="14339" name="Content Placeholder 2">
            <a:extLst>
              <a:ext uri="{FF2B5EF4-FFF2-40B4-BE49-F238E27FC236}">
                <a16:creationId xmlns:a16="http://schemas.microsoft.com/office/drawing/2014/main" id="{56C616DE-CB85-4608-B869-602DC99C9685}"/>
              </a:ext>
            </a:extLst>
          </p:cNvPr>
          <p:cNvSpPr>
            <a:spLocks noGrp="1"/>
          </p:cNvSpPr>
          <p:nvPr>
            <p:ph idx="1"/>
          </p:nvPr>
        </p:nvSpPr>
        <p:spPr/>
        <p:txBody>
          <a:bodyPr/>
          <a:lstStyle/>
          <a:p>
            <a:r>
              <a:rPr lang="en-US" altLang="en-US" sz="2000">
                <a:latin typeface="Corbel" panose="020B0503020204020204" pitchFamily="34" charset="0"/>
              </a:rPr>
              <a:t>Process Analysis arranges a series of events in order and relates them to one another, especially to explain, in detail, </a:t>
            </a:r>
            <a:r>
              <a:rPr lang="en-US" altLang="en-US" sz="2000" i="1">
                <a:latin typeface="Corbel" panose="020B0503020204020204" pitchFamily="34" charset="0"/>
              </a:rPr>
              <a:t>how</a:t>
            </a:r>
            <a:r>
              <a:rPr lang="en-US" altLang="en-US" sz="2000">
                <a:latin typeface="Corbel" panose="020B0503020204020204" pitchFamily="34" charset="0"/>
              </a:rPr>
              <a:t> something happened.</a:t>
            </a:r>
          </a:p>
          <a:p>
            <a:endParaRPr lang="en-US" altLang="en-US" sz="2000">
              <a:latin typeface="Corbel" panose="020B0503020204020204" pitchFamily="34" charset="0"/>
            </a:endParaRPr>
          </a:p>
          <a:p>
            <a:pPr lvl="1"/>
            <a:r>
              <a:rPr lang="en-US" altLang="en-US" sz="1800">
                <a:latin typeface="Corbel" panose="020B0503020204020204" pitchFamily="34" charset="0"/>
              </a:rPr>
              <a:t>“Living in the mountains, an occasional rain is expected, especially during the summer. One week, rain began falling and it did not seem like an end was near. This happened midway through the summer, which meant some of the tents had began to wear. Pushing to give these campers the best customer service, I assembled a crew to begin switching the ripped tents with new tents. Working in cold and wet conditions is not typically easy; trying to motivate a group to work productively in these circumstances is even more difficult. Our biggest obstacle came in the form of organization; it was difficult to keep track of what had already been done because everything was drenched. Once implementing a system that asked scouts to place their belongings on the picnic bench if they needed a new tent, quickly rose productivity and allowed us to finish in a timely manner.”</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0AB7F71C-4694-43F2-9852-C25C8A6B41C5}"/>
              </a:ext>
            </a:extLst>
          </p:cNvPr>
          <p:cNvSpPr>
            <a:spLocks noGrp="1"/>
          </p:cNvSpPr>
          <p:nvPr>
            <p:ph type="title"/>
          </p:nvPr>
        </p:nvSpPr>
        <p:spPr/>
        <p:txBody>
          <a:bodyPr/>
          <a:lstStyle/>
          <a:p>
            <a:r>
              <a:rPr lang="en-US" altLang="en-US" sz="3200" i="1">
                <a:latin typeface="Corbel" panose="020B0503020204020204" pitchFamily="34" charset="0"/>
              </a:rPr>
              <a:t>Exemplars – Types – Definition</a:t>
            </a:r>
            <a:endParaRPr lang="en-US" altLang="en-US" sz="3200">
              <a:latin typeface="Corbel" panose="020B0503020204020204" pitchFamily="34" charset="0"/>
            </a:endParaRPr>
          </a:p>
        </p:txBody>
      </p:sp>
      <p:sp>
        <p:nvSpPr>
          <p:cNvPr id="15363" name="Content Placeholder 2">
            <a:extLst>
              <a:ext uri="{FF2B5EF4-FFF2-40B4-BE49-F238E27FC236}">
                <a16:creationId xmlns:a16="http://schemas.microsoft.com/office/drawing/2014/main" id="{E79F5A77-93D5-415D-8EFB-37590ADB6DCB}"/>
              </a:ext>
            </a:extLst>
          </p:cNvPr>
          <p:cNvSpPr>
            <a:spLocks noGrp="1"/>
          </p:cNvSpPr>
          <p:nvPr>
            <p:ph idx="1"/>
          </p:nvPr>
        </p:nvSpPr>
        <p:spPr/>
        <p:txBody>
          <a:bodyPr/>
          <a:lstStyle/>
          <a:p>
            <a:r>
              <a:rPr lang="en-US" altLang="en-US" sz="2000">
                <a:latin typeface="Corbel" panose="020B0503020204020204" pitchFamily="34" charset="0"/>
              </a:rPr>
              <a:t>Definition allows one to communicate precisely what one wants to say, especially to explain important or unfamiliar words.</a:t>
            </a:r>
          </a:p>
          <a:p>
            <a:endParaRPr lang="en-US" altLang="en-US" sz="2000">
              <a:latin typeface="Corbel" panose="020B0503020204020204" pitchFamily="34" charset="0"/>
            </a:endParaRPr>
          </a:p>
          <a:p>
            <a:pPr lvl="1"/>
            <a:r>
              <a:rPr lang="en-US" altLang="en-US" sz="1800">
                <a:latin typeface="Corbel" panose="020B0503020204020204" pitchFamily="34" charset="0"/>
              </a:rPr>
              <a:t>“When someone asks what you do for a living, giving the response of “video game tester” is often met with a response of disdain or disbelief.  Even though the majority of people tend to have the perception that the job is equivalent to “playing video games all day”, it is quite similar to any other software quality assurance position. The major objective of the quality assurance department in interactive software development is to locate bugs within the software and report them back to the developers.  Due to increasingly rigid regulations required by video game console manufacturers, such as Nintendo and Microsoft, quality assurance has become a critical step in the development process.  Before a game can be released to the public for these game consoles, the software must be submitted to the console manufacturers for review, and they must approve the title for release.  The priority goal of management for quality assurance teams, and the challenge that I was a part of on a daily basis, is to make sure the developed software passes first submission in order to avoid costly re-submission penalties.”</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F5F9E4C-BB9C-477A-9E09-2DCDF18B8CEC}"/>
              </a:ext>
            </a:extLst>
          </p:cNvPr>
          <p:cNvSpPr>
            <a:spLocks noGrp="1"/>
          </p:cNvSpPr>
          <p:nvPr>
            <p:ph type="title"/>
          </p:nvPr>
        </p:nvSpPr>
        <p:spPr/>
        <p:txBody>
          <a:bodyPr/>
          <a:lstStyle/>
          <a:p>
            <a:r>
              <a:rPr lang="en-US" altLang="en-US" sz="3200" i="1">
                <a:latin typeface="Corbel" panose="020B0503020204020204" pitchFamily="34" charset="0"/>
              </a:rPr>
              <a:t>Exemplars – Types – Division and Classification</a:t>
            </a:r>
            <a:endParaRPr lang="en-US" altLang="en-US" sz="3200">
              <a:latin typeface="Corbel" panose="020B0503020204020204" pitchFamily="34" charset="0"/>
            </a:endParaRPr>
          </a:p>
        </p:txBody>
      </p:sp>
      <p:sp>
        <p:nvSpPr>
          <p:cNvPr id="16387" name="Content Placeholder 2">
            <a:extLst>
              <a:ext uri="{FF2B5EF4-FFF2-40B4-BE49-F238E27FC236}">
                <a16:creationId xmlns:a16="http://schemas.microsoft.com/office/drawing/2014/main" id="{26F17ABD-DEF6-4BD1-B5C1-5ED2414E6473}"/>
              </a:ext>
            </a:extLst>
          </p:cNvPr>
          <p:cNvSpPr>
            <a:spLocks noGrp="1"/>
          </p:cNvSpPr>
          <p:nvPr>
            <p:ph idx="1"/>
          </p:nvPr>
        </p:nvSpPr>
        <p:spPr/>
        <p:txBody>
          <a:bodyPr/>
          <a:lstStyle/>
          <a:p>
            <a:r>
              <a:rPr lang="en-US" altLang="en-US" sz="2000">
                <a:latin typeface="Corbel" panose="020B0503020204020204" pitchFamily="34" charset="0"/>
              </a:rPr>
              <a:t>A writer practices Division by separating a class of things or ideas into categories following a clear principle or basis.  With Classification, on the other hand, a writer groups individual objects or ideas into already established categories.</a:t>
            </a:r>
          </a:p>
          <a:p>
            <a:pPr lvl="1"/>
            <a:endParaRPr lang="en-US" altLang="en-US" sz="1800">
              <a:latin typeface="Corbel" panose="020B0503020204020204" pitchFamily="34" charset="0"/>
            </a:endParaRPr>
          </a:p>
          <a:p>
            <a:pPr lvl="1"/>
            <a:r>
              <a:rPr lang="en-US" altLang="en-US" sz="1800">
                <a:latin typeface="Corbel" panose="020B0503020204020204" pitchFamily="34" charset="0"/>
              </a:rPr>
              <a:t>Division</a:t>
            </a:r>
          </a:p>
          <a:p>
            <a:pPr lvl="2"/>
            <a:r>
              <a:rPr lang="en-US" altLang="en-US" sz="1600">
                <a:latin typeface="Corbel" panose="020B0503020204020204" pitchFamily="34" charset="0"/>
              </a:rPr>
              <a:t>“The hospital structure operates in two groups of staff. The front staff consisting of receptionist being managed by the doctor’s mother and the back staff of veterinary technicians and kennel workers who are managed by the doctor himself. Although each group of staff has their own manager, the problem arises when they overstep each other’s boundaries.”</a:t>
            </a:r>
          </a:p>
          <a:p>
            <a:pPr lvl="2"/>
            <a:r>
              <a:rPr lang="en-US" altLang="en-US" sz="1600">
                <a:latin typeface="Corbel" panose="020B0503020204020204" pitchFamily="34" charset="0"/>
              </a:rPr>
              <a:t>“To keep myself occupied, I began to sort through the files around my area.  I stack files into two different stacks: destroy and close.  When closing out files one must downsize the file, place it in a box for storage and enter the information on a handwritten list.  When destroying files a person must scan any important document, shred the file, and cross it out of the close list.”</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F4A257A7-1F9D-4A07-BCDA-1449747C5172}"/>
              </a:ext>
            </a:extLst>
          </p:cNvPr>
          <p:cNvSpPr>
            <a:spLocks noGrp="1"/>
          </p:cNvSpPr>
          <p:nvPr>
            <p:ph type="title"/>
          </p:nvPr>
        </p:nvSpPr>
        <p:spPr/>
        <p:txBody>
          <a:bodyPr/>
          <a:lstStyle/>
          <a:p>
            <a:r>
              <a:rPr lang="en-US" altLang="en-US" sz="3200" i="1">
                <a:latin typeface="Corbel" panose="020B0503020204020204" pitchFamily="34" charset="0"/>
              </a:rPr>
              <a:t>Exemplars – Types – Division and Classification (cont.)</a:t>
            </a:r>
            <a:endParaRPr lang="en-US" altLang="en-US" sz="3200">
              <a:latin typeface="Corbel" panose="020B0503020204020204" pitchFamily="34" charset="0"/>
            </a:endParaRPr>
          </a:p>
        </p:txBody>
      </p:sp>
      <p:sp>
        <p:nvSpPr>
          <p:cNvPr id="17411" name="Content Placeholder 2">
            <a:extLst>
              <a:ext uri="{FF2B5EF4-FFF2-40B4-BE49-F238E27FC236}">
                <a16:creationId xmlns:a16="http://schemas.microsoft.com/office/drawing/2014/main" id="{0DE6271F-380C-41BA-BBD3-C248B48E41E9}"/>
              </a:ext>
            </a:extLst>
          </p:cNvPr>
          <p:cNvSpPr>
            <a:spLocks noGrp="1"/>
          </p:cNvSpPr>
          <p:nvPr>
            <p:ph idx="1"/>
          </p:nvPr>
        </p:nvSpPr>
        <p:spPr/>
        <p:txBody>
          <a:bodyPr/>
          <a:lstStyle/>
          <a:p>
            <a:pPr lvl="1"/>
            <a:r>
              <a:rPr lang="en-US" altLang="en-US" sz="1800">
                <a:latin typeface="Corbel" panose="020B0503020204020204" pitchFamily="34" charset="0"/>
              </a:rPr>
              <a:t>Classification</a:t>
            </a:r>
          </a:p>
          <a:p>
            <a:pPr lvl="2"/>
            <a:r>
              <a:rPr lang="en-US" altLang="en-US" sz="1600">
                <a:latin typeface="Corbel" panose="020B0503020204020204" pitchFamily="34" charset="0"/>
              </a:rPr>
              <a:t>“The organizational problem was that the employees did not have the knowledge or training required to deal with the problem I had. I researched the sales tax that was charged for the two counties and discovered that Ventura County's sales tax is 9% and Los Angeles County's sale tax is 7.5%. I felt that the employee should have been aware of this or the computer should have been programed to the catch the mistake.”</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B531B88C-7997-4102-8521-7C4A3267E7B0}"/>
              </a:ext>
            </a:extLst>
          </p:cNvPr>
          <p:cNvSpPr>
            <a:spLocks noGrp="1"/>
          </p:cNvSpPr>
          <p:nvPr>
            <p:ph type="title"/>
          </p:nvPr>
        </p:nvSpPr>
        <p:spPr/>
        <p:txBody>
          <a:bodyPr/>
          <a:lstStyle/>
          <a:p>
            <a:r>
              <a:rPr lang="en-US" altLang="en-US" sz="3200" i="1">
                <a:latin typeface="Corbel" panose="020B0503020204020204" pitchFamily="34" charset="0"/>
              </a:rPr>
              <a:t>Exemplars – Types – Comparison and Contrast</a:t>
            </a:r>
            <a:endParaRPr lang="en-US" altLang="en-US" sz="3200">
              <a:latin typeface="Corbel" panose="020B0503020204020204" pitchFamily="34" charset="0"/>
            </a:endParaRPr>
          </a:p>
        </p:txBody>
      </p:sp>
      <p:sp>
        <p:nvSpPr>
          <p:cNvPr id="18435" name="Content Placeholder 2">
            <a:extLst>
              <a:ext uri="{FF2B5EF4-FFF2-40B4-BE49-F238E27FC236}">
                <a16:creationId xmlns:a16="http://schemas.microsoft.com/office/drawing/2014/main" id="{38E85E67-491E-4D09-A099-3DD5094B3F43}"/>
              </a:ext>
            </a:extLst>
          </p:cNvPr>
          <p:cNvSpPr>
            <a:spLocks noGrp="1"/>
          </p:cNvSpPr>
          <p:nvPr>
            <p:ph idx="1"/>
          </p:nvPr>
        </p:nvSpPr>
        <p:spPr/>
        <p:txBody>
          <a:bodyPr/>
          <a:lstStyle/>
          <a:p>
            <a:r>
              <a:rPr lang="en-US" altLang="en-US" sz="2000">
                <a:latin typeface="Corbel" panose="020B0503020204020204" pitchFamily="34" charset="0"/>
              </a:rPr>
              <a:t>A Comparison points out the ways that two or more people, places, or things are alike.  A Contrast, on the other hand, points out how they differ.</a:t>
            </a:r>
          </a:p>
          <a:p>
            <a:endParaRPr lang="en-US" altLang="en-US" sz="2000">
              <a:latin typeface="Corbel" panose="020B0503020204020204" pitchFamily="34" charset="0"/>
            </a:endParaRPr>
          </a:p>
          <a:p>
            <a:r>
              <a:rPr lang="en-US" altLang="en-US" sz="1800">
                <a:latin typeface="Corbel" panose="020B0503020204020204" pitchFamily="34" charset="0"/>
              </a:rPr>
              <a:t>“As an umpire, I manage a handful of operations. It is my job to ensure that all the rules of the game are followed, to make fast paced judgement calls, and to make sure that coaches, players, and even parents in the stands act in a way that respects both those around them and the game of baseball. Playing experience was enough to allow me to jump in, enforce rules, and make good calls. </a:t>
            </a:r>
            <a:r>
              <a:rPr lang="en-US" altLang="en-US" sz="1800" i="1">
                <a:latin typeface="Corbel" panose="020B0503020204020204" pitchFamily="34" charset="0"/>
              </a:rPr>
              <a:t>[comparison]</a:t>
            </a:r>
            <a:r>
              <a:rPr lang="en-US" altLang="en-US" sz="1800">
                <a:latin typeface="Corbel" panose="020B0503020204020204" pitchFamily="34" charset="0"/>
              </a:rPr>
              <a:t> However, dealing with coaches, players, and parents who disagree with my calls has been much more challenging to learn. </a:t>
            </a:r>
            <a:r>
              <a:rPr lang="en-US" altLang="en-US" sz="1800" i="1">
                <a:latin typeface="Corbel" panose="020B0503020204020204" pitchFamily="34" charset="0"/>
              </a:rPr>
              <a:t>[contrast]</a:t>
            </a:r>
            <a:r>
              <a:rPr lang="en-US" altLang="en-US" sz="1800">
                <a:latin typeface="Corbel" panose="020B0503020204020204" pitchFamily="34" charset="0"/>
              </a:rPr>
              <a:t> I have now umpired for three seasons at two separate leagues. I have gained the respect of most of the coaches whose games I frequently call (a rare few do not like me and probably never will).” (emphases added)</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F4FDB37-4D2C-404E-ADC0-2B7E59A3630F}"/>
              </a:ext>
            </a:extLst>
          </p:cNvPr>
          <p:cNvSpPr>
            <a:spLocks noGrp="1"/>
          </p:cNvSpPr>
          <p:nvPr>
            <p:ph type="title"/>
          </p:nvPr>
        </p:nvSpPr>
        <p:spPr/>
        <p:txBody>
          <a:bodyPr/>
          <a:lstStyle/>
          <a:p>
            <a:r>
              <a:rPr lang="en-US" altLang="en-US" sz="3200" i="1">
                <a:latin typeface="Corbel" panose="020B0503020204020204" pitchFamily="34" charset="0"/>
              </a:rPr>
              <a:t>Exemplars – Types – Cause and Effect</a:t>
            </a:r>
            <a:endParaRPr lang="en-US" altLang="en-US" sz="3200">
              <a:latin typeface="Corbel" panose="020B0503020204020204" pitchFamily="34" charset="0"/>
            </a:endParaRPr>
          </a:p>
        </p:txBody>
      </p:sp>
      <p:sp>
        <p:nvSpPr>
          <p:cNvPr id="19459" name="Content Placeholder 2">
            <a:extLst>
              <a:ext uri="{FF2B5EF4-FFF2-40B4-BE49-F238E27FC236}">
                <a16:creationId xmlns:a16="http://schemas.microsoft.com/office/drawing/2014/main" id="{708506B7-6910-4F91-B91A-56FE03FB4449}"/>
              </a:ext>
            </a:extLst>
          </p:cNvPr>
          <p:cNvSpPr>
            <a:spLocks noGrp="1"/>
          </p:cNvSpPr>
          <p:nvPr>
            <p:ph idx="1"/>
          </p:nvPr>
        </p:nvSpPr>
        <p:spPr/>
        <p:txBody>
          <a:bodyPr/>
          <a:lstStyle/>
          <a:p>
            <a:r>
              <a:rPr lang="en-US" altLang="en-US" sz="2000">
                <a:latin typeface="Corbel" panose="020B0503020204020204" pitchFamily="34" charset="0"/>
              </a:rPr>
              <a:t>Every time one answers a question that asks “why”, one engages in the process of causal analysis—that is, one tries to determine a Cause or series of Causes for a particular Effect.  When one answers a question that asks “what if”, one tries to determine what Effect will result from a particular Cause or series of Causes.</a:t>
            </a:r>
          </a:p>
          <a:p>
            <a:endParaRPr lang="en-US" altLang="en-US" sz="2000">
              <a:latin typeface="Corbel" panose="020B0503020204020204" pitchFamily="34" charset="0"/>
            </a:endParaRPr>
          </a:p>
          <a:p>
            <a:pPr lvl="1"/>
            <a:r>
              <a:rPr lang="en-US" altLang="en-US" sz="1800">
                <a:latin typeface="Corbel" panose="020B0503020204020204" pitchFamily="34" charset="0"/>
              </a:rPr>
              <a:t>“The moral of the story is there is no managerial structure within my working environment. There are instances where I don’t know who to take orders from </a:t>
            </a:r>
            <a:r>
              <a:rPr lang="en-US" altLang="en-US" sz="1800" i="1">
                <a:latin typeface="Corbel" panose="020B0503020204020204" pitchFamily="34" charset="0"/>
              </a:rPr>
              <a:t>[cause]</a:t>
            </a:r>
            <a:r>
              <a:rPr lang="en-US" altLang="en-US" sz="1800">
                <a:latin typeface="Corbel" panose="020B0503020204020204" pitchFamily="34" charset="0"/>
              </a:rPr>
              <a:t> therefore leaving me in fear of listening to the wrong person </a:t>
            </a:r>
            <a:r>
              <a:rPr lang="en-US" altLang="en-US" sz="1800" i="1">
                <a:latin typeface="Corbel" panose="020B0503020204020204" pitchFamily="34" charset="0"/>
              </a:rPr>
              <a:t>[effect]</a:t>
            </a:r>
            <a:r>
              <a:rPr lang="en-US" altLang="en-US" sz="1800">
                <a:latin typeface="Corbel" panose="020B0503020204020204" pitchFamily="34" charset="0"/>
              </a:rPr>
              <a:t>. Other times I am confused as to what tasks to accomplish and in what order </a:t>
            </a:r>
            <a:r>
              <a:rPr lang="en-US" altLang="en-US" sz="1800" i="1">
                <a:latin typeface="Corbel" panose="020B0503020204020204" pitchFamily="34" charset="0"/>
              </a:rPr>
              <a:t>[effect]</a:t>
            </a:r>
            <a:r>
              <a:rPr lang="en-US" altLang="en-US" sz="1800">
                <a:latin typeface="Corbel" panose="020B0503020204020204" pitchFamily="34" charset="0"/>
              </a:rPr>
              <a:t> because I have managers who have different priorities and I am caught in the middle of the argument </a:t>
            </a:r>
            <a:r>
              <a:rPr lang="en-US" altLang="en-US" sz="1800" i="1">
                <a:latin typeface="Corbel" panose="020B0503020204020204" pitchFamily="34" charset="0"/>
              </a:rPr>
              <a:t>[cause]</a:t>
            </a:r>
            <a:r>
              <a:rPr lang="en-US" altLang="en-US" sz="1800">
                <a:latin typeface="Corbel" panose="020B0503020204020204" pitchFamily="34" charset="0"/>
              </a:rPr>
              <a:t>. The results of the controversial hierarchy </a:t>
            </a:r>
            <a:r>
              <a:rPr lang="en-US" altLang="en-US" sz="1800" i="1">
                <a:latin typeface="Corbel" panose="020B0503020204020204" pitchFamily="34" charset="0"/>
              </a:rPr>
              <a:t>[cause]</a:t>
            </a:r>
            <a:r>
              <a:rPr lang="en-US" altLang="en-US" sz="1800">
                <a:latin typeface="Corbel" panose="020B0503020204020204" pitchFamily="34" charset="0"/>
              </a:rPr>
              <a:t> are damages to managerial structure therefore the outcome in productivity is severely damaged, employees are left confused as to who they are suppose to take instructions from, and unnecessary stress created in an already stressful environment.” </a:t>
            </a:r>
            <a:r>
              <a:rPr lang="en-US" altLang="en-US" sz="1800" i="1">
                <a:latin typeface="Corbel" panose="020B0503020204020204" pitchFamily="34" charset="0"/>
              </a:rPr>
              <a:t>[effect]</a:t>
            </a:r>
            <a:r>
              <a:rPr lang="en-US" altLang="en-US" sz="1800">
                <a:latin typeface="Corbel" panose="020B0503020204020204" pitchFamily="34" charset="0"/>
              </a:rPr>
              <a:t> (emphases added)</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BB9BA45E-1F91-458A-94B6-86F2D25484FC}"/>
              </a:ext>
            </a:extLst>
          </p:cNvPr>
          <p:cNvSpPr>
            <a:spLocks noGrp="1"/>
          </p:cNvSpPr>
          <p:nvPr>
            <p:ph type="title"/>
          </p:nvPr>
        </p:nvSpPr>
        <p:spPr/>
        <p:txBody>
          <a:bodyPr/>
          <a:lstStyle/>
          <a:p>
            <a:r>
              <a:rPr lang="en-US" altLang="en-US" sz="3200" i="1">
                <a:latin typeface="Corbel" panose="020B0503020204020204" pitchFamily="34" charset="0"/>
              </a:rPr>
              <a:t>References</a:t>
            </a:r>
            <a:endParaRPr lang="en-US" altLang="en-US" sz="3200">
              <a:latin typeface="Corbel" panose="020B0503020204020204" pitchFamily="34" charset="0"/>
            </a:endParaRPr>
          </a:p>
        </p:txBody>
      </p:sp>
      <p:sp>
        <p:nvSpPr>
          <p:cNvPr id="20483" name="Content Placeholder 2">
            <a:extLst>
              <a:ext uri="{FF2B5EF4-FFF2-40B4-BE49-F238E27FC236}">
                <a16:creationId xmlns:a16="http://schemas.microsoft.com/office/drawing/2014/main" id="{381FC859-BE05-4329-AA02-F22A5CE4968C}"/>
              </a:ext>
            </a:extLst>
          </p:cNvPr>
          <p:cNvSpPr>
            <a:spLocks noGrp="1"/>
          </p:cNvSpPr>
          <p:nvPr>
            <p:ph idx="1"/>
          </p:nvPr>
        </p:nvSpPr>
        <p:spPr/>
        <p:txBody>
          <a:bodyPr/>
          <a:lstStyle/>
          <a:p>
            <a:r>
              <a:rPr lang="en-US" altLang="en-US" sz="2000">
                <a:latin typeface="Corbel" panose="020B0503020204020204" pitchFamily="34" charset="0"/>
              </a:rPr>
              <a:t>Most of the categories for this presentation were excerpted and adapted from the following books:</a:t>
            </a:r>
          </a:p>
          <a:p>
            <a:pPr lvl="1"/>
            <a:endParaRPr lang="en-US" altLang="en-US" sz="1800">
              <a:latin typeface="Corbel" panose="020B0503020204020204" pitchFamily="34" charset="0"/>
            </a:endParaRPr>
          </a:p>
          <a:p>
            <a:pPr lvl="1"/>
            <a:r>
              <a:rPr lang="en-US" altLang="en-US" sz="1800">
                <a:latin typeface="Corbel" panose="020B0503020204020204" pitchFamily="34" charset="0"/>
              </a:rPr>
              <a:t>Hacker, D., and Sommers, N. (2014) </a:t>
            </a:r>
            <a:r>
              <a:rPr lang="en-US" altLang="en-US" sz="1800" i="1">
                <a:latin typeface="Corbel" panose="020B0503020204020204" pitchFamily="34" charset="0"/>
              </a:rPr>
              <a:t>A Writer's Reference</a:t>
            </a:r>
            <a:r>
              <a:rPr lang="en-US" altLang="en-US" sz="1800">
                <a:latin typeface="Corbel" panose="020B0503020204020204" pitchFamily="34" charset="0"/>
              </a:rPr>
              <a:t> (8</a:t>
            </a:r>
            <a:r>
              <a:rPr lang="en-US" altLang="en-US" sz="1800" baseline="30000">
                <a:latin typeface="Corbel" panose="020B0503020204020204" pitchFamily="34" charset="0"/>
              </a:rPr>
              <a:t>th</a:t>
            </a:r>
            <a:r>
              <a:rPr lang="en-US" altLang="en-US" sz="1800">
                <a:latin typeface="Corbel" panose="020B0503020204020204" pitchFamily="34" charset="0"/>
              </a:rPr>
              <a:t> ed.), Bedford/St. Martin's, Boston:MA.</a:t>
            </a:r>
          </a:p>
          <a:p>
            <a:endParaRPr lang="en-US" altLang="en-US" sz="2000">
              <a:latin typeface="Corbel" panose="020B0503020204020204" pitchFamily="34" charset="0"/>
            </a:endParaRPr>
          </a:p>
          <a:p>
            <a:pPr lvl="1"/>
            <a:r>
              <a:rPr lang="en-US" altLang="en-US" sz="1800">
                <a:latin typeface="Corbel" panose="020B0503020204020204" pitchFamily="34" charset="0"/>
              </a:rPr>
              <a:t>Rosa, A., and Eschholz, P. (2012) </a:t>
            </a:r>
            <a:r>
              <a:rPr lang="en-US" altLang="en-US" sz="1800" i="1">
                <a:latin typeface="Corbel" panose="020B0503020204020204" pitchFamily="34" charset="0"/>
              </a:rPr>
              <a:t>Models for Writers</a:t>
            </a:r>
            <a:r>
              <a:rPr lang="en-US" altLang="en-US" sz="1800">
                <a:latin typeface="Corbel" panose="020B0503020204020204" pitchFamily="34" charset="0"/>
              </a:rPr>
              <a:t> (11</a:t>
            </a:r>
            <a:r>
              <a:rPr lang="en-US" altLang="en-US" sz="1800" baseline="30000">
                <a:latin typeface="Corbel" panose="020B0503020204020204" pitchFamily="34" charset="0"/>
              </a:rPr>
              <a:t>th</a:t>
            </a:r>
            <a:r>
              <a:rPr lang="en-US" altLang="en-US" sz="1800">
                <a:latin typeface="Corbel" panose="020B0503020204020204" pitchFamily="34" charset="0"/>
              </a:rPr>
              <a:t> ed.), Bedford/St. Martin's, Boston:MA.</a:t>
            </a:r>
          </a:p>
          <a:p>
            <a:pPr lvl="1"/>
            <a:endParaRPr lang="en-US" altLang="en-US" sz="1800">
              <a:latin typeface="Corbel" panose="020B0503020204020204" pitchFamily="34" charset="0"/>
            </a:endParaRPr>
          </a:p>
          <a:p>
            <a:pPr lvl="1"/>
            <a:endParaRPr lang="en-US" altLang="en-US" sz="1800">
              <a:latin typeface="Corbel" panose="020B0503020204020204" pitchFamily="34" charset="0"/>
            </a:endParaRPr>
          </a:p>
          <a:p>
            <a:pPr lvl="1"/>
            <a:r>
              <a:rPr lang="en-US" altLang="en-US" sz="1800">
                <a:latin typeface="Corbel" panose="020B0503020204020204" pitchFamily="34" charset="0"/>
              </a:rPr>
              <a:t>All of the examples were pulled directly my students’ work.  It can only be my high privilege to be able to work with, and learn from, these motivated and talented student-professionals.</a:t>
            </a:r>
          </a:p>
          <a:p>
            <a:pPr lvl="1"/>
            <a:endParaRPr lang="en-US" altLang="en-US" sz="1800">
              <a:latin typeface="Corbel" panose="020B0503020204020204" pitchFamily="34" charset="0"/>
            </a:endParaRPr>
          </a:p>
          <a:p>
            <a:endParaRPr lang="en-US" altLang="en-US" sz="2000">
              <a:latin typeface="Corbel" panose="020B0503020204020204" pitchFamily="34" charset="0"/>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0FF4A06-6194-4F0C-9EB8-B1400EEAAAA1}"/>
              </a:ext>
            </a:extLst>
          </p:cNvPr>
          <p:cNvSpPr>
            <a:spLocks noGrp="1"/>
          </p:cNvSpPr>
          <p:nvPr>
            <p:ph type="title"/>
          </p:nvPr>
        </p:nvSpPr>
        <p:spPr/>
        <p:txBody>
          <a:bodyPr/>
          <a:lstStyle/>
          <a:p>
            <a:r>
              <a:rPr lang="en-US" altLang="en-US" sz="3200" i="1">
                <a:latin typeface="Corbel" panose="020B0503020204020204" pitchFamily="34" charset="0"/>
              </a:rPr>
              <a:t>Superior, Contemporary Writing</a:t>
            </a:r>
            <a:endParaRPr lang="en-US" altLang="en-US" sz="3200">
              <a:latin typeface="Corbel" panose="020B0503020204020204" pitchFamily="34" charset="0"/>
            </a:endParaRPr>
          </a:p>
        </p:txBody>
      </p:sp>
      <p:sp>
        <p:nvSpPr>
          <p:cNvPr id="5123" name="Content Placeholder 2">
            <a:extLst>
              <a:ext uri="{FF2B5EF4-FFF2-40B4-BE49-F238E27FC236}">
                <a16:creationId xmlns:a16="http://schemas.microsoft.com/office/drawing/2014/main" id="{1123F030-CA02-4147-AC5B-C17BDC84CFE8}"/>
              </a:ext>
            </a:extLst>
          </p:cNvPr>
          <p:cNvSpPr>
            <a:spLocks noGrp="1"/>
          </p:cNvSpPr>
          <p:nvPr>
            <p:ph idx="1"/>
          </p:nvPr>
        </p:nvSpPr>
        <p:spPr/>
        <p:txBody>
          <a:bodyPr/>
          <a:lstStyle/>
          <a:p>
            <a:r>
              <a:rPr lang="en-US" altLang="en-US" sz="2000" dirty="0">
                <a:latin typeface="Corbel" panose="020B0503020204020204" pitchFamily="34" charset="0"/>
              </a:rPr>
              <a:t>Employ higher-order writing strategies</a:t>
            </a:r>
          </a:p>
          <a:p>
            <a:pPr lvl="1"/>
            <a:r>
              <a:rPr lang="en-US" altLang="en-US" sz="1800" i="1" dirty="0">
                <a:latin typeface="Corbel" panose="020B0503020204020204" pitchFamily="34" charset="0"/>
              </a:rPr>
              <a:t>Always</a:t>
            </a:r>
            <a:r>
              <a:rPr lang="en-US" altLang="en-US" sz="1800" dirty="0">
                <a:latin typeface="Corbel" panose="020B0503020204020204" pitchFamily="34" charset="0"/>
              </a:rPr>
              <a:t> elevate your writing (throughout this class and beyond)</a:t>
            </a:r>
          </a:p>
          <a:p>
            <a:pPr lvl="1"/>
            <a:r>
              <a:rPr lang="en-US" altLang="en-US" sz="1800" dirty="0">
                <a:latin typeface="Corbel" panose="020B0503020204020204" pitchFamily="34" charset="0"/>
              </a:rPr>
              <a:t>All of the following examples are from my </a:t>
            </a:r>
            <a:r>
              <a:rPr lang="en-US" altLang="en-US" sz="1800" i="1" dirty="0">
                <a:latin typeface="Corbel" panose="020B0503020204020204" pitchFamily="34" charset="0"/>
              </a:rPr>
              <a:t>outstanding</a:t>
            </a:r>
            <a:r>
              <a:rPr lang="en-US" altLang="en-US" sz="1800" dirty="0">
                <a:latin typeface="Corbel" panose="020B0503020204020204" pitchFamily="34" charset="0"/>
              </a:rPr>
              <a:t> students</a:t>
            </a:r>
            <a:endParaRPr lang="en-US" altLang="en-US" sz="2000" dirty="0">
              <a:latin typeface="Corbel" panose="020B0503020204020204" pitchFamily="34" charset="0"/>
            </a:endParaRPr>
          </a:p>
          <a:p>
            <a:endParaRPr lang="en-US" altLang="en-US" sz="2000" dirty="0">
              <a:latin typeface="Corbel" panose="020B0503020204020204" pitchFamily="34" charset="0"/>
            </a:endParaRPr>
          </a:p>
          <a:p>
            <a:r>
              <a:rPr lang="en-US" altLang="en-US" sz="2000" dirty="0">
                <a:latin typeface="Corbel" panose="020B0503020204020204" pitchFamily="34" charset="0"/>
              </a:rPr>
              <a:t>Paragraph Elements</a:t>
            </a:r>
          </a:p>
          <a:p>
            <a:pPr lvl="1"/>
            <a:r>
              <a:rPr lang="en-US" altLang="en-US" sz="1800" dirty="0">
                <a:latin typeface="Corbel" panose="020B0503020204020204" pitchFamily="34" charset="0"/>
              </a:rPr>
              <a:t>Topic (“Key”) Sentence, Unity, Organization, Beginnings and Endings</a:t>
            </a:r>
          </a:p>
          <a:p>
            <a:endParaRPr lang="en-US" altLang="en-US" sz="2000" dirty="0">
              <a:latin typeface="Corbel" panose="020B0503020204020204" pitchFamily="34" charset="0"/>
            </a:endParaRPr>
          </a:p>
          <a:p>
            <a:r>
              <a:rPr lang="en-US" altLang="en-US" sz="2000" dirty="0">
                <a:latin typeface="Corbel" panose="020B0503020204020204" pitchFamily="34" charset="0"/>
              </a:rPr>
              <a:t>Paragraph Types</a:t>
            </a:r>
          </a:p>
          <a:p>
            <a:pPr lvl="1"/>
            <a:r>
              <a:rPr lang="en-US" altLang="en-US" sz="1800" dirty="0">
                <a:latin typeface="Corbel" panose="020B0503020204020204" pitchFamily="34" charset="0"/>
              </a:rPr>
              <a:t>Illustration, Narration, Description, Process Analysis, Definition, Division and Classification, Comparison and Contrast, Cause and Effect</a:t>
            </a:r>
          </a:p>
          <a:p>
            <a:endParaRPr lang="en-US" altLang="en-US" sz="2000" dirty="0">
              <a:latin typeface="Corbel" panose="020B0503020204020204" pitchFamily="34" charset="0"/>
            </a:endParaRPr>
          </a:p>
          <a:p>
            <a:r>
              <a:rPr lang="en-US" altLang="en-US" sz="2000" dirty="0">
                <a:latin typeface="Corbel" panose="020B0503020204020204" pitchFamily="34" charset="0"/>
              </a:rPr>
              <a:t>Length</a:t>
            </a:r>
          </a:p>
          <a:p>
            <a:pPr lvl="1"/>
            <a:r>
              <a:rPr lang="en-US" altLang="en-US" sz="1800" dirty="0">
                <a:latin typeface="Corbel" panose="020B0503020204020204" pitchFamily="34" charset="0"/>
              </a:rPr>
              <a:t>In general (there are a few exceptions), no fewer than three (3).</a:t>
            </a:r>
          </a:p>
          <a:p>
            <a:pPr lvl="1"/>
            <a:r>
              <a:rPr lang="en-US" altLang="en-US" sz="1800" dirty="0">
                <a:latin typeface="Corbel" panose="020B0503020204020204" pitchFamily="34" charset="0"/>
              </a:rPr>
              <a:t>No more than seven (7).</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61AFA8F2-8889-4ED3-9E89-58C8E8CC8F4A}"/>
              </a:ext>
            </a:extLst>
          </p:cNvPr>
          <p:cNvSpPr>
            <a:spLocks noGrp="1"/>
          </p:cNvSpPr>
          <p:nvPr>
            <p:ph type="title"/>
          </p:nvPr>
        </p:nvSpPr>
        <p:spPr/>
        <p:txBody>
          <a:bodyPr/>
          <a:lstStyle/>
          <a:p>
            <a:r>
              <a:rPr lang="en-US" altLang="en-US" sz="3200" i="1">
                <a:latin typeface="Corbel" panose="020B0503020204020204" pitchFamily="34" charset="0"/>
              </a:rPr>
              <a:t>Exemplars – Elements – Topic Sentence</a:t>
            </a:r>
            <a:endParaRPr lang="en-US" altLang="en-US" sz="3200">
              <a:latin typeface="Corbel" panose="020B0503020204020204" pitchFamily="34" charset="0"/>
            </a:endParaRPr>
          </a:p>
        </p:txBody>
      </p:sp>
      <p:sp>
        <p:nvSpPr>
          <p:cNvPr id="6147" name="Content Placeholder 2">
            <a:extLst>
              <a:ext uri="{FF2B5EF4-FFF2-40B4-BE49-F238E27FC236}">
                <a16:creationId xmlns:a16="http://schemas.microsoft.com/office/drawing/2014/main" id="{FD31B3A3-258C-4D63-B92E-076BC4C6F115}"/>
              </a:ext>
            </a:extLst>
          </p:cNvPr>
          <p:cNvSpPr>
            <a:spLocks noGrp="1"/>
          </p:cNvSpPr>
          <p:nvPr>
            <p:ph idx="1"/>
          </p:nvPr>
        </p:nvSpPr>
        <p:spPr/>
        <p:txBody>
          <a:bodyPr/>
          <a:lstStyle/>
          <a:p>
            <a:r>
              <a:rPr lang="en-US" altLang="en-US" sz="2000">
                <a:latin typeface="Corbel" panose="020B0503020204020204" pitchFamily="34" charset="0"/>
              </a:rPr>
              <a:t>The Topic sentence (sometimes called a “Key” sentence) of a paragraph is its main or controlling idea; it is the point the writer is trying to make.</a:t>
            </a:r>
          </a:p>
          <a:p>
            <a:endParaRPr lang="en-US" altLang="en-US" sz="2000">
              <a:latin typeface="Corbel" panose="020B0503020204020204" pitchFamily="34" charset="0"/>
            </a:endParaRPr>
          </a:p>
          <a:p>
            <a:pPr lvl="1"/>
            <a:r>
              <a:rPr lang="en-US" altLang="en-US" sz="1800">
                <a:latin typeface="Corbel" panose="020B0503020204020204" pitchFamily="34" charset="0"/>
              </a:rPr>
              <a:t>“The most intractable organizational opportunity I have encountered as an employee came about while I was working at a small CPA firm (2 person LLP) in the San Fernando Valley.  At this firm they are extremely set in their “old-school” ways of doing business, which has caused them to neglect advances in technology that would likely make tedious work, specifically the organization of customer files, much more productive. </a:t>
            </a:r>
            <a:r>
              <a:rPr lang="en-US" altLang="en-US" sz="1800" i="1">
                <a:latin typeface="Corbel" panose="020B0503020204020204" pitchFamily="34" charset="0"/>
              </a:rPr>
              <a:t>[thesis] </a:t>
            </a:r>
            <a:r>
              <a:rPr lang="en-US" altLang="en-US" sz="1800">
                <a:latin typeface="Corbel" panose="020B0503020204020204" pitchFamily="34" charset="0"/>
              </a:rPr>
              <a:t>If I had the authority to do so, I would enact an overhaul of the filing system employed by the firm by transferring client data from filing cabinets into a computer database.” (emphasis added)</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2B21F6BD-FB41-44FA-AA6B-FE494109A93B}"/>
              </a:ext>
            </a:extLst>
          </p:cNvPr>
          <p:cNvSpPr>
            <a:spLocks noGrp="1"/>
          </p:cNvSpPr>
          <p:nvPr>
            <p:ph type="title"/>
          </p:nvPr>
        </p:nvSpPr>
        <p:spPr/>
        <p:txBody>
          <a:bodyPr/>
          <a:lstStyle/>
          <a:p>
            <a:r>
              <a:rPr lang="en-US" altLang="en-US" sz="3200" i="1">
                <a:latin typeface="Corbel" panose="020B0503020204020204" pitchFamily="34" charset="0"/>
              </a:rPr>
              <a:t>Exemplars – Elements – Unity</a:t>
            </a:r>
            <a:endParaRPr lang="en-US" altLang="en-US" sz="3200">
              <a:latin typeface="Corbel" panose="020B0503020204020204" pitchFamily="34" charset="0"/>
            </a:endParaRPr>
          </a:p>
        </p:txBody>
      </p:sp>
      <p:sp>
        <p:nvSpPr>
          <p:cNvPr id="7171" name="Content Placeholder 2">
            <a:extLst>
              <a:ext uri="{FF2B5EF4-FFF2-40B4-BE49-F238E27FC236}">
                <a16:creationId xmlns:a16="http://schemas.microsoft.com/office/drawing/2014/main" id="{B5BEB2F0-BF12-4F06-8688-6AE783F8D171}"/>
              </a:ext>
            </a:extLst>
          </p:cNvPr>
          <p:cNvSpPr>
            <a:spLocks noGrp="1"/>
          </p:cNvSpPr>
          <p:nvPr>
            <p:ph idx="1"/>
          </p:nvPr>
        </p:nvSpPr>
        <p:spPr/>
        <p:txBody>
          <a:bodyPr/>
          <a:lstStyle/>
          <a:p>
            <a:r>
              <a:rPr lang="en-US" altLang="en-US" sz="2000">
                <a:latin typeface="Corbel" panose="020B0503020204020204" pitchFamily="34" charset="0"/>
              </a:rPr>
              <a:t>The principle of Unity requires that each sentence in a paragraph be directly or indirectly related to the thesis of the paragraph.</a:t>
            </a:r>
          </a:p>
          <a:p>
            <a:endParaRPr lang="en-US" altLang="en-US" sz="2000">
              <a:latin typeface="Corbel" panose="020B0503020204020204" pitchFamily="34" charset="0"/>
            </a:endParaRPr>
          </a:p>
          <a:p>
            <a:pPr lvl="1"/>
            <a:r>
              <a:rPr lang="en-US" altLang="en-US" sz="1800">
                <a:latin typeface="Corbel" panose="020B0503020204020204" pitchFamily="34" charset="0"/>
              </a:rPr>
              <a:t>“The manager made several mistakes. </a:t>
            </a:r>
            <a:r>
              <a:rPr lang="en-US" altLang="en-US" sz="1800" i="1">
                <a:latin typeface="Corbel" panose="020B0503020204020204" pitchFamily="34" charset="0"/>
              </a:rPr>
              <a:t>[thesis]</a:t>
            </a:r>
            <a:r>
              <a:rPr lang="en-US" altLang="en-US" sz="1800">
                <a:latin typeface="Corbel" panose="020B0503020204020204" pitchFamily="34" charset="0"/>
              </a:rPr>
              <a:t> Her first mistake was failing to schedule enough people to cover the possibility of someone calling out sick. </a:t>
            </a:r>
            <a:r>
              <a:rPr lang="en-US" altLang="en-US" sz="1800" i="1">
                <a:latin typeface="Corbel" panose="020B0503020204020204" pitchFamily="34" charset="0"/>
              </a:rPr>
              <a:t>[direct]</a:t>
            </a:r>
            <a:r>
              <a:rPr lang="en-US" altLang="en-US" sz="1800">
                <a:latin typeface="Corbel" panose="020B0503020204020204" pitchFamily="34" charset="0"/>
              </a:rPr>
              <a:t> The second mistake was putting me, her newest employee, in such an important position during such an important and profitable time. </a:t>
            </a:r>
            <a:r>
              <a:rPr lang="en-US" altLang="en-US" sz="1800" i="1">
                <a:latin typeface="Corbel" panose="020B0503020204020204" pitchFamily="34" charset="0"/>
              </a:rPr>
              <a:t>[direct]  </a:t>
            </a:r>
            <a:r>
              <a:rPr lang="en-US" altLang="en-US" sz="1800">
                <a:latin typeface="Corbel" panose="020B0503020204020204" pitchFamily="34" charset="0"/>
              </a:rPr>
              <a:t>Her third mistake was failing to monitor the situation unfolding and ignoring the chaos ensuing in the front. </a:t>
            </a:r>
            <a:r>
              <a:rPr lang="en-US" altLang="en-US" sz="1800" i="1">
                <a:latin typeface="Corbel" panose="020B0503020204020204" pitchFamily="34" charset="0"/>
              </a:rPr>
              <a:t>[direct] </a:t>
            </a:r>
            <a:r>
              <a:rPr lang="en-US" altLang="en-US" sz="1800">
                <a:latin typeface="Corbel" panose="020B0503020204020204" pitchFamily="34" charset="0"/>
              </a:rPr>
              <a:t>I believe that the manager should have at the very least monitored the situation throughout the rush instead of entrusting it to me, his newest employee, by myself. </a:t>
            </a:r>
            <a:r>
              <a:rPr lang="en-US" altLang="en-US" sz="1800" i="1">
                <a:latin typeface="Corbel" panose="020B0503020204020204" pitchFamily="34" charset="0"/>
              </a:rPr>
              <a:t>[indirect]</a:t>
            </a:r>
            <a:r>
              <a:rPr lang="en-US" altLang="en-US" sz="1800">
                <a:latin typeface="Corbel" panose="020B0503020204020204" pitchFamily="34" charset="0"/>
              </a:rPr>
              <a:t> Further, she should have accounted for the possibility of a callout during such a vital time. </a:t>
            </a:r>
            <a:r>
              <a:rPr lang="en-US" altLang="en-US" sz="1800" i="1">
                <a:latin typeface="Corbel" panose="020B0503020204020204" pitchFamily="34" charset="0"/>
              </a:rPr>
              <a:t>[direct]</a:t>
            </a:r>
            <a:r>
              <a:rPr lang="en-US" altLang="en-US" sz="1800">
                <a:latin typeface="Corbel" panose="020B0503020204020204" pitchFamily="34" charset="0"/>
              </a:rPr>
              <a:t>That incident resulted in a plethora of complaints and even prompted corporate to come and review the manager's performance. </a:t>
            </a:r>
            <a:r>
              <a:rPr lang="en-US" altLang="en-US" sz="1800" i="1">
                <a:latin typeface="Corbel" panose="020B0503020204020204" pitchFamily="34" charset="0"/>
              </a:rPr>
              <a:t>[indirect]</a:t>
            </a:r>
            <a:r>
              <a:rPr lang="en-US" altLang="en-US" sz="1800">
                <a:latin typeface="Corbel" panose="020B0503020204020204" pitchFamily="34" charset="0"/>
              </a:rPr>
              <a:t> Soon after the incident, the manager was replaced. </a:t>
            </a:r>
            <a:r>
              <a:rPr lang="en-US" altLang="en-US" sz="1800" i="1">
                <a:latin typeface="Corbel" panose="020B0503020204020204" pitchFamily="34" charset="0"/>
              </a:rPr>
              <a:t>[indirect]</a:t>
            </a:r>
            <a:r>
              <a:rPr lang="en-US" altLang="en-US" sz="1800">
                <a:latin typeface="Corbel" panose="020B0503020204020204" pitchFamily="34" charset="0"/>
              </a:rPr>
              <a:t> I cannot say for sure that my disaster prompted this, but the timing seems like more than a coincidence.” </a:t>
            </a:r>
            <a:r>
              <a:rPr lang="en-US" altLang="en-US" sz="1800" i="1">
                <a:latin typeface="Corbel" panose="020B0503020204020204" pitchFamily="34" charset="0"/>
              </a:rPr>
              <a:t>[indirect]</a:t>
            </a:r>
            <a:r>
              <a:rPr lang="en-US" altLang="en-US" sz="1800">
                <a:latin typeface="Corbel" panose="020B0503020204020204" pitchFamily="34" charset="0"/>
              </a:rPr>
              <a:t> (emphases added)</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292398F2-73B0-4FB1-9FC5-29889A267843}"/>
              </a:ext>
            </a:extLst>
          </p:cNvPr>
          <p:cNvSpPr>
            <a:spLocks noGrp="1"/>
          </p:cNvSpPr>
          <p:nvPr>
            <p:ph type="title"/>
          </p:nvPr>
        </p:nvSpPr>
        <p:spPr/>
        <p:txBody>
          <a:bodyPr/>
          <a:lstStyle/>
          <a:p>
            <a:r>
              <a:rPr lang="en-US" altLang="en-US" sz="3200" i="1">
                <a:latin typeface="Corbel" panose="020B0503020204020204" pitchFamily="34" charset="0"/>
              </a:rPr>
              <a:t>Exemplars – Elements – Organization</a:t>
            </a:r>
            <a:endParaRPr lang="en-US" altLang="en-US" sz="3200">
              <a:latin typeface="Corbel" panose="020B0503020204020204" pitchFamily="34" charset="0"/>
            </a:endParaRPr>
          </a:p>
        </p:txBody>
      </p:sp>
      <p:sp>
        <p:nvSpPr>
          <p:cNvPr id="8195" name="Content Placeholder 2">
            <a:extLst>
              <a:ext uri="{FF2B5EF4-FFF2-40B4-BE49-F238E27FC236}">
                <a16:creationId xmlns:a16="http://schemas.microsoft.com/office/drawing/2014/main" id="{96FAC66F-38DB-4CEF-9096-76FD7F299FED}"/>
              </a:ext>
            </a:extLst>
          </p:cNvPr>
          <p:cNvSpPr>
            <a:spLocks noGrp="1"/>
          </p:cNvSpPr>
          <p:nvPr>
            <p:ph idx="1"/>
          </p:nvPr>
        </p:nvSpPr>
        <p:spPr/>
        <p:txBody>
          <a:bodyPr/>
          <a:lstStyle/>
          <a:p>
            <a:r>
              <a:rPr lang="en-US" altLang="en-US" sz="2000">
                <a:latin typeface="Corbel" panose="020B0503020204020204" pitchFamily="34" charset="0"/>
              </a:rPr>
              <a:t>Organization is the deliberate, ordered arrangement of the sentences in the paragraph.</a:t>
            </a:r>
          </a:p>
          <a:p>
            <a:endParaRPr lang="en-US" altLang="en-US" sz="1800">
              <a:latin typeface="Corbel" panose="020B0503020204020204" pitchFamily="34" charset="0"/>
            </a:endParaRPr>
          </a:p>
          <a:p>
            <a:pPr lvl="1"/>
            <a:r>
              <a:rPr lang="en-US" altLang="en-US" sz="1800">
                <a:latin typeface="Corbel" panose="020B0503020204020204" pitchFamily="34" charset="0"/>
              </a:rPr>
              <a:t>“After this conversation, I realized that it truly is a blessing to work with my brother. His management style really pushes me out of my comfort zone in the best way possible. He is there to help me magnify my strengths while also reminding me to work on my weaknesses. I’ve worked for many managers, and a large portion of them are incapable of this one feat. I’m excited for my future as part of the organization. I’ve never been in a position where I can ask for feedback so openly, and I’m thankful everyday for the opportunity I’ve been given.”</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0D0869CC-7E4A-41DE-9BAD-4BC9344D22D6}"/>
              </a:ext>
            </a:extLst>
          </p:cNvPr>
          <p:cNvSpPr>
            <a:spLocks noGrp="1"/>
          </p:cNvSpPr>
          <p:nvPr>
            <p:ph type="title"/>
          </p:nvPr>
        </p:nvSpPr>
        <p:spPr/>
        <p:txBody>
          <a:bodyPr/>
          <a:lstStyle/>
          <a:p>
            <a:r>
              <a:rPr lang="en-US" altLang="en-US" sz="3200" i="1">
                <a:latin typeface="Corbel" panose="020B0503020204020204" pitchFamily="34" charset="0"/>
              </a:rPr>
              <a:t>Exemplars – Elements – Beginnings and Endings</a:t>
            </a:r>
            <a:endParaRPr lang="en-US" altLang="en-US" sz="3200">
              <a:latin typeface="Corbel" panose="020B0503020204020204" pitchFamily="34" charset="0"/>
            </a:endParaRPr>
          </a:p>
        </p:txBody>
      </p:sp>
      <p:sp>
        <p:nvSpPr>
          <p:cNvPr id="9219" name="Content Placeholder 2">
            <a:extLst>
              <a:ext uri="{FF2B5EF4-FFF2-40B4-BE49-F238E27FC236}">
                <a16:creationId xmlns:a16="http://schemas.microsoft.com/office/drawing/2014/main" id="{F0B08CE5-CA8C-4FAB-83EC-2EB15B9853BF}"/>
              </a:ext>
            </a:extLst>
          </p:cNvPr>
          <p:cNvSpPr>
            <a:spLocks noGrp="1"/>
          </p:cNvSpPr>
          <p:nvPr>
            <p:ph idx="1"/>
          </p:nvPr>
        </p:nvSpPr>
        <p:spPr/>
        <p:txBody>
          <a:bodyPr/>
          <a:lstStyle/>
          <a:p>
            <a:r>
              <a:rPr lang="en-US" altLang="en-US" sz="2000">
                <a:latin typeface="Corbel" panose="020B0503020204020204" pitchFamily="34" charset="0"/>
              </a:rPr>
              <a:t>The Beginning and the Ending of the paragraph are both the most important for the reader, and also, the most difficult for the writer.</a:t>
            </a:r>
          </a:p>
          <a:p>
            <a:endParaRPr lang="en-US" altLang="en-US" sz="2000">
              <a:latin typeface="Corbel" panose="020B0503020204020204" pitchFamily="34" charset="0"/>
            </a:endParaRPr>
          </a:p>
          <a:p>
            <a:pPr lvl="1"/>
            <a:r>
              <a:rPr lang="en-US" altLang="en-US" sz="1800" i="1">
                <a:latin typeface="Corbel" panose="020B0503020204020204" pitchFamily="34" charset="0"/>
              </a:rPr>
              <a:t>“Last year, I was lucky enough to be able to work with the on campus record label headed by the Music Industry Studies program here at CSUN called Five of Five Music Entertainment (VVME).</a:t>
            </a:r>
            <a:r>
              <a:rPr lang="en-US" altLang="en-US" sz="1800">
                <a:latin typeface="Corbel" panose="020B0503020204020204" pitchFamily="34" charset="0"/>
              </a:rPr>
              <a:t> Previously I had only retail and performance based experience in regards to work, so the opportunity to be a part of this team was exciting. I was interviewed by peers, and placed as the Industry/ Social Media Marketing Coordinator based on the networking and social media skills I had demonstrated in the year before. </a:t>
            </a:r>
            <a:r>
              <a:rPr lang="en-US" altLang="en-US" sz="1800" i="1">
                <a:latin typeface="Corbel" panose="020B0503020204020204" pitchFamily="34" charset="0"/>
              </a:rPr>
              <a:t>Even though this class is designed to merely simulate a corporate environment, I was thrilled to see that every one of my peers and superiors were just as dedicated to the project as I was.”</a:t>
            </a:r>
            <a:r>
              <a:rPr lang="en-US" altLang="en-US" sz="1800">
                <a:latin typeface="Corbel" panose="020B0503020204020204" pitchFamily="34" charset="0"/>
              </a:rPr>
              <a:t>  (emphases added)</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7BDF0738-4676-45E1-9607-5EAC1CE9B159}"/>
              </a:ext>
            </a:extLst>
          </p:cNvPr>
          <p:cNvSpPr>
            <a:spLocks noGrp="1"/>
          </p:cNvSpPr>
          <p:nvPr>
            <p:ph type="title"/>
          </p:nvPr>
        </p:nvSpPr>
        <p:spPr/>
        <p:txBody>
          <a:bodyPr/>
          <a:lstStyle/>
          <a:p>
            <a:r>
              <a:rPr lang="en-US" altLang="en-US" sz="3200" i="1">
                <a:latin typeface="Corbel" panose="020B0503020204020204" pitchFamily="34" charset="0"/>
              </a:rPr>
              <a:t>Exemplars – Types – Illustration</a:t>
            </a:r>
            <a:endParaRPr lang="en-US" altLang="en-US" sz="3200">
              <a:latin typeface="Corbel" panose="020B0503020204020204" pitchFamily="34" charset="0"/>
            </a:endParaRPr>
          </a:p>
        </p:txBody>
      </p:sp>
      <p:sp>
        <p:nvSpPr>
          <p:cNvPr id="10243" name="Content Placeholder 2">
            <a:extLst>
              <a:ext uri="{FF2B5EF4-FFF2-40B4-BE49-F238E27FC236}">
                <a16:creationId xmlns:a16="http://schemas.microsoft.com/office/drawing/2014/main" id="{EFF5250D-9747-465C-9ED7-983DA9C9C504}"/>
              </a:ext>
            </a:extLst>
          </p:cNvPr>
          <p:cNvSpPr>
            <a:spLocks noGrp="1"/>
          </p:cNvSpPr>
          <p:nvPr>
            <p:ph idx="1"/>
          </p:nvPr>
        </p:nvSpPr>
        <p:spPr/>
        <p:txBody>
          <a:bodyPr/>
          <a:lstStyle/>
          <a:p>
            <a:r>
              <a:rPr lang="en-US" altLang="en-US" sz="2000">
                <a:latin typeface="Corbel" panose="020B0503020204020204" pitchFamily="34" charset="0"/>
              </a:rPr>
              <a:t>Illustration is the use of examples to make ideas more concrete and to make generalizations more specific and detailed.</a:t>
            </a:r>
          </a:p>
          <a:p>
            <a:endParaRPr lang="en-US" altLang="en-US" sz="2000">
              <a:latin typeface="Corbel" panose="020B0503020204020204" pitchFamily="34" charset="0"/>
            </a:endParaRPr>
          </a:p>
          <a:p>
            <a:pPr lvl="1"/>
            <a:r>
              <a:rPr lang="en-US" altLang="en-US" sz="1600">
                <a:latin typeface="Corbel" panose="020B0503020204020204" pitchFamily="34" charset="0"/>
              </a:rPr>
              <a:t>“Dealing with people is difficult, to say the least. I learned this in my time working in the quick-service food industry. However, I encountered an entirely new personality type when I began umpiring: the little league coach personality. </a:t>
            </a:r>
            <a:r>
              <a:rPr lang="en-US" altLang="en-US" sz="1600" i="1">
                <a:latin typeface="Corbel" panose="020B0503020204020204" pitchFamily="34" charset="0"/>
              </a:rPr>
              <a:t>[thesis]</a:t>
            </a:r>
            <a:r>
              <a:rPr lang="en-US" altLang="en-US" sz="1600">
                <a:latin typeface="Corbel" panose="020B0503020204020204" pitchFamily="34" charset="0"/>
              </a:rPr>
              <a:t> Now, I know many middle aged men. [</a:t>
            </a:r>
            <a:r>
              <a:rPr lang="en-US" altLang="en-US" sz="1600" i="1">
                <a:latin typeface="Corbel" panose="020B0503020204020204" pitchFamily="34" charset="0"/>
              </a:rPr>
              <a:t>more abstract] </a:t>
            </a:r>
            <a:r>
              <a:rPr lang="en-US" altLang="en-US" sz="1600">
                <a:latin typeface="Corbel" panose="020B0503020204020204" pitchFamily="34" charset="0"/>
              </a:rPr>
              <a:t>I enjoy talking to them, learning from their experiences, and soaking up all the advice my brain can handle. The tables were completely turned when I put on that umpire’s mask. The fact that I was eighteen years old did not matter to them. </a:t>
            </a:r>
            <a:r>
              <a:rPr lang="en-US" altLang="en-US" sz="1600" i="1">
                <a:latin typeface="Corbel" panose="020B0503020204020204" pitchFamily="34" charset="0"/>
              </a:rPr>
              <a:t>[less abstract]</a:t>
            </a:r>
            <a:r>
              <a:rPr lang="en-US" altLang="en-US" sz="1600">
                <a:latin typeface="Corbel" panose="020B0503020204020204" pitchFamily="34" charset="0"/>
              </a:rPr>
              <a:t> They expected a man with knowledge about the sport and a professionally mature personality. </a:t>
            </a:r>
            <a:r>
              <a:rPr lang="en-US" altLang="en-US" sz="1600" i="1">
                <a:latin typeface="Corbel" panose="020B0503020204020204" pitchFamily="34" charset="0"/>
              </a:rPr>
              <a:t>[less concrete]</a:t>
            </a:r>
            <a:r>
              <a:rPr lang="en-US" altLang="en-US" sz="1600">
                <a:latin typeface="Corbel" panose="020B0503020204020204" pitchFamily="34" charset="0"/>
              </a:rPr>
              <a:t> Entering my first game, I can truly say I had one of these two things covered relatively well. I have played baseball since I could walk, but I have never told a man who is thirty years older than me to stay in the dugout for the rest of the game or risk being ejected. Needless to say, egotistical middle aged men do not take kindly to being told what to do by a teenager with a chest protector. </a:t>
            </a:r>
            <a:r>
              <a:rPr lang="en-US" altLang="en-US" sz="1600" i="1">
                <a:latin typeface="Corbel" panose="020B0503020204020204" pitchFamily="34" charset="0"/>
              </a:rPr>
              <a:t>[more concrete]</a:t>
            </a:r>
            <a:r>
              <a:rPr lang="en-US" altLang="en-US" sz="1600">
                <a:latin typeface="Corbel" panose="020B0503020204020204" pitchFamily="34" charset="0"/>
              </a:rPr>
              <a:t> Nonetheless, not a game goes by where I am not put in this situation.” (emphases added)</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613CA5B3-EC06-4E1F-BD4E-202685CCA84C}"/>
              </a:ext>
            </a:extLst>
          </p:cNvPr>
          <p:cNvSpPr>
            <a:spLocks noGrp="1"/>
          </p:cNvSpPr>
          <p:nvPr>
            <p:ph type="title"/>
          </p:nvPr>
        </p:nvSpPr>
        <p:spPr/>
        <p:txBody>
          <a:bodyPr/>
          <a:lstStyle/>
          <a:p>
            <a:r>
              <a:rPr lang="en-US" altLang="en-US" sz="3200" i="1">
                <a:latin typeface="Corbel" panose="020B0503020204020204" pitchFamily="34" charset="0"/>
              </a:rPr>
              <a:t>Exemplars – Types – Narration</a:t>
            </a:r>
            <a:endParaRPr lang="en-US" altLang="en-US" sz="3200">
              <a:latin typeface="Corbel" panose="020B0503020204020204" pitchFamily="34" charset="0"/>
            </a:endParaRPr>
          </a:p>
        </p:txBody>
      </p:sp>
      <p:sp>
        <p:nvSpPr>
          <p:cNvPr id="11267" name="Content Placeholder 2">
            <a:extLst>
              <a:ext uri="{FF2B5EF4-FFF2-40B4-BE49-F238E27FC236}">
                <a16:creationId xmlns:a16="http://schemas.microsoft.com/office/drawing/2014/main" id="{0BFDC435-9530-4E49-8B27-62853A369739}"/>
              </a:ext>
            </a:extLst>
          </p:cNvPr>
          <p:cNvSpPr>
            <a:spLocks noGrp="1"/>
          </p:cNvSpPr>
          <p:nvPr>
            <p:ph idx="1"/>
          </p:nvPr>
        </p:nvSpPr>
        <p:spPr/>
        <p:txBody>
          <a:bodyPr/>
          <a:lstStyle/>
          <a:p>
            <a:r>
              <a:rPr lang="en-US" altLang="en-US" sz="2000">
                <a:latin typeface="Corbel" panose="020B0503020204020204" pitchFamily="34" charset="0"/>
              </a:rPr>
              <a:t>Narration is telling a story or recounting a series of events, especially to make a point.</a:t>
            </a:r>
          </a:p>
          <a:p>
            <a:endParaRPr lang="en-US" altLang="en-US" sz="2000">
              <a:latin typeface="Corbel" panose="020B0503020204020204" pitchFamily="34" charset="0"/>
            </a:endParaRPr>
          </a:p>
          <a:p>
            <a:pPr lvl="1"/>
            <a:r>
              <a:rPr lang="en-US" altLang="en-US" sz="1800">
                <a:latin typeface="Corbel" panose="020B0503020204020204" pitchFamily="34" charset="0"/>
              </a:rPr>
              <a:t>“After my first summer as staff, I realized that I could not go another summer without being on camp staff. In total, six years of my adolescences were spent in the San Bernardino mountains. Starting off at the very bottom of the food chain as an archery counselor, by my last summer I had reached the top of the totem pole as a camp manager. By this time, I had already achieved the rank of Eagle Scout, but other than scouting, I had no previous management experience. Managing close to a hundred people at the age of 18 is a frightening thought to most, but I saw a chance for learning.”</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5A0FC583-C19D-42D5-8B3A-9D53CF6DB762}"/>
              </a:ext>
            </a:extLst>
          </p:cNvPr>
          <p:cNvSpPr>
            <a:spLocks noGrp="1"/>
          </p:cNvSpPr>
          <p:nvPr>
            <p:ph type="title"/>
          </p:nvPr>
        </p:nvSpPr>
        <p:spPr/>
        <p:txBody>
          <a:bodyPr/>
          <a:lstStyle/>
          <a:p>
            <a:r>
              <a:rPr lang="en-US" altLang="en-US" sz="3200" i="1">
                <a:latin typeface="Corbel" panose="020B0503020204020204" pitchFamily="34" charset="0"/>
              </a:rPr>
              <a:t>Exemplars – Types – Description</a:t>
            </a:r>
            <a:endParaRPr lang="en-US" altLang="en-US" sz="3200">
              <a:latin typeface="Corbel" panose="020B0503020204020204" pitchFamily="34" charset="0"/>
            </a:endParaRPr>
          </a:p>
        </p:txBody>
      </p:sp>
      <p:sp>
        <p:nvSpPr>
          <p:cNvPr id="12291" name="Content Placeholder 2">
            <a:extLst>
              <a:ext uri="{FF2B5EF4-FFF2-40B4-BE49-F238E27FC236}">
                <a16:creationId xmlns:a16="http://schemas.microsoft.com/office/drawing/2014/main" id="{82F9B700-1A04-4FE6-8992-C8B8A1C6E1DB}"/>
              </a:ext>
            </a:extLst>
          </p:cNvPr>
          <p:cNvSpPr>
            <a:spLocks noGrp="1"/>
          </p:cNvSpPr>
          <p:nvPr>
            <p:ph idx="1"/>
          </p:nvPr>
        </p:nvSpPr>
        <p:spPr/>
        <p:txBody>
          <a:bodyPr/>
          <a:lstStyle/>
          <a:p>
            <a:r>
              <a:rPr lang="en-US" altLang="en-US" sz="2000">
                <a:latin typeface="Corbel" panose="020B0503020204020204" pitchFamily="34" charset="0"/>
              </a:rPr>
              <a:t>Description is creating a verbal picture, especially to make a person, place, thing, or even an idea vividly concrete.</a:t>
            </a:r>
          </a:p>
          <a:p>
            <a:endParaRPr lang="en-US" altLang="en-US" sz="2000">
              <a:latin typeface="Corbel" panose="020B0503020204020204" pitchFamily="34" charset="0"/>
            </a:endParaRPr>
          </a:p>
          <a:p>
            <a:pPr lvl="1"/>
            <a:r>
              <a:rPr lang="en-US" altLang="en-US" sz="1800">
                <a:latin typeface="Corbel" panose="020B0503020204020204" pitchFamily="34" charset="0"/>
              </a:rPr>
              <a:t>“My first official job was a position as a cashier at [a fast food franchise] in Westlake Village. The cash register was not one of the modern touch screen systems, but instead, a counter-intuitive button system that was already over 15 years outdated. The system relied on the user memorizing where the buttons for each item are located. This meant that during my training, it took an age to take orders. Furthermore, there was no system in place to keep track of what food went with each order other than leaving the receipts on the counter. When customers unwittingly took the receipts with them, it was up to the cashier to remember what food went where and in what order it was on the receipt to present the customers with what they ordered how they ordered it. All of these inefficiencies led to an entirely avoidable disaster when I was only a few work days into the job.”</a:t>
            </a:r>
          </a:p>
        </p:txBody>
      </p:sp>
    </p:spTree>
  </p:cSld>
  <p:clrMapOvr>
    <a:masterClrMapping/>
  </p:clrMapOvr>
  <p:transition spd="slow"/>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1582</TotalTime>
  <Words>2759</Words>
  <Application>Microsoft Office PowerPoint</Application>
  <PresentationFormat>On-screen Show (4:3)</PresentationFormat>
  <Paragraphs>86</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Consolas</vt:lpstr>
      <vt:lpstr>Corbel</vt:lpstr>
      <vt:lpstr>Default Design</vt:lpstr>
      <vt:lpstr>Paragraph Organization and Development:  Examples of Strong Writing from MGT 360</vt:lpstr>
      <vt:lpstr>Superior, Contemporary Writing</vt:lpstr>
      <vt:lpstr>Exemplars – Elements – Topic Sentence</vt:lpstr>
      <vt:lpstr>Exemplars – Elements – Unity</vt:lpstr>
      <vt:lpstr>Exemplars – Elements – Organization</vt:lpstr>
      <vt:lpstr>Exemplars – Elements – Beginnings and Endings</vt:lpstr>
      <vt:lpstr>Exemplars – Types – Illustration</vt:lpstr>
      <vt:lpstr>Exemplars – Types – Narration</vt:lpstr>
      <vt:lpstr>Exemplars – Types – Description</vt:lpstr>
      <vt:lpstr>Exemplars – Types – Description (cont.)</vt:lpstr>
      <vt:lpstr>Exemplars – Types – Process Analysis</vt:lpstr>
      <vt:lpstr>Exemplars – Types – Definition</vt:lpstr>
      <vt:lpstr>Exemplars – Types – Division and Classification</vt:lpstr>
      <vt:lpstr>Exemplars – Types – Division and Classification (cont.)</vt:lpstr>
      <vt:lpstr>Exemplars – Types – Comparison and Contrast</vt:lpstr>
      <vt:lpstr>Exemplars – Types – Cause and Effect</vt:lpstr>
      <vt:lpstr>References</vt:lpstr>
    </vt:vector>
  </TitlesOfParts>
  <Company>CSU Northridge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Wayne Smith</dc:creator>
  <cp:lastModifiedBy>Smith, Wayne W</cp:lastModifiedBy>
  <cp:revision>167</cp:revision>
  <cp:lastPrinted>2016-05-29T21:25:04Z</cp:lastPrinted>
  <dcterms:created xsi:type="dcterms:W3CDTF">2009-02-07T18:18:07Z</dcterms:created>
  <dcterms:modified xsi:type="dcterms:W3CDTF">2023-04-25T18:34:42Z</dcterms:modified>
</cp:coreProperties>
</file>