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73" r:id="rId2"/>
    <p:sldId id="275" r:id="rId3"/>
    <p:sldId id="298" r:id="rId4"/>
    <p:sldId id="308" r:id="rId5"/>
    <p:sldId id="309" r:id="rId6"/>
    <p:sldId id="303" r:id="rId7"/>
    <p:sldId id="304" r:id="rId8"/>
    <p:sldId id="285" r:id="rId9"/>
    <p:sldId id="293" r:id="rId10"/>
    <p:sldId id="294" r:id="rId11"/>
    <p:sldId id="290" r:id="rId12"/>
    <p:sldId id="301" r:id="rId13"/>
    <p:sldId id="307" r:id="rId14"/>
    <p:sldId id="292" r:id="rId15"/>
    <p:sldId id="306" r:id="rId16"/>
    <p:sldId id="300" r:id="rId17"/>
    <p:sldId id="302" r:id="rId18"/>
    <p:sldId id="305" r:id="rId19"/>
    <p:sldId id="310" r:id="rId20"/>
    <p:sldId id="283" r:id="rId21"/>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056"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960DBBF-FDF6-4CFF-8B92-406AFD6D3F44}"/>
              </a:ext>
            </a:extLst>
          </p:cNvPr>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3B6A50C6-1101-4957-B5D3-28C99204508D}"/>
              </a:ext>
            </a:extLst>
          </p:cNvPr>
          <p:cNvSpPr>
            <a:spLocks noGrp="1"/>
          </p:cNvSpPr>
          <p:nvPr>
            <p:ph type="dt" idx="1"/>
          </p:nvPr>
        </p:nvSpPr>
        <p:spPr>
          <a:xfrm>
            <a:off x="3970338" y="0"/>
            <a:ext cx="3038475" cy="465138"/>
          </a:xfrm>
          <a:prstGeom prst="rect">
            <a:avLst/>
          </a:prstGeom>
        </p:spPr>
        <p:txBody>
          <a:bodyPr vert="horz" lIns="93177" tIns="46589" rIns="93177" bIns="46589" rtlCol="0"/>
          <a:lstStyle>
            <a:lvl1pPr algn="r" eaLnBrk="1" hangingPunct="1">
              <a:defRPr sz="1200">
                <a:latin typeface="Arial" charset="0"/>
              </a:defRPr>
            </a:lvl1pPr>
          </a:lstStyle>
          <a:p>
            <a:pPr>
              <a:defRPr/>
            </a:pPr>
            <a:fld id="{010075A4-7142-4C50-88FC-A06B213CEDCA}" type="datetimeFigureOut">
              <a:rPr lang="en-US"/>
              <a:pPr>
                <a:defRPr/>
              </a:pPr>
              <a:t>12/18/2021</a:t>
            </a:fld>
            <a:endParaRPr lang="en-US"/>
          </a:p>
        </p:txBody>
      </p:sp>
      <p:sp>
        <p:nvSpPr>
          <p:cNvPr id="4" name="Slide Image Placeholder 3">
            <a:extLst>
              <a:ext uri="{FF2B5EF4-FFF2-40B4-BE49-F238E27FC236}">
                <a16:creationId xmlns:a16="http://schemas.microsoft.com/office/drawing/2014/main" id="{DB642F87-5C59-4DCF-B76B-95E99B124CC3}"/>
              </a:ext>
            </a:extLst>
          </p:cNvPr>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074748E0-19C7-45AC-9E5B-55F4FD292A61}"/>
              </a:ext>
            </a:extLst>
          </p:cNvPr>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B68EE2E-62C2-4809-8E40-3CF365583D77}"/>
              </a:ext>
            </a:extLst>
          </p:cNvPr>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456E41A4-0504-4704-A974-1C9F1C82761E}"/>
              </a:ext>
            </a:extLst>
          </p:cNvPr>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fld id="{9CC31561-8981-40D7-840C-701BFBF06B24}"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856AFDA4-A8F2-4041-9007-A34CE01F783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6125" indent="-287338">
              <a:spcBef>
                <a:spcPct val="30000"/>
              </a:spcBef>
              <a:defRPr sz="1200">
                <a:solidFill>
                  <a:schemeClr val="tx1"/>
                </a:solidFill>
                <a:latin typeface="Calibri" panose="020F0502020204030204" pitchFamily="34" charset="0"/>
              </a:defRPr>
            </a:lvl2pPr>
            <a:lvl3pPr marL="1150938" indent="-228600">
              <a:spcBef>
                <a:spcPct val="30000"/>
              </a:spcBef>
              <a:defRPr sz="1200">
                <a:solidFill>
                  <a:schemeClr val="tx1"/>
                </a:solidFill>
                <a:latin typeface="Calibri" panose="020F0502020204030204" pitchFamily="34" charset="0"/>
              </a:defRPr>
            </a:lvl3pPr>
            <a:lvl4pPr marL="1611313" indent="-228600">
              <a:spcBef>
                <a:spcPct val="30000"/>
              </a:spcBef>
              <a:defRPr sz="1200">
                <a:solidFill>
                  <a:schemeClr val="tx1"/>
                </a:solidFill>
                <a:latin typeface="Calibri" panose="020F0502020204030204" pitchFamily="34" charset="0"/>
              </a:defRPr>
            </a:lvl4pPr>
            <a:lvl5pPr marL="2071688" indent="-228600">
              <a:spcBef>
                <a:spcPct val="30000"/>
              </a:spcBef>
              <a:defRPr sz="1200">
                <a:solidFill>
                  <a:schemeClr val="tx1"/>
                </a:solidFill>
                <a:latin typeface="Calibri" panose="020F0502020204030204" pitchFamily="34" charset="0"/>
              </a:defRPr>
            </a:lvl5pPr>
            <a:lvl6pPr marL="2528888" indent="-228600" eaLnBrk="0" fontAlgn="base" hangingPunct="0">
              <a:spcBef>
                <a:spcPct val="30000"/>
              </a:spcBef>
              <a:spcAft>
                <a:spcPct val="0"/>
              </a:spcAft>
              <a:defRPr sz="1200">
                <a:solidFill>
                  <a:schemeClr val="tx1"/>
                </a:solidFill>
                <a:latin typeface="Calibri" panose="020F0502020204030204" pitchFamily="34" charset="0"/>
              </a:defRPr>
            </a:lvl6pPr>
            <a:lvl7pPr marL="2986088" indent="-228600" eaLnBrk="0" fontAlgn="base" hangingPunct="0">
              <a:spcBef>
                <a:spcPct val="30000"/>
              </a:spcBef>
              <a:spcAft>
                <a:spcPct val="0"/>
              </a:spcAft>
              <a:defRPr sz="1200">
                <a:solidFill>
                  <a:schemeClr val="tx1"/>
                </a:solidFill>
                <a:latin typeface="Calibri" panose="020F0502020204030204" pitchFamily="34" charset="0"/>
              </a:defRPr>
            </a:lvl7pPr>
            <a:lvl8pPr marL="3443288" indent="-228600" eaLnBrk="0" fontAlgn="base" hangingPunct="0">
              <a:spcBef>
                <a:spcPct val="30000"/>
              </a:spcBef>
              <a:spcAft>
                <a:spcPct val="0"/>
              </a:spcAft>
              <a:defRPr sz="1200">
                <a:solidFill>
                  <a:schemeClr val="tx1"/>
                </a:solidFill>
                <a:latin typeface="Calibri" panose="020F0502020204030204" pitchFamily="34" charset="0"/>
              </a:defRPr>
            </a:lvl8pPr>
            <a:lvl9pPr marL="3900488"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E9C220E-8480-454F-BC2F-93323F8B96B5}" type="slidenum">
              <a:rPr lang="en-US" altLang="en-US">
                <a:latin typeface="Arial" panose="020B0604020202020204" pitchFamily="34" charset="0"/>
              </a:rPr>
              <a:pPr>
                <a:spcBef>
                  <a:spcPct val="0"/>
                </a:spcBef>
              </a:pPr>
              <a:t>1</a:t>
            </a:fld>
            <a:endParaRPr lang="en-US" altLang="en-US">
              <a:latin typeface="Arial" panose="020B0604020202020204" pitchFamily="34" charset="0"/>
            </a:endParaRPr>
          </a:p>
        </p:txBody>
      </p:sp>
      <p:sp>
        <p:nvSpPr>
          <p:cNvPr id="4099" name="Rectangle 2">
            <a:extLst>
              <a:ext uri="{FF2B5EF4-FFF2-40B4-BE49-F238E27FC236}">
                <a16:creationId xmlns:a16="http://schemas.microsoft.com/office/drawing/2014/main" id="{F7614AAF-738C-4F1A-960C-A6DEC9896BE9}"/>
              </a:ext>
            </a:extLst>
          </p:cNvPr>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0" name="Rectangle 3">
            <a:extLst>
              <a:ext uri="{FF2B5EF4-FFF2-40B4-BE49-F238E27FC236}">
                <a16:creationId xmlns:a16="http://schemas.microsoft.com/office/drawing/2014/main" id="{75E1A371-6A81-4523-B2D9-0097EF2E1A1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1324CF79-46B1-4A89-AEDC-A2464DCDC5F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5AEC743-41BB-4366-9C4D-2A427DE0044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DF4318F-455F-4E70-A89D-1E86831546E9}"/>
              </a:ext>
            </a:extLst>
          </p:cNvPr>
          <p:cNvSpPr>
            <a:spLocks noGrp="1" noChangeArrowheads="1"/>
          </p:cNvSpPr>
          <p:nvPr>
            <p:ph type="sldNum" sz="quarter" idx="12"/>
          </p:nvPr>
        </p:nvSpPr>
        <p:spPr>
          <a:ln/>
        </p:spPr>
        <p:txBody>
          <a:bodyPr/>
          <a:lstStyle>
            <a:lvl1pPr>
              <a:defRPr/>
            </a:lvl1pPr>
          </a:lstStyle>
          <a:p>
            <a:fld id="{C6E7F4B0-8251-4598-87AD-863CFB066C10}" type="slidenum">
              <a:rPr lang="en-US" altLang="en-US"/>
              <a:pPr/>
              <a:t>‹#›</a:t>
            </a:fld>
            <a:endParaRPr lang="en-US" altLang="en-US"/>
          </a:p>
        </p:txBody>
      </p:sp>
    </p:spTree>
    <p:extLst>
      <p:ext uri="{BB962C8B-B14F-4D97-AF65-F5344CB8AC3E}">
        <p14:creationId xmlns:p14="http://schemas.microsoft.com/office/powerpoint/2010/main" val="2399642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13CD8B6-1914-447E-9E2C-2468A2C91F5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4E1C12F-6626-4489-BFE6-561C4674D13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D5EB79F-4A0B-447B-949C-8AD24ADCD79F}"/>
              </a:ext>
            </a:extLst>
          </p:cNvPr>
          <p:cNvSpPr>
            <a:spLocks noGrp="1" noChangeArrowheads="1"/>
          </p:cNvSpPr>
          <p:nvPr>
            <p:ph type="sldNum" sz="quarter" idx="12"/>
          </p:nvPr>
        </p:nvSpPr>
        <p:spPr>
          <a:ln/>
        </p:spPr>
        <p:txBody>
          <a:bodyPr/>
          <a:lstStyle>
            <a:lvl1pPr>
              <a:defRPr/>
            </a:lvl1pPr>
          </a:lstStyle>
          <a:p>
            <a:fld id="{FB701F64-AE42-44E0-AF89-C111582846CC}" type="slidenum">
              <a:rPr lang="en-US" altLang="en-US"/>
              <a:pPr/>
              <a:t>‹#›</a:t>
            </a:fld>
            <a:endParaRPr lang="en-US" altLang="en-US"/>
          </a:p>
        </p:txBody>
      </p:sp>
    </p:spTree>
    <p:extLst>
      <p:ext uri="{BB962C8B-B14F-4D97-AF65-F5344CB8AC3E}">
        <p14:creationId xmlns:p14="http://schemas.microsoft.com/office/powerpoint/2010/main" val="1143791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F64FAB1-851A-4FA6-BD0F-E0A6F52E67A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F2A8F0F-976D-4864-A522-134DAF49D51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5EC76B1-D5F0-48EB-B9B4-BB0330795BF0}"/>
              </a:ext>
            </a:extLst>
          </p:cNvPr>
          <p:cNvSpPr>
            <a:spLocks noGrp="1" noChangeArrowheads="1"/>
          </p:cNvSpPr>
          <p:nvPr>
            <p:ph type="sldNum" sz="quarter" idx="12"/>
          </p:nvPr>
        </p:nvSpPr>
        <p:spPr>
          <a:ln/>
        </p:spPr>
        <p:txBody>
          <a:bodyPr/>
          <a:lstStyle>
            <a:lvl1pPr>
              <a:defRPr/>
            </a:lvl1pPr>
          </a:lstStyle>
          <a:p>
            <a:fld id="{F6CF7CDE-75D3-4963-B60D-AD17FAA8FB10}" type="slidenum">
              <a:rPr lang="en-US" altLang="en-US"/>
              <a:pPr/>
              <a:t>‹#›</a:t>
            </a:fld>
            <a:endParaRPr lang="en-US" altLang="en-US"/>
          </a:p>
        </p:txBody>
      </p:sp>
    </p:spTree>
    <p:extLst>
      <p:ext uri="{BB962C8B-B14F-4D97-AF65-F5344CB8AC3E}">
        <p14:creationId xmlns:p14="http://schemas.microsoft.com/office/powerpoint/2010/main" val="172050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37099BF-77F2-4FD3-8FF4-985C7F8772C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E2A9EFE-51CB-4A35-911A-21CDFD36E21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139EB87-E9AF-4196-808C-B570C86B9BCB}"/>
              </a:ext>
            </a:extLst>
          </p:cNvPr>
          <p:cNvSpPr>
            <a:spLocks noGrp="1" noChangeArrowheads="1"/>
          </p:cNvSpPr>
          <p:nvPr>
            <p:ph type="sldNum" sz="quarter" idx="12"/>
          </p:nvPr>
        </p:nvSpPr>
        <p:spPr>
          <a:ln/>
        </p:spPr>
        <p:txBody>
          <a:bodyPr/>
          <a:lstStyle>
            <a:lvl1pPr>
              <a:defRPr/>
            </a:lvl1pPr>
          </a:lstStyle>
          <a:p>
            <a:fld id="{F104F8C0-8E26-4F8E-BAF5-1A8B120982BC}" type="slidenum">
              <a:rPr lang="en-US" altLang="en-US"/>
              <a:pPr/>
              <a:t>‹#›</a:t>
            </a:fld>
            <a:endParaRPr lang="en-US" altLang="en-US"/>
          </a:p>
        </p:txBody>
      </p:sp>
    </p:spTree>
    <p:extLst>
      <p:ext uri="{BB962C8B-B14F-4D97-AF65-F5344CB8AC3E}">
        <p14:creationId xmlns:p14="http://schemas.microsoft.com/office/powerpoint/2010/main" val="701707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F6181BCC-3827-4C9C-B88F-8FC042CFF0D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8888C74-C137-4514-8758-15FDAB300F2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65A5FDE-9DC6-471D-BB9B-FA19D30D6411}"/>
              </a:ext>
            </a:extLst>
          </p:cNvPr>
          <p:cNvSpPr>
            <a:spLocks noGrp="1" noChangeArrowheads="1"/>
          </p:cNvSpPr>
          <p:nvPr>
            <p:ph type="sldNum" sz="quarter" idx="12"/>
          </p:nvPr>
        </p:nvSpPr>
        <p:spPr>
          <a:ln/>
        </p:spPr>
        <p:txBody>
          <a:bodyPr/>
          <a:lstStyle>
            <a:lvl1pPr>
              <a:defRPr/>
            </a:lvl1pPr>
          </a:lstStyle>
          <a:p>
            <a:fld id="{B70E22CB-7F39-4153-AEFA-3A37E6BFB52D}" type="slidenum">
              <a:rPr lang="en-US" altLang="en-US"/>
              <a:pPr/>
              <a:t>‹#›</a:t>
            </a:fld>
            <a:endParaRPr lang="en-US" altLang="en-US"/>
          </a:p>
        </p:txBody>
      </p:sp>
    </p:spTree>
    <p:extLst>
      <p:ext uri="{BB962C8B-B14F-4D97-AF65-F5344CB8AC3E}">
        <p14:creationId xmlns:p14="http://schemas.microsoft.com/office/powerpoint/2010/main" val="1507535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61AD52C-BC52-489E-BC84-E3E1855C5CD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087CA0D-FBAD-41B9-B500-9D1BABEF39A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7046B1D-F5B7-4D52-BA81-87A0018EC58D}"/>
              </a:ext>
            </a:extLst>
          </p:cNvPr>
          <p:cNvSpPr>
            <a:spLocks noGrp="1" noChangeArrowheads="1"/>
          </p:cNvSpPr>
          <p:nvPr>
            <p:ph type="sldNum" sz="quarter" idx="12"/>
          </p:nvPr>
        </p:nvSpPr>
        <p:spPr>
          <a:ln/>
        </p:spPr>
        <p:txBody>
          <a:bodyPr/>
          <a:lstStyle>
            <a:lvl1pPr>
              <a:defRPr/>
            </a:lvl1pPr>
          </a:lstStyle>
          <a:p>
            <a:fld id="{101F6755-B4E7-47AB-9693-79B5EDA04B6D}" type="slidenum">
              <a:rPr lang="en-US" altLang="en-US"/>
              <a:pPr/>
              <a:t>‹#›</a:t>
            </a:fld>
            <a:endParaRPr lang="en-US" altLang="en-US"/>
          </a:p>
        </p:txBody>
      </p:sp>
    </p:spTree>
    <p:extLst>
      <p:ext uri="{BB962C8B-B14F-4D97-AF65-F5344CB8AC3E}">
        <p14:creationId xmlns:p14="http://schemas.microsoft.com/office/powerpoint/2010/main" val="3360429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ABA78EFD-568C-4CF7-A46E-09EAFDDBE033}"/>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D71B5B65-330A-4AEC-8ACE-1CAB4DB9200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85AACE02-D1F9-4F92-9365-14499730BDAB}"/>
              </a:ext>
            </a:extLst>
          </p:cNvPr>
          <p:cNvSpPr>
            <a:spLocks noGrp="1" noChangeArrowheads="1"/>
          </p:cNvSpPr>
          <p:nvPr>
            <p:ph type="sldNum" sz="quarter" idx="12"/>
          </p:nvPr>
        </p:nvSpPr>
        <p:spPr>
          <a:ln/>
        </p:spPr>
        <p:txBody>
          <a:bodyPr/>
          <a:lstStyle>
            <a:lvl1pPr>
              <a:defRPr/>
            </a:lvl1pPr>
          </a:lstStyle>
          <a:p>
            <a:fld id="{7184390D-DFBE-4060-B472-44D6531DDE7F}" type="slidenum">
              <a:rPr lang="en-US" altLang="en-US"/>
              <a:pPr/>
              <a:t>‹#›</a:t>
            </a:fld>
            <a:endParaRPr lang="en-US" altLang="en-US"/>
          </a:p>
        </p:txBody>
      </p:sp>
    </p:spTree>
    <p:extLst>
      <p:ext uri="{BB962C8B-B14F-4D97-AF65-F5344CB8AC3E}">
        <p14:creationId xmlns:p14="http://schemas.microsoft.com/office/powerpoint/2010/main" val="745563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ABFFD972-96B3-49D6-A9F7-45411586D23F}"/>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CCC6E961-D7D9-4C5D-AA14-7FB05118DC9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2835A9E9-9F41-463A-9F06-0D91D281E2FB}"/>
              </a:ext>
            </a:extLst>
          </p:cNvPr>
          <p:cNvSpPr>
            <a:spLocks noGrp="1" noChangeArrowheads="1"/>
          </p:cNvSpPr>
          <p:nvPr>
            <p:ph type="sldNum" sz="quarter" idx="12"/>
          </p:nvPr>
        </p:nvSpPr>
        <p:spPr>
          <a:ln/>
        </p:spPr>
        <p:txBody>
          <a:bodyPr/>
          <a:lstStyle>
            <a:lvl1pPr>
              <a:defRPr/>
            </a:lvl1pPr>
          </a:lstStyle>
          <a:p>
            <a:fld id="{B68218FF-CDF4-40C8-B8CE-35D839A83B96}" type="slidenum">
              <a:rPr lang="en-US" altLang="en-US"/>
              <a:pPr/>
              <a:t>‹#›</a:t>
            </a:fld>
            <a:endParaRPr lang="en-US" altLang="en-US"/>
          </a:p>
        </p:txBody>
      </p:sp>
    </p:spTree>
    <p:extLst>
      <p:ext uri="{BB962C8B-B14F-4D97-AF65-F5344CB8AC3E}">
        <p14:creationId xmlns:p14="http://schemas.microsoft.com/office/powerpoint/2010/main" val="4015117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5EEC680-FD28-41A8-84E2-C2D538DFBD94}"/>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9E0BCD61-07E1-45E1-B017-E701D041471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3B8F5500-7FA5-47AE-91CF-FABCA2F7F44C}"/>
              </a:ext>
            </a:extLst>
          </p:cNvPr>
          <p:cNvSpPr>
            <a:spLocks noGrp="1" noChangeArrowheads="1"/>
          </p:cNvSpPr>
          <p:nvPr>
            <p:ph type="sldNum" sz="quarter" idx="12"/>
          </p:nvPr>
        </p:nvSpPr>
        <p:spPr>
          <a:ln/>
        </p:spPr>
        <p:txBody>
          <a:bodyPr/>
          <a:lstStyle>
            <a:lvl1pPr>
              <a:defRPr/>
            </a:lvl1pPr>
          </a:lstStyle>
          <a:p>
            <a:fld id="{6C6C3431-4CDA-4B20-BF42-048821B529E3}" type="slidenum">
              <a:rPr lang="en-US" altLang="en-US"/>
              <a:pPr/>
              <a:t>‹#›</a:t>
            </a:fld>
            <a:endParaRPr lang="en-US" altLang="en-US"/>
          </a:p>
        </p:txBody>
      </p:sp>
    </p:spTree>
    <p:extLst>
      <p:ext uri="{BB962C8B-B14F-4D97-AF65-F5344CB8AC3E}">
        <p14:creationId xmlns:p14="http://schemas.microsoft.com/office/powerpoint/2010/main" val="1964668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B2553E9-63F1-43D4-8BBC-694D0A29F52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49946A0-8631-4FA0-9369-42C0AE4FFD5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0F7467F-F129-452D-B2F5-30039D7FE2E7}"/>
              </a:ext>
            </a:extLst>
          </p:cNvPr>
          <p:cNvSpPr>
            <a:spLocks noGrp="1" noChangeArrowheads="1"/>
          </p:cNvSpPr>
          <p:nvPr>
            <p:ph type="sldNum" sz="quarter" idx="12"/>
          </p:nvPr>
        </p:nvSpPr>
        <p:spPr>
          <a:ln/>
        </p:spPr>
        <p:txBody>
          <a:bodyPr/>
          <a:lstStyle>
            <a:lvl1pPr>
              <a:defRPr/>
            </a:lvl1pPr>
          </a:lstStyle>
          <a:p>
            <a:fld id="{2F35D14A-52EF-44FB-8423-14FA80D27886}" type="slidenum">
              <a:rPr lang="en-US" altLang="en-US"/>
              <a:pPr/>
              <a:t>‹#›</a:t>
            </a:fld>
            <a:endParaRPr lang="en-US" altLang="en-US"/>
          </a:p>
        </p:txBody>
      </p:sp>
    </p:spTree>
    <p:extLst>
      <p:ext uri="{BB962C8B-B14F-4D97-AF65-F5344CB8AC3E}">
        <p14:creationId xmlns:p14="http://schemas.microsoft.com/office/powerpoint/2010/main" val="2782437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539C776-02A8-4937-A714-0E0C666253E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ABE4471-957C-4785-9AFF-056203672E9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E7E63D6-6C28-497C-8AA8-CD16C614E5CA}"/>
              </a:ext>
            </a:extLst>
          </p:cNvPr>
          <p:cNvSpPr>
            <a:spLocks noGrp="1" noChangeArrowheads="1"/>
          </p:cNvSpPr>
          <p:nvPr>
            <p:ph type="sldNum" sz="quarter" idx="12"/>
          </p:nvPr>
        </p:nvSpPr>
        <p:spPr>
          <a:ln/>
        </p:spPr>
        <p:txBody>
          <a:bodyPr/>
          <a:lstStyle>
            <a:lvl1pPr>
              <a:defRPr/>
            </a:lvl1pPr>
          </a:lstStyle>
          <a:p>
            <a:fld id="{6B5B3010-5EB1-42AD-8F38-642754560BB9}" type="slidenum">
              <a:rPr lang="en-US" altLang="en-US"/>
              <a:pPr/>
              <a:t>‹#›</a:t>
            </a:fld>
            <a:endParaRPr lang="en-US" altLang="en-US"/>
          </a:p>
        </p:txBody>
      </p:sp>
    </p:spTree>
    <p:extLst>
      <p:ext uri="{BB962C8B-B14F-4D97-AF65-F5344CB8AC3E}">
        <p14:creationId xmlns:p14="http://schemas.microsoft.com/office/powerpoint/2010/main" val="779844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D6C1517-FEEC-4DFB-9A87-A39F4E3CC243}"/>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67E93FD3-35D9-4033-9CBF-F4A848694A8D}"/>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267009C7-8CA2-4D64-B8FD-DDB48ED68BB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35536023-397D-4902-BC0B-F40AC8A70682}"/>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23C40F3E-DCB0-46D2-81F6-B1CD3CC1D600}"/>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6907B8DD-FB2C-4E86-A2C8-860AF1ADAAC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0538A78-E30C-4123-A8DA-43090F7B9C8E}"/>
              </a:ext>
            </a:extLst>
          </p:cNvPr>
          <p:cNvSpPr>
            <a:spLocks noGrp="1" noChangeArrowheads="1"/>
          </p:cNvSpPr>
          <p:nvPr>
            <p:ph type="ctrTitle"/>
          </p:nvPr>
        </p:nvSpPr>
        <p:spPr>
          <a:xfrm>
            <a:off x="609600" y="381000"/>
            <a:ext cx="7772400" cy="1752600"/>
          </a:xfrm>
        </p:spPr>
        <p:txBody>
          <a:bodyPr/>
          <a:lstStyle/>
          <a:p>
            <a:pPr algn="l" eaLnBrk="1" hangingPunct="1"/>
            <a:r>
              <a:rPr lang="en-US" altLang="en-US" sz="3600">
                <a:latin typeface="Corbel" panose="020B0503020204020204" pitchFamily="34" charset="0"/>
                <a:cs typeface="Calibri" panose="020F0502020204030204" pitchFamily="34" charset="0"/>
              </a:rPr>
              <a:t>Influence and Persuasion via </a:t>
            </a:r>
            <a:r>
              <a:rPr lang="en-US" altLang="en-US" sz="3600" i="1">
                <a:latin typeface="Corbel" panose="020B0503020204020204" pitchFamily="34" charset="0"/>
                <a:cs typeface="Calibri" panose="020F0502020204030204" pitchFamily="34" charset="0"/>
              </a:rPr>
              <a:t>Elementary</a:t>
            </a:r>
            <a:r>
              <a:rPr lang="en-US" altLang="en-US" sz="3600">
                <a:latin typeface="Corbel" panose="020B0503020204020204" pitchFamily="34" charset="0"/>
                <a:cs typeface="Calibri" panose="020F0502020204030204" pitchFamily="34" charset="0"/>
              </a:rPr>
              <a:t> Argument:</a:t>
            </a:r>
            <a:br>
              <a:rPr lang="en-US" altLang="en-US" sz="3600">
                <a:latin typeface="Corbel" panose="020B0503020204020204" pitchFamily="34" charset="0"/>
                <a:cs typeface="Calibri" panose="020F0502020204030204" pitchFamily="34" charset="0"/>
              </a:rPr>
            </a:br>
            <a:br>
              <a:rPr lang="en-US" altLang="en-US" sz="1800">
                <a:latin typeface="Corbel" panose="020B0503020204020204" pitchFamily="34" charset="0"/>
                <a:cs typeface="Calibri" panose="020F0502020204030204" pitchFamily="34" charset="0"/>
              </a:rPr>
            </a:br>
            <a:r>
              <a:rPr lang="en-US" altLang="en-US" sz="2800">
                <a:latin typeface="Corbel" panose="020B0503020204020204" pitchFamily="34" charset="0"/>
                <a:cs typeface="Calibri" panose="020F0502020204030204" pitchFamily="34" charset="0"/>
              </a:rPr>
              <a:t>Examples of Strong Writing from MGT 360</a:t>
            </a:r>
            <a:endParaRPr lang="en-US" altLang="en-US" sz="2800" b="1">
              <a:latin typeface="Corbel" panose="020B0503020204020204" pitchFamily="34" charset="0"/>
              <a:cs typeface="Calibri" panose="020F0502020204030204" pitchFamily="34" charset="0"/>
            </a:endParaRPr>
          </a:p>
        </p:txBody>
      </p:sp>
      <p:sp>
        <p:nvSpPr>
          <p:cNvPr id="3075" name="Rectangle 3">
            <a:extLst>
              <a:ext uri="{FF2B5EF4-FFF2-40B4-BE49-F238E27FC236}">
                <a16:creationId xmlns:a16="http://schemas.microsoft.com/office/drawing/2014/main" id="{04134140-6AEA-4EEE-BB45-0C607F44D7A2}"/>
              </a:ext>
            </a:extLst>
          </p:cNvPr>
          <p:cNvSpPr>
            <a:spLocks noGrp="1" noChangeArrowheads="1"/>
          </p:cNvSpPr>
          <p:nvPr>
            <p:ph type="subTitle" idx="1"/>
          </p:nvPr>
        </p:nvSpPr>
        <p:spPr>
          <a:xfrm>
            <a:off x="2590800" y="4343400"/>
            <a:ext cx="5715000" cy="2133600"/>
          </a:xfrm>
        </p:spPr>
        <p:txBody>
          <a:bodyPr/>
          <a:lstStyle/>
          <a:p>
            <a:pPr algn="r" eaLnBrk="1" hangingPunct="1">
              <a:lnSpc>
                <a:spcPct val="90000"/>
              </a:lnSpc>
            </a:pPr>
            <a:r>
              <a:rPr lang="en-US" altLang="en-US" i="1">
                <a:latin typeface="Corbel" panose="020B0503020204020204" pitchFamily="34" charset="0"/>
                <a:cs typeface="Calibri" panose="020F0502020204030204" pitchFamily="34" charset="0"/>
              </a:rPr>
              <a:t>Wayne Smith, Ph.D</a:t>
            </a:r>
            <a:r>
              <a:rPr lang="en-US" altLang="en-US">
                <a:latin typeface="Corbel" panose="020B0503020204020204" pitchFamily="34" charset="0"/>
                <a:cs typeface="Calibri" panose="020F0502020204030204" pitchFamily="34" charset="0"/>
              </a:rPr>
              <a:t>.</a:t>
            </a:r>
          </a:p>
          <a:p>
            <a:pPr algn="r" eaLnBrk="1" hangingPunct="1">
              <a:lnSpc>
                <a:spcPct val="90000"/>
              </a:lnSpc>
            </a:pPr>
            <a:r>
              <a:rPr lang="en-US" altLang="en-US">
                <a:latin typeface="Corbel" panose="020B0503020204020204" pitchFamily="34" charset="0"/>
                <a:cs typeface="Calibri" panose="020F0502020204030204" pitchFamily="34" charset="0"/>
              </a:rPr>
              <a:t>Department of Management</a:t>
            </a:r>
          </a:p>
          <a:p>
            <a:pPr algn="r" eaLnBrk="1" hangingPunct="1">
              <a:lnSpc>
                <a:spcPct val="90000"/>
              </a:lnSpc>
            </a:pPr>
            <a:r>
              <a:rPr lang="en-US" altLang="en-US">
                <a:latin typeface="Corbel" panose="020B0503020204020204" pitchFamily="34" charset="0"/>
                <a:cs typeface="Calibri" panose="020F0502020204030204" pitchFamily="34" charset="0"/>
              </a:rPr>
              <a:t>CSU Northridge</a:t>
            </a:r>
          </a:p>
          <a:p>
            <a:pPr algn="r" eaLnBrk="1" hangingPunct="1">
              <a:lnSpc>
                <a:spcPct val="90000"/>
              </a:lnSpc>
            </a:pPr>
            <a:r>
              <a:rPr lang="en-US" altLang="en-US">
                <a:latin typeface="Consolas" panose="020B0609020204030204" pitchFamily="49" charset="0"/>
                <a:ea typeface="Consolas" panose="020B0609020204030204" pitchFamily="49" charset="0"/>
                <a:cs typeface="Consolas" panose="020B0609020204030204" pitchFamily="49" charset="0"/>
              </a:rPr>
              <a:t>ws@csun.edu</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847E7E40-6593-4440-AF19-0EE72CD48A40}"/>
              </a:ext>
            </a:extLst>
          </p:cNvPr>
          <p:cNvSpPr>
            <a:spLocks noGrp="1"/>
          </p:cNvSpPr>
          <p:nvPr>
            <p:ph type="title"/>
          </p:nvPr>
        </p:nvSpPr>
        <p:spPr/>
        <p:txBody>
          <a:bodyPr/>
          <a:lstStyle/>
          <a:p>
            <a:r>
              <a:rPr lang="en-US" altLang="en-US" sz="3200" i="1">
                <a:latin typeface="Corbel" panose="020B0503020204020204" pitchFamily="34" charset="0"/>
              </a:rPr>
              <a:t>Exemplars – Evidence (cont.)</a:t>
            </a:r>
            <a:endParaRPr lang="en-US" altLang="en-US" sz="3200">
              <a:latin typeface="Corbel" panose="020B0503020204020204" pitchFamily="34" charset="0"/>
            </a:endParaRPr>
          </a:p>
        </p:txBody>
      </p:sp>
      <p:sp>
        <p:nvSpPr>
          <p:cNvPr id="13315" name="Content Placeholder 2">
            <a:extLst>
              <a:ext uri="{FF2B5EF4-FFF2-40B4-BE49-F238E27FC236}">
                <a16:creationId xmlns:a16="http://schemas.microsoft.com/office/drawing/2014/main" id="{9291C9A2-71D4-44D0-A378-57D48A365B49}"/>
              </a:ext>
            </a:extLst>
          </p:cNvPr>
          <p:cNvSpPr>
            <a:spLocks noGrp="1"/>
          </p:cNvSpPr>
          <p:nvPr>
            <p:ph idx="1"/>
          </p:nvPr>
        </p:nvSpPr>
        <p:spPr/>
        <p:txBody>
          <a:bodyPr/>
          <a:lstStyle/>
          <a:p>
            <a:r>
              <a:rPr lang="en-US" altLang="en-US" sz="1800">
                <a:latin typeface="Corbel" panose="020B0503020204020204" pitchFamily="34" charset="0"/>
              </a:rPr>
              <a:t>Tangible Objects</a:t>
            </a:r>
          </a:p>
          <a:p>
            <a:pPr lvl="1"/>
            <a:r>
              <a:rPr lang="en-US" altLang="en-US" sz="1600">
                <a:latin typeface="Corbel" panose="020B0503020204020204" pitchFamily="34" charset="0"/>
              </a:rPr>
              <a:t>“In my particular job as a tutor at a community college, I run into all sorts of challenges during tutoring sessions such as students being late or students being unprepared. However, the most difficult challenge that I am often faced with is when the student’s self-esteem is low because of a bad grade </a:t>
            </a:r>
            <a:r>
              <a:rPr lang="en-US" altLang="en-US" sz="1600" i="1">
                <a:latin typeface="Corbel" panose="020B0503020204020204" pitchFamily="34" charset="0"/>
              </a:rPr>
              <a:t>[tangible evidence]</a:t>
            </a:r>
            <a:r>
              <a:rPr lang="en-US" altLang="en-US" sz="1600">
                <a:latin typeface="Corbel" panose="020B0503020204020204" pitchFamily="34" charset="0"/>
              </a:rPr>
              <a:t> and they are in need of my motivation to pick themselves up. The burden is now on me to motivate and encourage my students to stay focused and to strive harder than before in order to do better.” (emphasis added)</a:t>
            </a:r>
            <a:endParaRPr lang="en-US" altLang="en-US" sz="1400">
              <a:latin typeface="Corbel" panose="020B0503020204020204" pitchFamily="34" charset="0"/>
            </a:endParaRPr>
          </a:p>
          <a:p>
            <a:endParaRPr lang="en-US" altLang="en-US" sz="1800">
              <a:latin typeface="Corbel" panose="020B0503020204020204" pitchFamily="34" charset="0"/>
            </a:endParaRPr>
          </a:p>
          <a:p>
            <a:r>
              <a:rPr lang="en-US" altLang="en-US" sz="1800">
                <a:latin typeface="Corbel" panose="020B0503020204020204" pitchFamily="34" charset="0"/>
              </a:rPr>
              <a:t>Testimony</a:t>
            </a:r>
          </a:p>
          <a:p>
            <a:endParaRPr lang="en-US" altLang="en-US" sz="1800">
              <a:latin typeface="Corbel" panose="020B0503020204020204" pitchFamily="34" charset="0"/>
            </a:endParaRPr>
          </a:p>
          <a:p>
            <a:r>
              <a:rPr lang="en-US" altLang="en-US" sz="1800">
                <a:latin typeface="Corbel" panose="020B0503020204020204" pitchFamily="34" charset="0"/>
              </a:rPr>
              <a:t>Social Consensus</a:t>
            </a:r>
          </a:p>
          <a:p>
            <a:pPr lvl="1"/>
            <a:r>
              <a:rPr lang="en-US" altLang="en-US" sz="1600">
                <a:latin typeface="Corbel" panose="020B0503020204020204" pitchFamily="34" charset="0"/>
              </a:rPr>
              <a:t>“With employees leaving for opportunities or leaving due to them seeing the job as not ‘worth it’, management sought after an answer.  After getting approval from our corporate offices to conduct an anonymous survey within the store, many issues that were once ‘unseen’ became clear.  Employees voiced their frustrations and did not hold back.”</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03DCB694-14AC-4E65-8059-DB649AF572B4}"/>
              </a:ext>
            </a:extLst>
          </p:cNvPr>
          <p:cNvSpPr>
            <a:spLocks noGrp="1"/>
          </p:cNvSpPr>
          <p:nvPr>
            <p:ph type="title"/>
          </p:nvPr>
        </p:nvSpPr>
        <p:spPr/>
        <p:txBody>
          <a:bodyPr/>
          <a:lstStyle/>
          <a:p>
            <a:r>
              <a:rPr lang="en-US" altLang="en-US" sz="3200" i="1">
                <a:latin typeface="Corbel" panose="020B0503020204020204" pitchFamily="34" charset="0"/>
              </a:rPr>
              <a:t>Exemplars – Credibility – Personal Judgment</a:t>
            </a:r>
            <a:endParaRPr lang="en-US" altLang="en-US" sz="3200">
              <a:latin typeface="Corbel" panose="020B0503020204020204" pitchFamily="34" charset="0"/>
            </a:endParaRPr>
          </a:p>
        </p:txBody>
      </p:sp>
      <p:sp>
        <p:nvSpPr>
          <p:cNvPr id="14339" name="Content Placeholder 2">
            <a:extLst>
              <a:ext uri="{FF2B5EF4-FFF2-40B4-BE49-F238E27FC236}">
                <a16:creationId xmlns:a16="http://schemas.microsoft.com/office/drawing/2014/main" id="{32A8FC89-F7F0-49CA-8DF8-59C0E7102524}"/>
              </a:ext>
            </a:extLst>
          </p:cNvPr>
          <p:cNvSpPr>
            <a:spLocks noGrp="1"/>
          </p:cNvSpPr>
          <p:nvPr>
            <p:ph idx="1"/>
          </p:nvPr>
        </p:nvSpPr>
        <p:spPr/>
        <p:txBody>
          <a:bodyPr/>
          <a:lstStyle/>
          <a:p>
            <a:r>
              <a:rPr lang="en-US" altLang="en-US" sz="1800">
                <a:latin typeface="Corbel" panose="020B0503020204020204" pitchFamily="34" charset="0"/>
              </a:rPr>
              <a:t>Competence (Ability)</a:t>
            </a:r>
          </a:p>
          <a:p>
            <a:pPr lvl="1"/>
            <a:r>
              <a:rPr lang="en-US" altLang="en-US" sz="1600">
                <a:latin typeface="Corbel" panose="020B0503020204020204" pitchFamily="34" charset="0"/>
              </a:rPr>
              <a:t>“Like many first time business owners, I started my company with a dream.”</a:t>
            </a:r>
          </a:p>
          <a:p>
            <a:pPr lvl="1"/>
            <a:r>
              <a:rPr lang="en-US" altLang="en-US" sz="1600">
                <a:latin typeface="Corbel" panose="020B0503020204020204" pitchFamily="34" charset="0"/>
              </a:rPr>
              <a:t>“I learned how to sketch designs at a young age.”</a:t>
            </a:r>
          </a:p>
          <a:p>
            <a:pPr lvl="1"/>
            <a:r>
              <a:rPr lang="en-US" altLang="en-US" sz="1600">
                <a:latin typeface="Corbel" panose="020B0503020204020204" pitchFamily="34" charset="0"/>
              </a:rPr>
              <a:t>“I decided that from the sketch board to the clothing rack, everything would be done in-house in Los Angeles. I sketched 15 designs for my collection and compiled a list of potential contractors I could use to help me produce my line. I had a five thousand dollar start up budget and I left room in that budget for overhead costs. I compiled a list of different companies that I could potentially contract work to. After 2 weeks, I chose a company to make my patterns and samples at a relatively low cost.”</a:t>
            </a:r>
          </a:p>
          <a:p>
            <a:pPr lvl="1"/>
            <a:r>
              <a:rPr lang="en-US" altLang="en-US" sz="1600">
                <a:latin typeface="Corbel" panose="020B0503020204020204" pitchFamily="34" charset="0"/>
              </a:rPr>
              <a:t>“Outsourcing my work would cost me more money, but potentially save me time. Insourcing and creating everything myself would cost me a great deal less as well as give me more control, but it would take time for me to learn everything. I made a decision that over the course of four months, I would begin to learn how to sew and pattern make to perfect all of my samples.”</a:t>
            </a:r>
          </a:p>
          <a:p>
            <a:pPr lvl="1"/>
            <a:r>
              <a:rPr lang="en-US" altLang="en-US" sz="1600">
                <a:latin typeface="Corbel" panose="020B0503020204020204" pitchFamily="34" charset="0"/>
              </a:rPr>
              <a:t>“Overall, not only would everything be according to my standards, I would have more control over any changes I wanted to make with the original designs. When I began to learn how to sew and learn the actual construction of a garment, it also affected the sophistication of my designs. I knew making this decision would benefit me as a designer and as a businesswoman.”</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07B1BC70-4441-41B2-ADF0-4612128D537B}"/>
              </a:ext>
            </a:extLst>
          </p:cNvPr>
          <p:cNvSpPr>
            <a:spLocks noGrp="1"/>
          </p:cNvSpPr>
          <p:nvPr>
            <p:ph type="title"/>
          </p:nvPr>
        </p:nvSpPr>
        <p:spPr/>
        <p:txBody>
          <a:bodyPr/>
          <a:lstStyle/>
          <a:p>
            <a:r>
              <a:rPr lang="en-US" altLang="en-US" sz="3200" i="1">
                <a:latin typeface="Corbel" panose="020B0503020204020204" pitchFamily="34" charset="0"/>
              </a:rPr>
              <a:t>Exemplars – Credibility – Personal Judgment (cont.)</a:t>
            </a:r>
            <a:endParaRPr lang="en-US" altLang="en-US" sz="3200">
              <a:latin typeface="Corbel" panose="020B0503020204020204" pitchFamily="34" charset="0"/>
            </a:endParaRPr>
          </a:p>
        </p:txBody>
      </p:sp>
      <p:sp>
        <p:nvSpPr>
          <p:cNvPr id="15363" name="Content Placeholder 2">
            <a:extLst>
              <a:ext uri="{FF2B5EF4-FFF2-40B4-BE49-F238E27FC236}">
                <a16:creationId xmlns:a16="http://schemas.microsoft.com/office/drawing/2014/main" id="{22F21876-408A-4B0B-8160-02AFC3025041}"/>
              </a:ext>
            </a:extLst>
          </p:cNvPr>
          <p:cNvSpPr>
            <a:spLocks noGrp="1"/>
          </p:cNvSpPr>
          <p:nvPr>
            <p:ph idx="1"/>
          </p:nvPr>
        </p:nvSpPr>
        <p:spPr/>
        <p:txBody>
          <a:bodyPr/>
          <a:lstStyle/>
          <a:p>
            <a:r>
              <a:rPr lang="en-US" altLang="en-US" sz="1800">
                <a:latin typeface="Corbel" panose="020B0503020204020204" pitchFamily="34" charset="0"/>
              </a:rPr>
              <a:t>Trustworthiness (Reliability)</a:t>
            </a:r>
          </a:p>
          <a:p>
            <a:pPr lvl="1"/>
            <a:r>
              <a:rPr lang="en-US" altLang="en-US" sz="1600">
                <a:latin typeface="Corbel" panose="020B0503020204020204" pitchFamily="34" charset="0"/>
              </a:rPr>
              <a:t>“Since the risks of being unfaithful [e.g., stealing] to the company are surprisingly high, you would think that any person would have the common knowledge to obey the rules and procedures that a company is established on.  My ‘friends’ [new employees], however, did not acquire this knowledge.  While confused and frustrated, I knew I had one job to do.  I had to be loyal to the company I have been working for so many years and to my boss who relied on me to inspect the products [and account for any loss].  Even though I had begun to trust these new employees, it was time to tell my manager what I had figured out.  The problem was that if I told my manager, two employees with families would lose their jobs.  On the other hand, if I didn’t, I would partially be responsible for the loss in profits for our merchandise.  I decided to separate friendship from work relationship and tell my manager about the two employees [stealing].”</a:t>
            </a:r>
          </a:p>
          <a:p>
            <a:endParaRPr lang="en-US" altLang="en-US" sz="1800">
              <a:latin typeface="Corbel" panose="020B0503020204020204" pitchFamily="34" charset="0"/>
            </a:endParaRPr>
          </a:p>
          <a:p>
            <a:r>
              <a:rPr lang="en-US" altLang="en-US" sz="1800">
                <a:latin typeface="Corbel" panose="020B0503020204020204" pitchFamily="34" charset="0"/>
              </a:rPr>
              <a:t>Goodwill (Altruism)</a:t>
            </a:r>
          </a:p>
          <a:p>
            <a:pPr lvl="1"/>
            <a:r>
              <a:rPr lang="en-US" altLang="en-US" sz="1600">
                <a:latin typeface="Corbel" panose="020B0503020204020204" pitchFamily="34" charset="0"/>
              </a:rPr>
              <a:t>“I was new to the company and wanted to work my way out of being just a cashier.  I had heard that one member of the night crew would be out of work for some time, so I offered to take his place.  I knew volunteering for a less-than-desirable shift would put me in good standing with my employers right away.  It was during my time covering the overnight shifts that I began to understand and empathize with the night crew.</a:t>
            </a:r>
          </a:p>
          <a:p>
            <a:endParaRPr lang="en-US" altLang="en-US" sz="1800">
              <a:latin typeface="Corbel" panose="020B0503020204020204" pitchFamily="34" charset="0"/>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0FFCF3DC-AA72-4FFC-9B04-D7A449156DFE}"/>
              </a:ext>
            </a:extLst>
          </p:cNvPr>
          <p:cNvSpPr>
            <a:spLocks noGrp="1"/>
          </p:cNvSpPr>
          <p:nvPr>
            <p:ph type="title"/>
          </p:nvPr>
        </p:nvSpPr>
        <p:spPr/>
        <p:txBody>
          <a:bodyPr/>
          <a:lstStyle/>
          <a:p>
            <a:r>
              <a:rPr lang="en-US" altLang="en-US" sz="3200" i="1">
                <a:latin typeface="Corbel" panose="020B0503020204020204" pitchFamily="34" charset="0"/>
              </a:rPr>
              <a:t>Exemplars – Credibility – Personal Judgment (cont.)</a:t>
            </a:r>
            <a:endParaRPr lang="en-US" altLang="en-US" sz="3200">
              <a:latin typeface="Corbel" panose="020B0503020204020204" pitchFamily="34" charset="0"/>
            </a:endParaRPr>
          </a:p>
        </p:txBody>
      </p:sp>
      <p:sp>
        <p:nvSpPr>
          <p:cNvPr id="16387" name="Content Placeholder 2">
            <a:extLst>
              <a:ext uri="{FF2B5EF4-FFF2-40B4-BE49-F238E27FC236}">
                <a16:creationId xmlns:a16="http://schemas.microsoft.com/office/drawing/2014/main" id="{6CDD671C-EFB7-4C47-ACB7-2B9C60BFA05C}"/>
              </a:ext>
            </a:extLst>
          </p:cNvPr>
          <p:cNvSpPr>
            <a:spLocks noGrp="1"/>
          </p:cNvSpPr>
          <p:nvPr>
            <p:ph idx="1"/>
          </p:nvPr>
        </p:nvSpPr>
        <p:spPr/>
        <p:txBody>
          <a:bodyPr/>
          <a:lstStyle/>
          <a:p>
            <a:r>
              <a:rPr lang="en-US" altLang="en-US" sz="1800">
                <a:latin typeface="Corbel" panose="020B0503020204020204" pitchFamily="34" charset="0"/>
              </a:rPr>
              <a:t>Dynamism (Energy)</a:t>
            </a:r>
          </a:p>
          <a:p>
            <a:pPr lvl="1"/>
            <a:r>
              <a:rPr lang="en-US" altLang="en-US" sz="1600">
                <a:latin typeface="Corbel" panose="020B0503020204020204" pitchFamily="34" charset="0"/>
              </a:rPr>
              <a:t>“I must admit that I considered immediately putting in my two weeks of notice, but I resolved to maintain the job until I could find something more stable and suitable to my interests. It was never in my interest to spend a great deal of energy developing my skills as a busser, but I decided that I would forego my comfort zone in the hopes of being looked on favorably by the management staff. I worked twice as hard and resolved to keep my personal energy level high, so that I could always find something to keep me busy, and it paid off. The general manager recognized my hard work and even told me that he could get my schedule back to normal if I kept it up. My schedule eventually returned to three days per week, which is where it stayed for four weeks.”</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EC393737-06EE-4EA4-9FF8-2A8C41847929}"/>
              </a:ext>
            </a:extLst>
          </p:cNvPr>
          <p:cNvSpPr>
            <a:spLocks noGrp="1"/>
          </p:cNvSpPr>
          <p:nvPr>
            <p:ph type="title"/>
          </p:nvPr>
        </p:nvSpPr>
        <p:spPr/>
        <p:txBody>
          <a:bodyPr/>
          <a:lstStyle/>
          <a:p>
            <a:r>
              <a:rPr lang="en-US" altLang="en-US" sz="3200" i="1">
                <a:latin typeface="Corbel" panose="020B0503020204020204" pitchFamily="34" charset="0"/>
              </a:rPr>
              <a:t>Exemplars – Credibility – Types of Sources</a:t>
            </a:r>
            <a:endParaRPr lang="en-US" altLang="en-US" sz="3200">
              <a:latin typeface="Corbel" panose="020B0503020204020204" pitchFamily="34" charset="0"/>
            </a:endParaRPr>
          </a:p>
        </p:txBody>
      </p:sp>
      <p:sp>
        <p:nvSpPr>
          <p:cNvPr id="17411" name="Content Placeholder 2">
            <a:extLst>
              <a:ext uri="{FF2B5EF4-FFF2-40B4-BE49-F238E27FC236}">
                <a16:creationId xmlns:a16="http://schemas.microsoft.com/office/drawing/2014/main" id="{B3AB724E-5253-45EC-917E-BE1E66C2BA2D}"/>
              </a:ext>
            </a:extLst>
          </p:cNvPr>
          <p:cNvSpPr>
            <a:spLocks noGrp="1"/>
          </p:cNvSpPr>
          <p:nvPr>
            <p:ph idx="1"/>
          </p:nvPr>
        </p:nvSpPr>
        <p:spPr/>
        <p:txBody>
          <a:bodyPr/>
          <a:lstStyle/>
          <a:p>
            <a:r>
              <a:rPr lang="en-US" altLang="en-US" sz="1800">
                <a:latin typeface="Corbel" panose="020B0503020204020204" pitchFamily="34" charset="0"/>
              </a:rPr>
              <a:t>Witness (First-Person)</a:t>
            </a:r>
          </a:p>
          <a:p>
            <a:pPr lvl="1"/>
            <a:r>
              <a:rPr lang="en-US" altLang="en-US" sz="1600">
                <a:latin typeface="Corbel" panose="020B0503020204020204" pitchFamily="34" charset="0"/>
              </a:rPr>
              <a:t>“My other three co-workers warned me that Anna could be “difficult”, </a:t>
            </a:r>
            <a:r>
              <a:rPr lang="en-US" altLang="en-US" sz="1600" i="1">
                <a:latin typeface="Corbel" panose="020B0503020204020204" pitchFamily="34" charset="0"/>
              </a:rPr>
              <a:t>[third-party hearsay]</a:t>
            </a:r>
            <a:r>
              <a:rPr lang="en-US" altLang="en-US" sz="1600">
                <a:latin typeface="Corbel" panose="020B0503020204020204" pitchFamily="34" charset="0"/>
              </a:rPr>
              <a:t> but I didn’t know exactly what they meant until I experienced it myself. Whenever our boss was unable to come to work, Anna would ignore her responsibilities entirely. Anna had a tendency to be very social with customers, which got to the point of some regular customers treating her as a friend. While that may seem benevolent, Anna would use that as an excuse to not do the manual tasks that she was assigned.” </a:t>
            </a:r>
            <a:r>
              <a:rPr lang="en-US" altLang="en-US" sz="1600" i="1">
                <a:latin typeface="Corbel" panose="020B0503020204020204" pitchFamily="34" charset="0"/>
              </a:rPr>
              <a:t>[first-person witness]</a:t>
            </a:r>
          </a:p>
          <a:p>
            <a:endParaRPr lang="en-US" altLang="en-US" sz="1800">
              <a:latin typeface="Corbel" panose="020B0503020204020204" pitchFamily="34" charset="0"/>
            </a:endParaRPr>
          </a:p>
          <a:p>
            <a:r>
              <a:rPr lang="en-US" altLang="en-US" sz="1800">
                <a:latin typeface="Corbel" panose="020B0503020204020204" pitchFamily="34" charset="0"/>
              </a:rPr>
              <a:t>Background/Training (Education)</a:t>
            </a:r>
          </a:p>
          <a:p>
            <a:pPr lvl="1"/>
            <a:r>
              <a:rPr lang="en-US" altLang="en-US" sz="1600">
                <a:latin typeface="Corbel" panose="020B0503020204020204" pitchFamily="34" charset="0"/>
              </a:rPr>
              <a:t>“You soon realize that much of what you study in accounting courses, you are now using in practice.  One of the most important things to remember is what I call the ‘invoice trinity’.  Always make sure that you enter the correct vendor number, invoice number, dollar amount, and that the invoice and the entered data always match.”</a:t>
            </a:r>
          </a:p>
          <a:p>
            <a:pPr lvl="1"/>
            <a:r>
              <a:rPr lang="en-US" altLang="en-US" sz="1600">
                <a:latin typeface="Corbel" panose="020B0503020204020204" pitchFamily="34" charset="0"/>
              </a:rPr>
              <a:t>“I was young, new, and had little experience in management, but I knew social media and how to use it.”</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51EF9244-032E-4084-A1FA-34302690784B}"/>
              </a:ext>
            </a:extLst>
          </p:cNvPr>
          <p:cNvSpPr>
            <a:spLocks noGrp="1"/>
          </p:cNvSpPr>
          <p:nvPr>
            <p:ph type="title"/>
          </p:nvPr>
        </p:nvSpPr>
        <p:spPr/>
        <p:txBody>
          <a:bodyPr/>
          <a:lstStyle/>
          <a:p>
            <a:r>
              <a:rPr lang="en-US" altLang="en-US" sz="3200" i="1">
                <a:latin typeface="Corbel" panose="020B0503020204020204" pitchFamily="34" charset="0"/>
              </a:rPr>
              <a:t>Exemplars – Credibility – Types of Sources (cont.)</a:t>
            </a:r>
            <a:endParaRPr lang="en-US" altLang="en-US" sz="3200">
              <a:latin typeface="Corbel" panose="020B0503020204020204" pitchFamily="34" charset="0"/>
            </a:endParaRPr>
          </a:p>
        </p:txBody>
      </p:sp>
      <p:sp>
        <p:nvSpPr>
          <p:cNvPr id="18435" name="Content Placeholder 2">
            <a:extLst>
              <a:ext uri="{FF2B5EF4-FFF2-40B4-BE49-F238E27FC236}">
                <a16:creationId xmlns:a16="http://schemas.microsoft.com/office/drawing/2014/main" id="{552BAEDC-B4CB-457B-BBD4-E0EE03286652}"/>
              </a:ext>
            </a:extLst>
          </p:cNvPr>
          <p:cNvSpPr>
            <a:spLocks noGrp="1"/>
          </p:cNvSpPr>
          <p:nvPr>
            <p:ph idx="1"/>
          </p:nvPr>
        </p:nvSpPr>
        <p:spPr/>
        <p:txBody>
          <a:bodyPr/>
          <a:lstStyle/>
          <a:p>
            <a:r>
              <a:rPr lang="en-US" altLang="en-US" sz="1800">
                <a:latin typeface="Corbel" panose="020B0503020204020204" pitchFamily="34" charset="0"/>
              </a:rPr>
              <a:t>Experience (History)</a:t>
            </a:r>
          </a:p>
          <a:p>
            <a:pPr lvl="1"/>
            <a:r>
              <a:rPr lang="en-US" altLang="en-US" sz="1600">
                <a:latin typeface="Corbel" panose="020B0503020204020204" pitchFamily="34" charset="0"/>
              </a:rPr>
              <a:t>“I believe that having a caring and understanding manager can make all the difference in the workplace. If a manager expects their employees to respect them and to do their job proficiently, then managers need to give that same respect. If they fail to have those positive attributes as a manager then they’re just going to have aloof employees that won’t have the best interest of the company in mind. In my experience, if I have a manager that is motivating, understanding, and respectful then I tend to work harder and enjoy it more.”</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EB0699A4-B316-4A17-9F99-84BAD4755F30}"/>
              </a:ext>
            </a:extLst>
          </p:cNvPr>
          <p:cNvSpPr>
            <a:spLocks noGrp="1"/>
          </p:cNvSpPr>
          <p:nvPr>
            <p:ph type="title"/>
          </p:nvPr>
        </p:nvSpPr>
        <p:spPr/>
        <p:txBody>
          <a:bodyPr/>
          <a:lstStyle/>
          <a:p>
            <a:r>
              <a:rPr lang="en-US" altLang="en-US" sz="3200" i="1">
                <a:latin typeface="Corbel" panose="020B0503020204020204" pitchFamily="34" charset="0"/>
              </a:rPr>
              <a:t>Exemplars – Credibility – Formal Basis</a:t>
            </a:r>
            <a:endParaRPr lang="en-US" altLang="en-US" sz="3200">
              <a:latin typeface="Corbel" panose="020B0503020204020204" pitchFamily="34" charset="0"/>
            </a:endParaRPr>
          </a:p>
        </p:txBody>
      </p:sp>
      <p:sp>
        <p:nvSpPr>
          <p:cNvPr id="19459" name="Content Placeholder 2">
            <a:extLst>
              <a:ext uri="{FF2B5EF4-FFF2-40B4-BE49-F238E27FC236}">
                <a16:creationId xmlns:a16="http://schemas.microsoft.com/office/drawing/2014/main" id="{FF7FA22B-98DF-4822-A3AB-EA1F5096B687}"/>
              </a:ext>
            </a:extLst>
          </p:cNvPr>
          <p:cNvSpPr>
            <a:spLocks noGrp="1"/>
          </p:cNvSpPr>
          <p:nvPr>
            <p:ph idx="1"/>
          </p:nvPr>
        </p:nvSpPr>
        <p:spPr/>
        <p:txBody>
          <a:bodyPr/>
          <a:lstStyle/>
          <a:p>
            <a:r>
              <a:rPr lang="en-US" altLang="en-US" sz="1800">
                <a:latin typeface="Corbel" panose="020B0503020204020204" pitchFamily="34" charset="0"/>
              </a:rPr>
              <a:t>Authority</a:t>
            </a:r>
          </a:p>
          <a:p>
            <a:pPr lvl="1"/>
            <a:r>
              <a:rPr lang="en-US" altLang="en-US" sz="1600">
                <a:latin typeface="Corbel" panose="020B0503020204020204" pitchFamily="34" charset="0"/>
              </a:rPr>
              <a:t>“Being a Hispanic woman in the landscaping and horticulture business is not common. The business of landscape and gardening has mostly been composed of males. I have been looked down upon many people who work in this industry. But when my father’s clients were informed of the new management, they were very understanding. More than I expected. Perhaps because I told them I was attending college while managing the business. Communicating with them has definitely helped me build a trust with them.”</a:t>
            </a:r>
            <a:endParaRPr lang="en-US" altLang="en-US" sz="1400">
              <a:latin typeface="Corbel" panose="020B0503020204020204" pitchFamily="34" charset="0"/>
            </a:endParaRPr>
          </a:p>
          <a:p>
            <a:endParaRPr lang="en-US" altLang="en-US" sz="1800">
              <a:latin typeface="Corbel" panose="020B0503020204020204" pitchFamily="34" charset="0"/>
            </a:endParaRPr>
          </a:p>
          <a:p>
            <a:r>
              <a:rPr lang="en-US" altLang="en-US" sz="1800">
                <a:latin typeface="Corbel" panose="020B0503020204020204" pitchFamily="34" charset="0"/>
              </a:rPr>
              <a:t>Clear Basis for Reasoning</a:t>
            </a:r>
          </a:p>
          <a:p>
            <a:pPr lvl="1"/>
            <a:r>
              <a:rPr lang="en-US" altLang="en-US" sz="1600">
                <a:latin typeface="Corbel" panose="020B0503020204020204" pitchFamily="34" charset="0"/>
              </a:rPr>
              <a:t>“At times I had a question about a certain topic and I didn’t feel comfortable enough to ask my supervisor. That affected my work performance.”</a:t>
            </a:r>
          </a:p>
          <a:p>
            <a:endParaRPr lang="en-US" altLang="en-US" sz="1800">
              <a:latin typeface="Corbel" panose="020B0503020204020204" pitchFamily="34" charset="0"/>
            </a:endParaRPr>
          </a:p>
          <a:p>
            <a:r>
              <a:rPr lang="en-US" altLang="en-US" sz="1800">
                <a:latin typeface="Corbel" panose="020B0503020204020204" pitchFamily="34" charset="0"/>
              </a:rPr>
              <a:t>Eager Evidence (Bias/Vested Interest)</a:t>
            </a:r>
          </a:p>
          <a:p>
            <a:pPr lvl="1"/>
            <a:r>
              <a:rPr lang="en-US" altLang="en-US" sz="1600">
                <a:latin typeface="Corbel" panose="020B0503020204020204" pitchFamily="34" charset="0"/>
              </a:rPr>
              <a:t>“My father’s landscape and gardening business would become my first job. This would implicate a huge responsibility from my behalf. Seeing how my father would manage his business made me believe that it would not be a difficult task. Once I was actually in his place, I realized how much dedication one has to put in.”</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7A0CE3EC-9CE7-4BB2-81E7-C7566E6044C0}"/>
              </a:ext>
            </a:extLst>
          </p:cNvPr>
          <p:cNvSpPr>
            <a:spLocks noGrp="1"/>
          </p:cNvSpPr>
          <p:nvPr>
            <p:ph type="title"/>
          </p:nvPr>
        </p:nvSpPr>
        <p:spPr/>
        <p:txBody>
          <a:bodyPr/>
          <a:lstStyle/>
          <a:p>
            <a:r>
              <a:rPr lang="en-US" altLang="en-US" sz="3200" i="1">
                <a:latin typeface="Corbel" panose="020B0503020204020204" pitchFamily="34" charset="0"/>
              </a:rPr>
              <a:t>Exemplars – Credibility – Formal Basis (cont.)</a:t>
            </a:r>
            <a:endParaRPr lang="en-US" altLang="en-US" sz="3200">
              <a:latin typeface="Corbel" panose="020B0503020204020204" pitchFamily="34" charset="0"/>
            </a:endParaRPr>
          </a:p>
        </p:txBody>
      </p:sp>
      <p:sp>
        <p:nvSpPr>
          <p:cNvPr id="20483" name="Content Placeholder 2">
            <a:extLst>
              <a:ext uri="{FF2B5EF4-FFF2-40B4-BE49-F238E27FC236}">
                <a16:creationId xmlns:a16="http://schemas.microsoft.com/office/drawing/2014/main" id="{6AB40F09-799C-41CD-9B0F-BFA375FA588F}"/>
              </a:ext>
            </a:extLst>
          </p:cNvPr>
          <p:cNvSpPr>
            <a:spLocks noGrp="1"/>
          </p:cNvSpPr>
          <p:nvPr>
            <p:ph idx="1"/>
          </p:nvPr>
        </p:nvSpPr>
        <p:spPr/>
        <p:txBody>
          <a:bodyPr/>
          <a:lstStyle/>
          <a:p>
            <a:r>
              <a:rPr lang="en-US" altLang="en-US" sz="1800">
                <a:latin typeface="Corbel" panose="020B0503020204020204" pitchFamily="34" charset="0"/>
              </a:rPr>
              <a:t>Reluctant Evidence (Opposition)</a:t>
            </a:r>
          </a:p>
          <a:p>
            <a:pPr lvl="1"/>
            <a:r>
              <a:rPr lang="en-US" altLang="en-US" sz="1600">
                <a:latin typeface="Corbel" panose="020B0503020204020204" pitchFamily="34" charset="0"/>
              </a:rPr>
              <a:t>“On the other hand, perhaps my uneasiness deterred me from filing the management problem. I did not know the right way to approach the situation.”</a:t>
            </a:r>
          </a:p>
          <a:p>
            <a:endParaRPr lang="en-US" altLang="en-US" sz="1800">
              <a:latin typeface="Corbel" panose="020B0503020204020204" pitchFamily="34" charset="0"/>
            </a:endParaRPr>
          </a:p>
          <a:p>
            <a:r>
              <a:rPr lang="en-US" altLang="en-US" sz="1800">
                <a:latin typeface="Corbel" panose="020B0503020204020204" pitchFamily="34" charset="0"/>
              </a:rPr>
              <a:t>Representativeness</a:t>
            </a:r>
          </a:p>
          <a:p>
            <a:pPr lvl="1"/>
            <a:r>
              <a:rPr lang="en-US" altLang="en-US" sz="1600">
                <a:latin typeface="Corbel" panose="020B0503020204020204" pitchFamily="34" charset="0"/>
              </a:rPr>
              <a:t>“At first, I thought this behavior [from my boss] was aimed solely at me.  However, after talking with the other babysitters as well as one of the parents who employed her services, I found that others also agreed that [the boss] was terrible at communicating with them.”</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E40AF069-FAE3-46FE-A286-095EB669BD56}"/>
              </a:ext>
            </a:extLst>
          </p:cNvPr>
          <p:cNvSpPr>
            <a:spLocks noGrp="1"/>
          </p:cNvSpPr>
          <p:nvPr>
            <p:ph type="title"/>
          </p:nvPr>
        </p:nvSpPr>
        <p:spPr/>
        <p:txBody>
          <a:bodyPr/>
          <a:lstStyle/>
          <a:p>
            <a:r>
              <a:rPr lang="en-US" altLang="en-US" sz="3200" i="1">
                <a:latin typeface="Corbel" panose="020B0503020204020204" pitchFamily="34" charset="0"/>
              </a:rPr>
              <a:t>Avoid </a:t>
            </a:r>
            <a:r>
              <a:rPr lang="en-US" altLang="en-US" sz="3200" u="sng">
                <a:latin typeface="Corbel" panose="020B0503020204020204" pitchFamily="34" charset="0"/>
              </a:rPr>
              <a:t>Logical Fallacies</a:t>
            </a:r>
            <a:br>
              <a:rPr lang="en-US" altLang="en-US" sz="3200" i="1">
                <a:latin typeface="Corbel" panose="020B0503020204020204" pitchFamily="34" charset="0"/>
              </a:rPr>
            </a:br>
            <a:r>
              <a:rPr lang="en-US" altLang="en-US" sz="3200">
                <a:latin typeface="Corbel" panose="020B0503020204020204" pitchFamily="34" charset="0"/>
              </a:rPr>
              <a:t>(throughout this class and beyond)</a:t>
            </a:r>
          </a:p>
        </p:txBody>
      </p:sp>
      <p:sp>
        <p:nvSpPr>
          <p:cNvPr id="21507" name="Content Placeholder 2">
            <a:extLst>
              <a:ext uri="{FF2B5EF4-FFF2-40B4-BE49-F238E27FC236}">
                <a16:creationId xmlns:a16="http://schemas.microsoft.com/office/drawing/2014/main" id="{080F15CC-B42B-4626-8250-F791B608DE4B}"/>
              </a:ext>
            </a:extLst>
          </p:cNvPr>
          <p:cNvSpPr>
            <a:spLocks noGrp="1"/>
          </p:cNvSpPr>
          <p:nvPr>
            <p:ph idx="1"/>
          </p:nvPr>
        </p:nvSpPr>
        <p:spPr/>
        <p:txBody>
          <a:bodyPr/>
          <a:lstStyle/>
          <a:p>
            <a:r>
              <a:rPr lang="en-US" altLang="en-US" sz="1800">
                <a:latin typeface="Corbel" panose="020B0503020204020204" pitchFamily="34" charset="0"/>
              </a:rPr>
              <a:t>Fallacy of Weak Analogy</a:t>
            </a:r>
          </a:p>
          <a:p>
            <a:pPr lvl="1"/>
            <a:r>
              <a:rPr lang="en-US" altLang="en-US" sz="1600">
                <a:latin typeface="Corbel" panose="020B0503020204020204" pitchFamily="34" charset="0"/>
              </a:rPr>
              <a:t>“Here is what didn’t make sense with this [manager]:  He claimed to have a degree in chemistry, yet he was working for a failing company in retail.  </a:t>
            </a:r>
            <a:r>
              <a:rPr lang="en-US" altLang="en-US" sz="1600" i="1">
                <a:latin typeface="Corbel" panose="020B0503020204020204" pitchFamily="34" charset="0"/>
              </a:rPr>
              <a:t>He must not have been very good in the lab.</a:t>
            </a:r>
            <a:r>
              <a:rPr lang="en-US" altLang="en-US" sz="1600">
                <a:latin typeface="Corbel" panose="020B0503020204020204" pitchFamily="34" charset="0"/>
              </a:rPr>
              <a:t>” (emphasis added)</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7FEF81B0-F67E-4FF7-8128-41D7C6448B93}"/>
              </a:ext>
            </a:extLst>
          </p:cNvPr>
          <p:cNvSpPr>
            <a:spLocks noGrp="1"/>
          </p:cNvSpPr>
          <p:nvPr>
            <p:ph type="title"/>
          </p:nvPr>
        </p:nvSpPr>
        <p:spPr/>
        <p:txBody>
          <a:bodyPr/>
          <a:lstStyle/>
          <a:p>
            <a:r>
              <a:rPr lang="en-US" altLang="en-US" sz="3200" i="1">
                <a:latin typeface="Corbel" panose="020B0503020204020204" pitchFamily="34" charset="0"/>
              </a:rPr>
              <a:t>Avoid making </a:t>
            </a:r>
            <a:r>
              <a:rPr lang="en-US" altLang="en-US" sz="3200" u="sng">
                <a:latin typeface="Corbel" panose="020B0503020204020204" pitchFamily="34" charset="0"/>
              </a:rPr>
              <a:t>Unsubstantiated Statements</a:t>
            </a:r>
            <a:br>
              <a:rPr lang="en-US" altLang="en-US" sz="3200" i="1">
                <a:latin typeface="Corbel" panose="020B0503020204020204" pitchFamily="34" charset="0"/>
              </a:rPr>
            </a:br>
            <a:r>
              <a:rPr lang="en-US" altLang="en-US" sz="3200">
                <a:latin typeface="Corbel" panose="020B0503020204020204" pitchFamily="34" charset="0"/>
              </a:rPr>
              <a:t>(throughout this class and beyond)</a:t>
            </a:r>
          </a:p>
        </p:txBody>
      </p:sp>
      <p:sp>
        <p:nvSpPr>
          <p:cNvPr id="22531" name="Content Placeholder 2">
            <a:extLst>
              <a:ext uri="{FF2B5EF4-FFF2-40B4-BE49-F238E27FC236}">
                <a16:creationId xmlns:a16="http://schemas.microsoft.com/office/drawing/2014/main" id="{510AC709-6C40-4F26-BB04-F6FBA2C1D2EB}"/>
              </a:ext>
            </a:extLst>
          </p:cNvPr>
          <p:cNvSpPr>
            <a:spLocks noGrp="1"/>
          </p:cNvSpPr>
          <p:nvPr>
            <p:ph idx="1"/>
          </p:nvPr>
        </p:nvSpPr>
        <p:spPr/>
        <p:txBody>
          <a:bodyPr/>
          <a:lstStyle/>
          <a:p>
            <a:r>
              <a:rPr lang="en-US" altLang="en-US" sz="1800">
                <a:latin typeface="Corbel" panose="020B0503020204020204" pitchFamily="34" charset="0"/>
              </a:rPr>
              <a:t>No evidence provided anywhere in the essay</a:t>
            </a:r>
          </a:p>
          <a:p>
            <a:pPr lvl="1"/>
            <a:r>
              <a:rPr lang="en-US" altLang="en-US" sz="1600">
                <a:latin typeface="Corbel" panose="020B0503020204020204" pitchFamily="34" charset="0"/>
              </a:rPr>
              <a:t>“If there is one thing we millennials understand, it’s technology.”</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FC181079-57CD-48A6-9396-E542A3E38D32}"/>
              </a:ext>
            </a:extLst>
          </p:cNvPr>
          <p:cNvSpPr>
            <a:spLocks noGrp="1"/>
          </p:cNvSpPr>
          <p:nvPr>
            <p:ph type="title"/>
          </p:nvPr>
        </p:nvSpPr>
        <p:spPr/>
        <p:txBody>
          <a:bodyPr/>
          <a:lstStyle/>
          <a:p>
            <a:r>
              <a:rPr lang="en-US" altLang="en-US" sz="3200" i="1">
                <a:latin typeface="Corbel" panose="020B0503020204020204" pitchFamily="34" charset="0"/>
              </a:rPr>
              <a:t>Superior, Contemporary Argumentation</a:t>
            </a:r>
            <a:endParaRPr lang="en-US" altLang="en-US" sz="3200">
              <a:latin typeface="Corbel" panose="020B0503020204020204" pitchFamily="34" charset="0"/>
            </a:endParaRPr>
          </a:p>
        </p:txBody>
      </p:sp>
      <p:sp>
        <p:nvSpPr>
          <p:cNvPr id="5123" name="Content Placeholder 2">
            <a:extLst>
              <a:ext uri="{FF2B5EF4-FFF2-40B4-BE49-F238E27FC236}">
                <a16:creationId xmlns:a16="http://schemas.microsoft.com/office/drawing/2014/main" id="{DE225325-887F-4B10-9445-730C1216E02D}"/>
              </a:ext>
            </a:extLst>
          </p:cNvPr>
          <p:cNvSpPr>
            <a:spLocks noGrp="1"/>
          </p:cNvSpPr>
          <p:nvPr>
            <p:ph idx="1"/>
          </p:nvPr>
        </p:nvSpPr>
        <p:spPr/>
        <p:txBody>
          <a:bodyPr/>
          <a:lstStyle/>
          <a:p>
            <a:r>
              <a:rPr lang="en-US" altLang="en-US" sz="2000">
                <a:latin typeface="Corbel" panose="020B0503020204020204" pitchFamily="34" charset="0"/>
              </a:rPr>
              <a:t>Employ higher-order writing strategies</a:t>
            </a:r>
          </a:p>
          <a:p>
            <a:pPr lvl="1"/>
            <a:r>
              <a:rPr lang="en-US" altLang="en-US" sz="1800" i="1">
                <a:latin typeface="Corbel" panose="020B0503020204020204" pitchFamily="34" charset="0"/>
              </a:rPr>
              <a:t>Always</a:t>
            </a:r>
            <a:r>
              <a:rPr lang="en-US" altLang="en-US" sz="1800">
                <a:latin typeface="Corbel" panose="020B0503020204020204" pitchFamily="34" charset="0"/>
              </a:rPr>
              <a:t> elevate your writing (throughout this class and beyond)</a:t>
            </a:r>
          </a:p>
          <a:p>
            <a:pPr lvl="1"/>
            <a:r>
              <a:rPr lang="en-US" altLang="en-US" sz="1800">
                <a:latin typeface="Corbel" panose="020B0503020204020204" pitchFamily="34" charset="0"/>
              </a:rPr>
              <a:t>All of the following examples are from my </a:t>
            </a:r>
            <a:r>
              <a:rPr lang="en-US" altLang="en-US" sz="1800" i="1">
                <a:latin typeface="Corbel" panose="020B0503020204020204" pitchFamily="34" charset="0"/>
              </a:rPr>
              <a:t>outstanding</a:t>
            </a:r>
            <a:r>
              <a:rPr lang="en-US" altLang="en-US" sz="1800">
                <a:latin typeface="Corbel" panose="020B0503020204020204" pitchFamily="34" charset="0"/>
              </a:rPr>
              <a:t> students</a:t>
            </a:r>
            <a:endParaRPr lang="en-US" altLang="en-US" sz="2000">
              <a:latin typeface="Corbel" panose="020B0503020204020204" pitchFamily="34" charset="0"/>
            </a:endParaRPr>
          </a:p>
          <a:p>
            <a:endParaRPr lang="en-US" altLang="en-US" sz="2000">
              <a:latin typeface="Corbel" panose="020B0503020204020204" pitchFamily="34" charset="0"/>
            </a:endParaRPr>
          </a:p>
          <a:p>
            <a:r>
              <a:rPr lang="en-US" altLang="en-US" sz="2000">
                <a:latin typeface="Corbel" panose="020B0503020204020204" pitchFamily="34" charset="0"/>
              </a:rPr>
              <a:t>Components of Passages</a:t>
            </a:r>
          </a:p>
          <a:p>
            <a:pPr lvl="1"/>
            <a:r>
              <a:rPr lang="en-US" altLang="en-US" sz="1800">
                <a:latin typeface="Corbel" panose="020B0503020204020204" pitchFamily="34" charset="0"/>
              </a:rPr>
              <a:t>The Point, Background, Support, Implication</a:t>
            </a:r>
          </a:p>
          <a:p>
            <a:r>
              <a:rPr lang="en-US" altLang="en-US" sz="2000">
                <a:latin typeface="Corbel" panose="020B0503020204020204" pitchFamily="34" charset="0"/>
              </a:rPr>
              <a:t>Basic Argument</a:t>
            </a:r>
          </a:p>
          <a:p>
            <a:pPr lvl="1"/>
            <a:r>
              <a:rPr lang="en-US" altLang="en-US" sz="1800">
                <a:latin typeface="Corbel" panose="020B0503020204020204" pitchFamily="34" charset="0"/>
              </a:rPr>
              <a:t>Conclusion, Premises, Counterpremises, Assumptions</a:t>
            </a:r>
          </a:p>
          <a:p>
            <a:r>
              <a:rPr lang="en-US" altLang="en-US" sz="2000">
                <a:latin typeface="Corbel" panose="020B0503020204020204" pitchFamily="34" charset="0"/>
              </a:rPr>
              <a:t>Informal Reasoning</a:t>
            </a:r>
          </a:p>
          <a:p>
            <a:pPr lvl="1"/>
            <a:r>
              <a:rPr lang="en-US" altLang="en-US" sz="1800">
                <a:latin typeface="Corbel" panose="020B0503020204020204" pitchFamily="34" charset="0"/>
              </a:rPr>
              <a:t>Controversy (Problem), Issues (Questions), Claim (Belief), Resolution (Action)</a:t>
            </a:r>
          </a:p>
          <a:p>
            <a:r>
              <a:rPr lang="en-US" altLang="en-US" sz="2000">
                <a:latin typeface="Corbel" panose="020B0503020204020204" pitchFamily="34" charset="0"/>
              </a:rPr>
              <a:t>Formal Argument</a:t>
            </a:r>
          </a:p>
          <a:p>
            <a:pPr lvl="1"/>
            <a:r>
              <a:rPr lang="en-US" altLang="en-US" sz="1800">
                <a:latin typeface="Corbel" panose="020B0503020204020204" pitchFamily="34" charset="0"/>
              </a:rPr>
              <a:t>Claim, Reason, Evidence, Warrant (Theory), Acknowledgement/Response (Counter-argument), Qualifications (Limitations)</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F7A96861-86B9-4B13-BA9D-CB9C4220FE48}"/>
              </a:ext>
            </a:extLst>
          </p:cNvPr>
          <p:cNvSpPr>
            <a:spLocks noGrp="1"/>
          </p:cNvSpPr>
          <p:nvPr>
            <p:ph type="title"/>
          </p:nvPr>
        </p:nvSpPr>
        <p:spPr/>
        <p:txBody>
          <a:bodyPr/>
          <a:lstStyle/>
          <a:p>
            <a:r>
              <a:rPr lang="en-US" altLang="en-US" sz="3200" i="1">
                <a:latin typeface="Corbel" panose="020B0503020204020204" pitchFamily="34" charset="0"/>
              </a:rPr>
              <a:t>References</a:t>
            </a:r>
            <a:endParaRPr lang="en-US" altLang="en-US" sz="3200">
              <a:latin typeface="Corbel" panose="020B0503020204020204" pitchFamily="34" charset="0"/>
            </a:endParaRPr>
          </a:p>
        </p:txBody>
      </p:sp>
      <p:sp>
        <p:nvSpPr>
          <p:cNvPr id="23555" name="Content Placeholder 2">
            <a:extLst>
              <a:ext uri="{FF2B5EF4-FFF2-40B4-BE49-F238E27FC236}">
                <a16:creationId xmlns:a16="http://schemas.microsoft.com/office/drawing/2014/main" id="{40C31165-0B5A-4625-A67E-E49796BD744D}"/>
              </a:ext>
            </a:extLst>
          </p:cNvPr>
          <p:cNvSpPr>
            <a:spLocks noGrp="1"/>
          </p:cNvSpPr>
          <p:nvPr>
            <p:ph idx="1"/>
          </p:nvPr>
        </p:nvSpPr>
        <p:spPr/>
        <p:txBody>
          <a:bodyPr/>
          <a:lstStyle/>
          <a:p>
            <a:r>
              <a:rPr lang="en-US" altLang="en-US" sz="2000">
                <a:latin typeface="Corbel" panose="020B0503020204020204" pitchFamily="34" charset="0"/>
              </a:rPr>
              <a:t>The categories for this presentation were excerpted and adapted from the following books:</a:t>
            </a:r>
          </a:p>
          <a:p>
            <a:pPr lvl="1" eaLnBrk="1" hangingPunct="1"/>
            <a:endParaRPr lang="en-US" altLang="en-US" sz="1800">
              <a:latin typeface="Corbel" panose="020B0503020204020204" pitchFamily="34" charset="0"/>
            </a:endParaRPr>
          </a:p>
          <a:p>
            <a:pPr lvl="1" eaLnBrk="1" hangingPunct="1"/>
            <a:r>
              <a:rPr lang="en-US" altLang="en-US" sz="1800">
                <a:latin typeface="Corbel" panose="020B0503020204020204" pitchFamily="34" charset="0"/>
              </a:rPr>
              <a:t>Freeley, A., and Steinberg, D. (2009), </a:t>
            </a:r>
            <a:r>
              <a:rPr lang="en-US" altLang="en-US" sz="1800" i="1">
                <a:latin typeface="Corbel" panose="020B0503020204020204" pitchFamily="34" charset="0"/>
              </a:rPr>
              <a:t>Argumentation and Debate: Critical Thinking for Reasoned Decision Making, 12</a:t>
            </a:r>
            <a:r>
              <a:rPr lang="en-US" altLang="en-US" sz="1800" i="1" baseline="30000">
                <a:latin typeface="Corbel" panose="020B0503020204020204" pitchFamily="34" charset="0"/>
              </a:rPr>
              <a:t>th</a:t>
            </a:r>
            <a:r>
              <a:rPr lang="en-US" altLang="en-US" sz="1800" i="1">
                <a:latin typeface="Corbel" panose="020B0503020204020204" pitchFamily="34" charset="0"/>
              </a:rPr>
              <a:t> ed.</a:t>
            </a:r>
            <a:r>
              <a:rPr lang="en-US" altLang="en-US" sz="1800">
                <a:latin typeface="Corbel" panose="020B0503020204020204" pitchFamily="34" charset="0"/>
              </a:rPr>
              <a:t>, Cengage.</a:t>
            </a:r>
          </a:p>
          <a:p>
            <a:pPr lvl="1" eaLnBrk="1" hangingPunct="1"/>
            <a:r>
              <a:rPr lang="en-US" altLang="en-US" sz="1800">
                <a:latin typeface="Corbel" panose="020B0503020204020204" pitchFamily="34" charset="0"/>
              </a:rPr>
              <a:t>Hurley, P. (2014), </a:t>
            </a:r>
            <a:r>
              <a:rPr lang="en-US" altLang="en-US" sz="1800" i="1">
                <a:latin typeface="Corbel" panose="020B0503020204020204" pitchFamily="34" charset="0"/>
              </a:rPr>
              <a:t>A Concise Introduction to Logic, 12</a:t>
            </a:r>
            <a:r>
              <a:rPr lang="en-US" altLang="en-US" sz="1800" i="1" baseline="30000">
                <a:latin typeface="Corbel" panose="020B0503020204020204" pitchFamily="34" charset="0"/>
              </a:rPr>
              <a:t>th</a:t>
            </a:r>
            <a:r>
              <a:rPr lang="en-US" altLang="en-US" sz="1800" i="1">
                <a:latin typeface="Corbel" panose="020B0503020204020204" pitchFamily="34" charset="0"/>
              </a:rPr>
              <a:t> ed.</a:t>
            </a:r>
            <a:r>
              <a:rPr lang="en-US" altLang="en-US" sz="1800">
                <a:latin typeface="Corbel" panose="020B0503020204020204" pitchFamily="34" charset="0"/>
              </a:rPr>
              <a:t>, Cengage Learning.</a:t>
            </a:r>
          </a:p>
          <a:p>
            <a:pPr lvl="1" eaLnBrk="1" hangingPunct="1"/>
            <a:r>
              <a:rPr lang="en-US" altLang="en-US" sz="1800">
                <a:latin typeface="Corbel" panose="020B0503020204020204" pitchFamily="34" charset="0"/>
              </a:rPr>
              <a:t>Lunsford, A., and Ruszkiewicz, J. (2012), </a:t>
            </a:r>
            <a:r>
              <a:rPr lang="en-US" altLang="en-US" sz="1800" i="1">
                <a:latin typeface="Corbel" panose="020B0503020204020204" pitchFamily="34" charset="0"/>
              </a:rPr>
              <a:t>Everything’s an Argument, 6</a:t>
            </a:r>
            <a:r>
              <a:rPr lang="en-US" altLang="en-US" sz="1800" i="1" baseline="30000">
                <a:latin typeface="Corbel" panose="020B0503020204020204" pitchFamily="34" charset="0"/>
              </a:rPr>
              <a:t>th</a:t>
            </a:r>
            <a:r>
              <a:rPr lang="en-US" altLang="en-US" sz="1800" i="1">
                <a:latin typeface="Corbel" panose="020B0503020204020204" pitchFamily="34" charset="0"/>
              </a:rPr>
              <a:t> ed.</a:t>
            </a:r>
            <a:r>
              <a:rPr lang="en-US" altLang="en-US" sz="1800">
                <a:latin typeface="Corbel" panose="020B0503020204020204" pitchFamily="34" charset="0"/>
              </a:rPr>
              <a:t>, Bedford/St. Martins.</a:t>
            </a:r>
          </a:p>
          <a:p>
            <a:pPr lvl="1" eaLnBrk="1" hangingPunct="1"/>
            <a:r>
              <a:rPr lang="en-US" altLang="en-US" sz="1800">
                <a:latin typeface="Corbel" panose="020B0503020204020204" pitchFamily="34" charset="0"/>
              </a:rPr>
              <a:t>Williams, J., and Colomb, G. (2007), </a:t>
            </a:r>
            <a:r>
              <a:rPr lang="en-US" altLang="en-US" sz="1800" i="1">
                <a:latin typeface="Corbel" panose="020B0503020204020204" pitchFamily="34" charset="0"/>
              </a:rPr>
              <a:t>The Craft of Argument, 3</a:t>
            </a:r>
            <a:r>
              <a:rPr lang="en-US" altLang="en-US" sz="1800" i="1" baseline="30000">
                <a:latin typeface="Corbel" panose="020B0503020204020204" pitchFamily="34" charset="0"/>
              </a:rPr>
              <a:t>rd</a:t>
            </a:r>
            <a:r>
              <a:rPr lang="en-US" altLang="en-US" sz="1800" i="1">
                <a:latin typeface="Corbel" panose="020B0503020204020204" pitchFamily="34" charset="0"/>
              </a:rPr>
              <a:t> ed.</a:t>
            </a:r>
            <a:r>
              <a:rPr lang="en-US" altLang="en-US" sz="1800">
                <a:latin typeface="Corbel" panose="020B0503020204020204" pitchFamily="34" charset="0"/>
              </a:rPr>
              <a:t>, Pearson Education.</a:t>
            </a:r>
          </a:p>
          <a:p>
            <a:pPr lvl="1" eaLnBrk="1" hangingPunct="1"/>
            <a:r>
              <a:rPr lang="en-US" altLang="en-US" sz="1800">
                <a:latin typeface="Corbel" panose="020B0503020204020204" pitchFamily="34" charset="0"/>
              </a:rPr>
              <a:t>Zarefsky, D. (2005), </a:t>
            </a:r>
            <a:r>
              <a:rPr lang="en-US" altLang="en-US" sz="1800" i="1">
                <a:latin typeface="Corbel" panose="020B0503020204020204" pitchFamily="34" charset="0"/>
              </a:rPr>
              <a:t>Argumentation: The Study of Effective Reasoning 2</a:t>
            </a:r>
            <a:r>
              <a:rPr lang="en-US" altLang="en-US" sz="1800" i="1" baseline="30000">
                <a:latin typeface="Corbel" panose="020B0503020204020204" pitchFamily="34" charset="0"/>
              </a:rPr>
              <a:t>nd</a:t>
            </a:r>
            <a:r>
              <a:rPr lang="en-US" altLang="en-US" sz="1800" i="1">
                <a:latin typeface="Corbel" panose="020B0503020204020204" pitchFamily="34" charset="0"/>
              </a:rPr>
              <a:t>. ed.)</a:t>
            </a:r>
            <a:r>
              <a:rPr lang="en-US" altLang="en-US" sz="1800">
                <a:latin typeface="Corbel" panose="020B0503020204020204" pitchFamily="34" charset="0"/>
              </a:rPr>
              <a:t>, The Teaching Company.</a:t>
            </a:r>
          </a:p>
          <a:p>
            <a:pPr lvl="1" eaLnBrk="1" hangingPunct="1"/>
            <a:endParaRPr lang="en-US" altLang="en-US" sz="1800">
              <a:latin typeface="Corbel" panose="020B0503020204020204" pitchFamily="34" charset="0"/>
            </a:endParaRPr>
          </a:p>
          <a:p>
            <a:pPr eaLnBrk="1" hangingPunct="1"/>
            <a:r>
              <a:rPr lang="en-US" altLang="en-US" sz="2000">
                <a:latin typeface="Corbel" panose="020B0503020204020204" pitchFamily="34" charset="0"/>
              </a:rPr>
              <a:t>All of the examples were pulled directly my students’ work.  It can only be my high privilege to be able to work with, and learn from, these motivated and talented student-professionals.</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BDA9566D-8C3D-4A2C-A531-D5F13D46FAFD}"/>
              </a:ext>
            </a:extLst>
          </p:cNvPr>
          <p:cNvSpPr>
            <a:spLocks noGrp="1"/>
          </p:cNvSpPr>
          <p:nvPr>
            <p:ph type="title"/>
          </p:nvPr>
        </p:nvSpPr>
        <p:spPr/>
        <p:txBody>
          <a:bodyPr/>
          <a:lstStyle/>
          <a:p>
            <a:r>
              <a:rPr lang="en-US" altLang="en-US" sz="3200" i="1">
                <a:latin typeface="Corbel" panose="020B0503020204020204" pitchFamily="34" charset="0"/>
              </a:rPr>
              <a:t>Superior, Contemporary Writing (cont.)</a:t>
            </a:r>
            <a:endParaRPr lang="en-US" altLang="en-US" sz="3200">
              <a:latin typeface="Corbel" panose="020B0503020204020204" pitchFamily="34" charset="0"/>
            </a:endParaRPr>
          </a:p>
        </p:txBody>
      </p:sp>
      <p:sp>
        <p:nvSpPr>
          <p:cNvPr id="6147" name="Content Placeholder 2">
            <a:extLst>
              <a:ext uri="{FF2B5EF4-FFF2-40B4-BE49-F238E27FC236}">
                <a16:creationId xmlns:a16="http://schemas.microsoft.com/office/drawing/2014/main" id="{4793A481-3607-4A3F-AF8E-E6D4B4C08A7C}"/>
              </a:ext>
            </a:extLst>
          </p:cNvPr>
          <p:cNvSpPr>
            <a:spLocks noGrp="1"/>
          </p:cNvSpPr>
          <p:nvPr>
            <p:ph idx="1"/>
          </p:nvPr>
        </p:nvSpPr>
        <p:spPr/>
        <p:txBody>
          <a:bodyPr/>
          <a:lstStyle/>
          <a:p>
            <a:r>
              <a:rPr lang="en-US" altLang="en-US" sz="2000">
                <a:latin typeface="Corbel" panose="020B0503020204020204" pitchFamily="34" charset="0"/>
              </a:rPr>
              <a:t>Evidence</a:t>
            </a:r>
          </a:p>
          <a:p>
            <a:pPr lvl="1"/>
            <a:r>
              <a:rPr lang="en-US" altLang="en-US" sz="1800">
                <a:latin typeface="Corbel" panose="020B0503020204020204" pitchFamily="34" charset="0"/>
              </a:rPr>
              <a:t>Examples, Statistics, Tangible Objects, Testimony, Social Consensus</a:t>
            </a:r>
          </a:p>
          <a:p>
            <a:endParaRPr lang="en-US" altLang="en-US" sz="2000">
              <a:latin typeface="Corbel" panose="020B0503020204020204" pitchFamily="34" charset="0"/>
            </a:endParaRPr>
          </a:p>
          <a:p>
            <a:r>
              <a:rPr lang="en-US" altLang="en-US" sz="2000">
                <a:latin typeface="Corbel" panose="020B0503020204020204" pitchFamily="34" charset="0"/>
              </a:rPr>
              <a:t>Credibility</a:t>
            </a:r>
          </a:p>
          <a:p>
            <a:pPr lvl="1"/>
            <a:r>
              <a:rPr lang="en-US" altLang="en-US" sz="1800">
                <a:latin typeface="Corbel" panose="020B0503020204020204" pitchFamily="34" charset="0"/>
              </a:rPr>
              <a:t>Personal Judgment (Apparent Ethos) </a:t>
            </a:r>
          </a:p>
          <a:p>
            <a:pPr lvl="2"/>
            <a:r>
              <a:rPr lang="en-US" altLang="en-US" sz="1600">
                <a:latin typeface="Corbel" panose="020B0503020204020204" pitchFamily="34" charset="0"/>
              </a:rPr>
              <a:t>Competence (Ability), Trustworthiness (Reliability), Good will (Altruism), Dynamism (Energy)</a:t>
            </a:r>
          </a:p>
          <a:p>
            <a:pPr lvl="1"/>
            <a:r>
              <a:rPr lang="en-US" altLang="en-US" sz="1800">
                <a:latin typeface="Corbel" panose="020B0503020204020204" pitchFamily="34" charset="0"/>
              </a:rPr>
              <a:t>Types of Sources</a:t>
            </a:r>
          </a:p>
          <a:p>
            <a:pPr lvl="2"/>
            <a:r>
              <a:rPr lang="en-US" altLang="en-US" sz="1600">
                <a:latin typeface="Corbel" panose="020B0503020204020204" pitchFamily="34" charset="0"/>
              </a:rPr>
              <a:t>Witness (First-person), Background/Training (Education), Experience (History)</a:t>
            </a:r>
          </a:p>
          <a:p>
            <a:pPr lvl="1"/>
            <a:r>
              <a:rPr lang="en-US" altLang="en-US" sz="1800">
                <a:latin typeface="Corbel" panose="020B0503020204020204" pitchFamily="34" charset="0"/>
              </a:rPr>
              <a:t>Formal Basis</a:t>
            </a:r>
          </a:p>
          <a:p>
            <a:pPr lvl="2"/>
            <a:r>
              <a:rPr lang="en-US" altLang="en-US" sz="1400">
                <a:latin typeface="Corbel" panose="020B0503020204020204" pitchFamily="34" charset="0"/>
              </a:rPr>
              <a:t>Authority, Clear Basis for Reasoning, Eager Evidence (Bias/Vested Interest), Reluctant Evidence (Supports the Opposition), Representativeness</a:t>
            </a:r>
          </a:p>
          <a:p>
            <a:endParaRPr lang="en-US" altLang="en-US" sz="2000">
              <a:latin typeface="Corbel" panose="020B0503020204020204" pitchFamily="34" charset="0"/>
            </a:endParaRPr>
          </a:p>
          <a:p>
            <a:r>
              <a:rPr lang="en-US" altLang="en-US" sz="2000">
                <a:latin typeface="Corbel" panose="020B0503020204020204" pitchFamily="34" charset="0"/>
              </a:rPr>
              <a:t>But also…Actively avoid making </a:t>
            </a:r>
            <a:r>
              <a:rPr lang="en-US" altLang="en-US" sz="2000" u="sng">
                <a:latin typeface="Corbel" panose="020B0503020204020204" pitchFamily="34" charset="0"/>
              </a:rPr>
              <a:t>logical fallacies</a:t>
            </a:r>
            <a:r>
              <a:rPr lang="en-US" altLang="en-US" sz="2000">
                <a:latin typeface="Corbel" panose="020B0503020204020204" pitchFamily="34" charset="0"/>
              </a:rPr>
              <a:t> and </a:t>
            </a:r>
            <a:r>
              <a:rPr lang="en-US" altLang="en-US" sz="2000" u="sng">
                <a:latin typeface="Corbel" panose="020B0503020204020204" pitchFamily="34" charset="0"/>
              </a:rPr>
              <a:t>unsubstantiated statements</a:t>
            </a:r>
            <a:r>
              <a:rPr lang="en-US" altLang="en-US" sz="2000">
                <a:latin typeface="Corbel" panose="020B0503020204020204" pitchFamily="34" charset="0"/>
              </a:rPr>
              <a:t>…</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A624BDCC-977C-4C2C-BC4A-025493938D4F}"/>
              </a:ext>
            </a:extLst>
          </p:cNvPr>
          <p:cNvSpPr>
            <a:spLocks noGrp="1"/>
          </p:cNvSpPr>
          <p:nvPr>
            <p:ph type="title"/>
          </p:nvPr>
        </p:nvSpPr>
        <p:spPr/>
        <p:txBody>
          <a:bodyPr/>
          <a:lstStyle/>
          <a:p>
            <a:r>
              <a:rPr lang="en-US" altLang="en-US" sz="3200" i="1">
                <a:latin typeface="Corbel" panose="020B0503020204020204" pitchFamily="34" charset="0"/>
              </a:rPr>
              <a:t>Exemplars – Components of Passages</a:t>
            </a:r>
            <a:endParaRPr lang="en-US" altLang="en-US" sz="3200">
              <a:latin typeface="Corbel" panose="020B0503020204020204" pitchFamily="34" charset="0"/>
            </a:endParaRPr>
          </a:p>
        </p:txBody>
      </p:sp>
      <p:sp>
        <p:nvSpPr>
          <p:cNvPr id="7171" name="Content Placeholder 2">
            <a:extLst>
              <a:ext uri="{FF2B5EF4-FFF2-40B4-BE49-F238E27FC236}">
                <a16:creationId xmlns:a16="http://schemas.microsoft.com/office/drawing/2014/main" id="{88DC4777-F779-4523-AB47-D42B8190CB26}"/>
              </a:ext>
            </a:extLst>
          </p:cNvPr>
          <p:cNvSpPr>
            <a:spLocks noGrp="1"/>
          </p:cNvSpPr>
          <p:nvPr>
            <p:ph idx="1"/>
          </p:nvPr>
        </p:nvSpPr>
        <p:spPr/>
        <p:txBody>
          <a:bodyPr/>
          <a:lstStyle/>
          <a:p>
            <a:r>
              <a:rPr lang="en-US" altLang="en-US" sz="1800">
                <a:latin typeface="Corbel" panose="020B0503020204020204" pitchFamily="34" charset="0"/>
              </a:rPr>
              <a:t>The Point (Resolution, Answer, New Idea, or Reason)</a:t>
            </a:r>
          </a:p>
          <a:p>
            <a:endParaRPr lang="en-US" altLang="en-US" sz="1800">
              <a:latin typeface="Corbel" panose="020B0503020204020204" pitchFamily="34" charset="0"/>
            </a:endParaRPr>
          </a:p>
          <a:p>
            <a:r>
              <a:rPr lang="en-US" altLang="en-US" sz="1800">
                <a:latin typeface="Corbel" panose="020B0503020204020204" pitchFamily="34" charset="0"/>
              </a:rPr>
              <a:t>Background (Information needed to understand The Point)</a:t>
            </a:r>
          </a:p>
          <a:p>
            <a:endParaRPr lang="en-US" altLang="en-US" sz="1800">
              <a:latin typeface="Corbel" panose="020B0503020204020204" pitchFamily="34" charset="0"/>
            </a:endParaRPr>
          </a:p>
          <a:p>
            <a:r>
              <a:rPr lang="en-US" altLang="en-US" sz="1800">
                <a:latin typeface="Corbel" panose="020B0503020204020204" pitchFamily="34" charset="0"/>
              </a:rPr>
              <a:t>Support (Assertions and opinions for The Point)</a:t>
            </a:r>
          </a:p>
          <a:p>
            <a:endParaRPr lang="en-US" altLang="en-US" sz="1800">
              <a:latin typeface="Corbel" panose="020B0503020204020204" pitchFamily="34" charset="0"/>
            </a:endParaRPr>
          </a:p>
          <a:p>
            <a:r>
              <a:rPr lang="en-US" altLang="en-US" sz="1800">
                <a:latin typeface="Corbel" panose="020B0503020204020204" pitchFamily="34" charset="0"/>
              </a:rPr>
              <a:t>Implication (Enumerated consequences that result from The Point)</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AE375E5E-A069-427C-B037-8863F393ABDF}"/>
              </a:ext>
            </a:extLst>
          </p:cNvPr>
          <p:cNvSpPr>
            <a:spLocks noGrp="1"/>
          </p:cNvSpPr>
          <p:nvPr>
            <p:ph type="title"/>
          </p:nvPr>
        </p:nvSpPr>
        <p:spPr/>
        <p:txBody>
          <a:bodyPr/>
          <a:lstStyle/>
          <a:p>
            <a:r>
              <a:rPr lang="en-US" altLang="en-US" sz="3200" i="1">
                <a:latin typeface="Corbel" panose="020B0503020204020204" pitchFamily="34" charset="0"/>
              </a:rPr>
              <a:t>Exemplars – Basic Argument</a:t>
            </a:r>
            <a:endParaRPr lang="en-US" altLang="en-US" sz="3200">
              <a:latin typeface="Corbel" panose="020B0503020204020204" pitchFamily="34" charset="0"/>
            </a:endParaRPr>
          </a:p>
        </p:txBody>
      </p:sp>
      <p:sp>
        <p:nvSpPr>
          <p:cNvPr id="8195" name="Content Placeholder 2">
            <a:extLst>
              <a:ext uri="{FF2B5EF4-FFF2-40B4-BE49-F238E27FC236}">
                <a16:creationId xmlns:a16="http://schemas.microsoft.com/office/drawing/2014/main" id="{8C5A2E2B-82E4-4A83-AA41-86BB8899BB04}"/>
              </a:ext>
            </a:extLst>
          </p:cNvPr>
          <p:cNvSpPr>
            <a:spLocks noGrp="1"/>
          </p:cNvSpPr>
          <p:nvPr>
            <p:ph idx="1"/>
          </p:nvPr>
        </p:nvSpPr>
        <p:spPr/>
        <p:txBody>
          <a:bodyPr/>
          <a:lstStyle/>
          <a:p>
            <a:r>
              <a:rPr lang="en-US" altLang="en-US" sz="1800">
                <a:latin typeface="Corbel" panose="020B0503020204020204" pitchFamily="34" charset="0"/>
              </a:rPr>
              <a:t>Conclusion (The main point of the argument supported by premises and assumptions)</a:t>
            </a:r>
          </a:p>
          <a:p>
            <a:endParaRPr lang="en-US" altLang="en-US" sz="1800">
              <a:latin typeface="Corbel" panose="020B0503020204020204" pitchFamily="34" charset="0"/>
            </a:endParaRPr>
          </a:p>
          <a:p>
            <a:r>
              <a:rPr lang="en-US" altLang="en-US" sz="1800">
                <a:latin typeface="Corbel" panose="020B0503020204020204" pitchFamily="34" charset="0"/>
              </a:rPr>
              <a:t>Premises (The support for the argument: facts, opinions, or claims)</a:t>
            </a:r>
          </a:p>
          <a:p>
            <a:endParaRPr lang="en-US" altLang="en-US" sz="1800">
              <a:latin typeface="Corbel" panose="020B0503020204020204" pitchFamily="34" charset="0"/>
            </a:endParaRPr>
          </a:p>
          <a:p>
            <a:r>
              <a:rPr lang="en-US" altLang="en-US" sz="1800">
                <a:latin typeface="Corbel" panose="020B0503020204020204" pitchFamily="34" charset="0"/>
              </a:rPr>
              <a:t>Counter-premises (Support that undermines or goes against the conclusion)</a:t>
            </a:r>
          </a:p>
          <a:p>
            <a:endParaRPr lang="en-US" altLang="en-US" sz="1800">
              <a:latin typeface="Corbel" panose="020B0503020204020204" pitchFamily="34" charset="0"/>
            </a:endParaRPr>
          </a:p>
          <a:p>
            <a:r>
              <a:rPr lang="en-US" altLang="en-US" sz="1800">
                <a:latin typeface="Corbel" panose="020B0503020204020204" pitchFamily="34" charset="0"/>
              </a:rPr>
              <a:t>Assumptions (Unstated pieces of information that arguments needs to function)</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D1FCD740-F371-4B8C-ABA6-4021D5D69CCC}"/>
              </a:ext>
            </a:extLst>
          </p:cNvPr>
          <p:cNvSpPr>
            <a:spLocks noGrp="1"/>
          </p:cNvSpPr>
          <p:nvPr>
            <p:ph type="title"/>
          </p:nvPr>
        </p:nvSpPr>
        <p:spPr/>
        <p:txBody>
          <a:bodyPr/>
          <a:lstStyle/>
          <a:p>
            <a:r>
              <a:rPr lang="en-US" altLang="en-US" sz="3200" i="1">
                <a:latin typeface="Corbel" panose="020B0503020204020204" pitchFamily="34" charset="0"/>
              </a:rPr>
              <a:t>Exemplars –Informal Reasoning</a:t>
            </a:r>
            <a:endParaRPr lang="en-US" altLang="en-US" sz="3200">
              <a:latin typeface="Corbel" panose="020B0503020204020204" pitchFamily="34" charset="0"/>
            </a:endParaRPr>
          </a:p>
        </p:txBody>
      </p:sp>
      <p:sp>
        <p:nvSpPr>
          <p:cNvPr id="9219" name="Content Placeholder 2">
            <a:extLst>
              <a:ext uri="{FF2B5EF4-FFF2-40B4-BE49-F238E27FC236}">
                <a16:creationId xmlns:a16="http://schemas.microsoft.com/office/drawing/2014/main" id="{155CC5CF-437E-447E-A950-E7EAD9C5E458}"/>
              </a:ext>
            </a:extLst>
          </p:cNvPr>
          <p:cNvSpPr>
            <a:spLocks noGrp="1"/>
          </p:cNvSpPr>
          <p:nvPr>
            <p:ph idx="1"/>
          </p:nvPr>
        </p:nvSpPr>
        <p:spPr/>
        <p:txBody>
          <a:bodyPr/>
          <a:lstStyle/>
          <a:p>
            <a:r>
              <a:rPr lang="en-US" altLang="en-US" sz="1800">
                <a:latin typeface="Corbel" panose="020B0503020204020204" pitchFamily="34" charset="0"/>
              </a:rPr>
              <a:t>Controversy (Problem)</a:t>
            </a:r>
          </a:p>
          <a:p>
            <a:pPr lvl="1"/>
            <a:r>
              <a:rPr lang="en-US" altLang="en-US" sz="1600">
                <a:latin typeface="Corbel" panose="020B0503020204020204" pitchFamily="34" charset="0"/>
              </a:rPr>
              <a:t>“During my four years with the agency, I was faced with the ongoing challenge of working under a supervisor who was a micromanager. Being inundated with requests for updates on deadlines, schedule changes, and my out-of-office whereabouts, as an employee, left me feeling untrustworthy, scrutinized, and frustrated with my job. The realization that this was to be my supervisor for the duration of my employment was a sour one and for the next two years, many of my workdays and at least two of my evaluations were less than gratifying.”</a:t>
            </a:r>
            <a:endParaRPr lang="en-US" altLang="en-US" sz="1600" i="1">
              <a:latin typeface="Corbel" panose="020B0503020204020204" pitchFamily="34" charset="0"/>
            </a:endParaRPr>
          </a:p>
          <a:p>
            <a:endParaRPr lang="en-US" altLang="en-US" sz="1800">
              <a:latin typeface="Corbel" panose="020B0503020204020204" pitchFamily="34" charset="0"/>
            </a:endParaRPr>
          </a:p>
          <a:p>
            <a:r>
              <a:rPr lang="en-US" altLang="en-US" sz="1800">
                <a:latin typeface="Corbel" panose="020B0503020204020204" pitchFamily="34" charset="0"/>
              </a:rPr>
              <a:t>Issues (Questions)</a:t>
            </a:r>
          </a:p>
          <a:p>
            <a:pPr lvl="1"/>
            <a:r>
              <a:rPr lang="en-US" altLang="en-US" sz="1600">
                <a:latin typeface="Corbel" panose="020B0503020204020204" pitchFamily="34" charset="0"/>
              </a:rPr>
              <a:t>“The issue of micromanaging is a very difficult one to bring up without accusing your boss, the person in charge of your livelihood, of stifling you.”</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5321523F-052D-4C42-A312-9BA4A1675FE3}"/>
              </a:ext>
            </a:extLst>
          </p:cNvPr>
          <p:cNvSpPr>
            <a:spLocks noGrp="1"/>
          </p:cNvSpPr>
          <p:nvPr>
            <p:ph type="title"/>
          </p:nvPr>
        </p:nvSpPr>
        <p:spPr/>
        <p:txBody>
          <a:bodyPr/>
          <a:lstStyle/>
          <a:p>
            <a:r>
              <a:rPr lang="en-US" altLang="en-US" sz="3200" i="1">
                <a:latin typeface="Corbel" panose="020B0503020204020204" pitchFamily="34" charset="0"/>
              </a:rPr>
              <a:t>Exemplars – The Logic of Informal Reasoning (cont.)</a:t>
            </a:r>
            <a:endParaRPr lang="en-US" altLang="en-US" sz="3200">
              <a:latin typeface="Corbel" panose="020B0503020204020204" pitchFamily="34" charset="0"/>
            </a:endParaRPr>
          </a:p>
        </p:txBody>
      </p:sp>
      <p:sp>
        <p:nvSpPr>
          <p:cNvPr id="10243" name="Content Placeholder 2">
            <a:extLst>
              <a:ext uri="{FF2B5EF4-FFF2-40B4-BE49-F238E27FC236}">
                <a16:creationId xmlns:a16="http://schemas.microsoft.com/office/drawing/2014/main" id="{7C5F913A-3B0A-4918-909A-56DEBAF7FBF6}"/>
              </a:ext>
            </a:extLst>
          </p:cNvPr>
          <p:cNvSpPr>
            <a:spLocks noGrp="1"/>
          </p:cNvSpPr>
          <p:nvPr>
            <p:ph idx="1"/>
          </p:nvPr>
        </p:nvSpPr>
        <p:spPr/>
        <p:txBody>
          <a:bodyPr/>
          <a:lstStyle/>
          <a:p>
            <a:r>
              <a:rPr lang="en-US" altLang="en-US" sz="1800">
                <a:latin typeface="Corbel" panose="020B0503020204020204" pitchFamily="34" charset="0"/>
              </a:rPr>
              <a:t>Claim (Belief)</a:t>
            </a:r>
          </a:p>
          <a:p>
            <a:pPr lvl="1"/>
            <a:r>
              <a:rPr lang="en-US" altLang="en-US" sz="1600">
                <a:latin typeface="Corbel" panose="020B0503020204020204" pitchFamily="34" charset="0"/>
              </a:rPr>
              <a:t>“I reminded myself that I could not and would not be able to change the supervisor I had come to know. It was most likely around this time where I realized I </a:t>
            </a:r>
            <a:r>
              <a:rPr lang="en-US" altLang="en-US" sz="1600" i="1">
                <a:latin typeface="Corbel" panose="020B0503020204020204" pitchFamily="34" charset="0"/>
              </a:rPr>
              <a:t>could</a:t>
            </a:r>
            <a:r>
              <a:rPr lang="en-US" altLang="en-US" sz="1600">
                <a:latin typeface="Corbel" panose="020B0503020204020204" pitchFamily="34" charset="0"/>
              </a:rPr>
              <a:t> do something about my level of displeasure because I didn’t have to stay at this agency for the rest of my career.” (emphasis in the original)</a:t>
            </a:r>
          </a:p>
          <a:p>
            <a:endParaRPr lang="en-US" altLang="en-US" sz="1800">
              <a:latin typeface="Corbel" panose="020B0503020204020204" pitchFamily="34" charset="0"/>
            </a:endParaRPr>
          </a:p>
          <a:p>
            <a:r>
              <a:rPr lang="en-US" altLang="en-US" sz="1800">
                <a:latin typeface="Corbel" panose="020B0503020204020204" pitchFamily="34" charset="0"/>
              </a:rPr>
              <a:t>Resolution (Action)</a:t>
            </a:r>
          </a:p>
          <a:p>
            <a:pPr lvl="1"/>
            <a:r>
              <a:rPr lang="en-US" altLang="en-US" sz="1600">
                <a:latin typeface="Corbel" panose="020B0503020204020204" pitchFamily="34" charset="0"/>
              </a:rPr>
              <a:t>“Although at times still hard to manage, a change of perspective helped ease some of the micromanaging expectations. As the employee I no longer wished to change my supervisor into the manager I wanted, but rather tried to understand her stance in the management hierarchy and work to appease what seemed like insecurities in her leadership style.”</a:t>
            </a:r>
          </a:p>
          <a:p>
            <a:pPr lvl="1"/>
            <a:endParaRPr lang="en-US" altLang="en-US" sz="1600">
              <a:latin typeface="Corbel" panose="020B0503020204020204" pitchFamily="34" charset="0"/>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50403804-17BB-4EA3-8445-13EDA2479E7E}"/>
              </a:ext>
            </a:extLst>
          </p:cNvPr>
          <p:cNvSpPr>
            <a:spLocks noGrp="1"/>
          </p:cNvSpPr>
          <p:nvPr>
            <p:ph type="title"/>
          </p:nvPr>
        </p:nvSpPr>
        <p:spPr/>
        <p:txBody>
          <a:bodyPr/>
          <a:lstStyle/>
          <a:p>
            <a:r>
              <a:rPr lang="en-US" altLang="en-US" sz="3200" i="1">
                <a:latin typeface="Corbel" panose="020B0503020204020204" pitchFamily="34" charset="0"/>
              </a:rPr>
              <a:t>Exemplars – Formal Argument</a:t>
            </a:r>
            <a:endParaRPr lang="en-US" altLang="en-US" sz="3200">
              <a:latin typeface="Corbel" panose="020B0503020204020204" pitchFamily="34" charset="0"/>
            </a:endParaRPr>
          </a:p>
        </p:txBody>
      </p:sp>
      <p:sp>
        <p:nvSpPr>
          <p:cNvPr id="11267" name="Content Placeholder 2">
            <a:extLst>
              <a:ext uri="{FF2B5EF4-FFF2-40B4-BE49-F238E27FC236}">
                <a16:creationId xmlns:a16="http://schemas.microsoft.com/office/drawing/2014/main" id="{A16DFF7B-DC65-4459-BE51-75E77B522FF0}"/>
              </a:ext>
            </a:extLst>
          </p:cNvPr>
          <p:cNvSpPr>
            <a:spLocks noGrp="1"/>
          </p:cNvSpPr>
          <p:nvPr>
            <p:ph idx="1"/>
          </p:nvPr>
        </p:nvSpPr>
        <p:spPr/>
        <p:txBody>
          <a:bodyPr/>
          <a:lstStyle/>
          <a:p>
            <a:r>
              <a:rPr lang="en-US" altLang="en-US" sz="1800">
                <a:latin typeface="Corbel" panose="020B0503020204020204" pitchFamily="34" charset="0"/>
              </a:rPr>
              <a:t>Claim</a:t>
            </a:r>
          </a:p>
          <a:p>
            <a:pPr lvl="1"/>
            <a:r>
              <a:rPr lang="en-US" altLang="en-US" sz="1600">
                <a:latin typeface="Corbel" panose="020B0503020204020204" pitchFamily="34" charset="0"/>
              </a:rPr>
              <a:t>“As a result, </a:t>
            </a:r>
            <a:r>
              <a:rPr lang="en-US" altLang="en-US" sz="1600" i="1">
                <a:latin typeface="Corbel" panose="020B0503020204020204" pitchFamily="34" charset="0"/>
              </a:rPr>
              <a:t>I felt harassed and discouraged</a:t>
            </a:r>
            <a:r>
              <a:rPr lang="en-US" altLang="en-US" sz="1600">
                <a:latin typeface="Corbel" panose="020B0503020204020204" pitchFamily="34" charset="0"/>
              </a:rPr>
              <a:t> for most of my time with the company.”</a:t>
            </a:r>
          </a:p>
          <a:p>
            <a:r>
              <a:rPr lang="en-US" altLang="en-US" sz="1800">
                <a:latin typeface="Corbel" panose="020B0503020204020204" pitchFamily="34" charset="0"/>
              </a:rPr>
              <a:t>Reasoning</a:t>
            </a:r>
          </a:p>
          <a:p>
            <a:pPr lvl="1"/>
            <a:r>
              <a:rPr lang="en-US" altLang="en-US" sz="1600">
                <a:latin typeface="Corbel" panose="020B0503020204020204" pitchFamily="34" charset="0"/>
              </a:rPr>
              <a:t>“In my situation, </a:t>
            </a:r>
            <a:r>
              <a:rPr lang="en-US" altLang="en-US" sz="1600" i="1">
                <a:latin typeface="Corbel" panose="020B0503020204020204" pitchFamily="34" charset="0"/>
              </a:rPr>
              <a:t>my value was not based on the quality of my work, but on my failure to socialize</a:t>
            </a:r>
            <a:r>
              <a:rPr lang="en-US" altLang="en-US" sz="1600">
                <a:latin typeface="Corbel" panose="020B0503020204020204" pitchFamily="34" charset="0"/>
              </a:rPr>
              <a:t>.” (emphasis added)</a:t>
            </a:r>
          </a:p>
          <a:p>
            <a:r>
              <a:rPr lang="en-US" altLang="en-US" sz="1800">
                <a:latin typeface="Corbel" panose="020B0503020204020204" pitchFamily="34" charset="0"/>
              </a:rPr>
              <a:t>Evidence</a:t>
            </a:r>
          </a:p>
          <a:p>
            <a:pPr lvl="1"/>
            <a:r>
              <a:rPr lang="en-US" altLang="en-US" sz="1600">
                <a:latin typeface="Corbel" panose="020B0503020204020204" pitchFamily="34" charset="0"/>
              </a:rPr>
              <a:t>“Subsequently, </a:t>
            </a:r>
            <a:r>
              <a:rPr lang="en-US" altLang="en-US" sz="1600" i="1">
                <a:latin typeface="Corbel" panose="020B0503020204020204" pitchFamily="34" charset="0"/>
              </a:rPr>
              <a:t>I began to experience</a:t>
            </a:r>
            <a:r>
              <a:rPr lang="en-US" altLang="en-US" sz="1600">
                <a:latin typeface="Corbel" panose="020B0503020204020204" pitchFamily="34" charset="0"/>
              </a:rPr>
              <a:t> a series of negative consequences, [such as]…frequent quality reviews, unprofessional emails, and threats to terminate my employment due to vague reasons.” (emphasis added)</a:t>
            </a:r>
          </a:p>
          <a:p>
            <a:r>
              <a:rPr lang="en-US" altLang="en-US" sz="1800">
                <a:latin typeface="Corbel" panose="020B0503020204020204" pitchFamily="34" charset="0"/>
              </a:rPr>
              <a:t>Warrant (Theory)</a:t>
            </a:r>
          </a:p>
          <a:p>
            <a:pPr lvl="1"/>
            <a:r>
              <a:rPr lang="en-US" altLang="en-US" sz="1600">
                <a:latin typeface="Corbel" panose="020B0503020204020204" pitchFamily="34" charset="0"/>
              </a:rPr>
              <a:t>“…management should always try to </a:t>
            </a:r>
            <a:r>
              <a:rPr lang="en-US" altLang="en-US" sz="1600" i="1">
                <a:latin typeface="Corbel" panose="020B0503020204020204" pitchFamily="34" charset="0"/>
              </a:rPr>
              <a:t>lead by example </a:t>
            </a:r>
            <a:r>
              <a:rPr lang="en-US" altLang="en-US" sz="1600">
                <a:latin typeface="Corbel" panose="020B0503020204020204" pitchFamily="34" charset="0"/>
              </a:rPr>
              <a:t>and provide all necessary tools for its employees to be successful.” (emphasis added)</a:t>
            </a:r>
          </a:p>
          <a:p>
            <a:r>
              <a:rPr lang="en-US" altLang="en-US" sz="1800">
                <a:latin typeface="Corbel" panose="020B0503020204020204" pitchFamily="34" charset="0"/>
              </a:rPr>
              <a:t>Acknowledgement/Response (Counter-argument)</a:t>
            </a:r>
          </a:p>
          <a:p>
            <a:pPr lvl="1"/>
            <a:r>
              <a:rPr lang="en-US" altLang="en-US" sz="1600">
                <a:latin typeface="Corbel" panose="020B0503020204020204" pitchFamily="34" charset="0"/>
              </a:rPr>
              <a:t>“Initially, I was appreciative and excited of the invitations [to socialize] especially when they were paid by the owner.”</a:t>
            </a:r>
          </a:p>
          <a:p>
            <a:r>
              <a:rPr lang="en-US" altLang="en-US" sz="1800">
                <a:latin typeface="Corbel" panose="020B0503020204020204" pitchFamily="34" charset="0"/>
              </a:rPr>
              <a:t>Qualifications (Limitations)</a:t>
            </a:r>
          </a:p>
          <a:p>
            <a:pPr lvl="1"/>
            <a:r>
              <a:rPr lang="en-US" altLang="en-US" sz="1600">
                <a:latin typeface="Corbel" panose="020B0503020204020204" pitchFamily="34" charset="0"/>
              </a:rPr>
              <a:t>“I had to opportunity to experience both sides of the business, as both an employee and part of management.  However, I didn’t spend enough time with management.</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EC023CB9-E729-4024-85B6-65FB4C5A2501}"/>
              </a:ext>
            </a:extLst>
          </p:cNvPr>
          <p:cNvSpPr>
            <a:spLocks noGrp="1"/>
          </p:cNvSpPr>
          <p:nvPr>
            <p:ph type="title"/>
          </p:nvPr>
        </p:nvSpPr>
        <p:spPr/>
        <p:txBody>
          <a:bodyPr/>
          <a:lstStyle/>
          <a:p>
            <a:r>
              <a:rPr lang="en-US" altLang="en-US" sz="3200" i="1">
                <a:latin typeface="Corbel" panose="020B0503020204020204" pitchFamily="34" charset="0"/>
              </a:rPr>
              <a:t>Exemplars – Evidence</a:t>
            </a:r>
            <a:endParaRPr lang="en-US" altLang="en-US" sz="3200">
              <a:latin typeface="Corbel" panose="020B0503020204020204" pitchFamily="34" charset="0"/>
            </a:endParaRPr>
          </a:p>
        </p:txBody>
      </p:sp>
      <p:sp>
        <p:nvSpPr>
          <p:cNvPr id="12291" name="Content Placeholder 2">
            <a:extLst>
              <a:ext uri="{FF2B5EF4-FFF2-40B4-BE49-F238E27FC236}">
                <a16:creationId xmlns:a16="http://schemas.microsoft.com/office/drawing/2014/main" id="{A8759A8D-B063-4502-AE0F-36C435972FD0}"/>
              </a:ext>
            </a:extLst>
          </p:cNvPr>
          <p:cNvSpPr>
            <a:spLocks noGrp="1"/>
          </p:cNvSpPr>
          <p:nvPr>
            <p:ph idx="1"/>
          </p:nvPr>
        </p:nvSpPr>
        <p:spPr/>
        <p:txBody>
          <a:bodyPr/>
          <a:lstStyle/>
          <a:p>
            <a:r>
              <a:rPr lang="en-US" altLang="en-US" sz="1800">
                <a:latin typeface="Corbel" panose="020B0503020204020204" pitchFamily="34" charset="0"/>
              </a:rPr>
              <a:t>Examples</a:t>
            </a:r>
          </a:p>
          <a:p>
            <a:pPr lvl="1"/>
            <a:r>
              <a:rPr lang="en-US" altLang="en-US" sz="1600">
                <a:latin typeface="Corbel" panose="020B0503020204020204" pitchFamily="34" charset="0"/>
              </a:rPr>
              <a:t>“Once the new supervisor was settled, my major objection to this person was the condescending way she approached and/or treated employees. This negative behavior was observed on more than one occasion by several employees and did little to ingratiate her with those who were to work closely with her. For instance, the new supervisor often exhibited a lack of respect and compassion for her employees and failed to acknowledge the accomplishments and contributions made by them. Often, it was plainly clear that some employees were being evaluated or rewarded based on their “brown nosing” abilities rather than their performance.”</a:t>
            </a:r>
          </a:p>
          <a:p>
            <a:endParaRPr lang="en-US" altLang="en-US" sz="1800">
              <a:latin typeface="Corbel" panose="020B0503020204020204" pitchFamily="34" charset="0"/>
            </a:endParaRPr>
          </a:p>
          <a:p>
            <a:r>
              <a:rPr lang="en-US" altLang="en-US" sz="1800">
                <a:latin typeface="Corbel" panose="020B0503020204020204" pitchFamily="34" charset="0"/>
              </a:rPr>
              <a:t>Statistics</a:t>
            </a:r>
          </a:p>
          <a:p>
            <a:pPr lvl="1"/>
            <a:r>
              <a:rPr lang="en-US" altLang="en-US" sz="1600">
                <a:latin typeface="Corbel" panose="020B0503020204020204" pitchFamily="34" charset="0"/>
              </a:rPr>
              <a:t>(percent) “The majority of sales orders that I received were easily handled with the final product being delivered to the customer.  However, I faced an organizational challenge that consumed much time and decreased productivity.  Approximately one-quarter of the total orders required customized work for the customer.</a:t>
            </a:r>
          </a:p>
        </p:txBody>
      </p:sp>
    </p:spTree>
  </p:cSld>
  <p:clrMapOvr>
    <a:masterClrMapping/>
  </p:clrMapOvr>
  <p:transition spd="slow"/>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2264</TotalTime>
  <Words>2793</Words>
  <Application>Microsoft Office PowerPoint</Application>
  <PresentationFormat>On-screen Show (4:3)</PresentationFormat>
  <Paragraphs>144</Paragraphs>
  <Slides>20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Corbel</vt:lpstr>
      <vt:lpstr>Consolas</vt:lpstr>
      <vt:lpstr>Default Design</vt:lpstr>
      <vt:lpstr>Influence and Persuasion via Elementary Argument:  Examples of Strong Writing from MGT 360</vt:lpstr>
      <vt:lpstr>Superior, Contemporary Argumentation</vt:lpstr>
      <vt:lpstr>Superior, Contemporary Writing (cont.)</vt:lpstr>
      <vt:lpstr>Exemplars – Components of Passages</vt:lpstr>
      <vt:lpstr>Exemplars – Basic Argument</vt:lpstr>
      <vt:lpstr>Exemplars –Informal Reasoning</vt:lpstr>
      <vt:lpstr>Exemplars – The Logic of Informal Reasoning (cont.)</vt:lpstr>
      <vt:lpstr>Exemplars – Formal Argument</vt:lpstr>
      <vt:lpstr>Exemplars – Evidence</vt:lpstr>
      <vt:lpstr>Exemplars – Evidence (cont.)</vt:lpstr>
      <vt:lpstr>Exemplars – Credibility – Personal Judgment</vt:lpstr>
      <vt:lpstr>Exemplars – Credibility – Personal Judgment (cont.)</vt:lpstr>
      <vt:lpstr>Exemplars – Credibility – Personal Judgment (cont.)</vt:lpstr>
      <vt:lpstr>Exemplars – Credibility – Types of Sources</vt:lpstr>
      <vt:lpstr>Exemplars – Credibility – Types of Sources (cont.)</vt:lpstr>
      <vt:lpstr>Exemplars – Credibility – Formal Basis</vt:lpstr>
      <vt:lpstr>Exemplars – Credibility – Formal Basis (cont.)</vt:lpstr>
      <vt:lpstr>Avoid Logical Fallacies (throughout this class and beyond)</vt:lpstr>
      <vt:lpstr>Avoid making Unsubstantiated Statements (throughout this class and beyond)</vt:lpstr>
      <vt:lpstr>References</vt:lpstr>
    </vt:vector>
  </TitlesOfParts>
  <Company>CSU Northridge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Wayne Smith</dc:creator>
  <cp:lastModifiedBy>Smith, Wayne W</cp:lastModifiedBy>
  <cp:revision>204</cp:revision>
  <cp:lastPrinted>2018-09-11T20:20:09Z</cp:lastPrinted>
  <dcterms:created xsi:type="dcterms:W3CDTF">2009-02-07T18:18:07Z</dcterms:created>
  <dcterms:modified xsi:type="dcterms:W3CDTF">2021-12-18T23:11:06Z</dcterms:modified>
</cp:coreProperties>
</file>