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7" r:id="rId2"/>
    <p:sldId id="494" r:id="rId3"/>
    <p:sldId id="502" r:id="rId4"/>
    <p:sldId id="504" r:id="rId5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95" autoAdjust="0"/>
  </p:normalViewPr>
  <p:slideViewPr>
    <p:cSldViewPr>
      <p:cViewPr varScale="1">
        <p:scale>
          <a:sx n="55" d="100"/>
          <a:sy n="55" d="100"/>
        </p:scale>
        <p:origin x="56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62"/>
    </p:cViewPr>
  </p:sorterViewPr>
  <p:notesViewPr>
    <p:cSldViewPr>
      <p:cViewPr varScale="1">
        <p:scale>
          <a:sx n="50" d="100"/>
          <a:sy n="50" d="100"/>
        </p:scale>
        <p:origin x="-1908" y="-11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0F7A486-1143-4C15-AD13-767D3A9E63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35" tIns="42668" rIns="85335" bIns="4266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A75F416-FFED-4F4F-8CD5-EE9368AAEAA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35" tIns="42668" rIns="85335" bIns="4266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0E48401-C097-4BEE-AC67-9D11E9FCFEE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35" tIns="42668" rIns="85335" bIns="4266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B1C981F-9BB5-4630-A586-7673C57FD54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35" tIns="42668" rIns="85335" bIns="426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panose="020B0604020202020204" pitchFamily="34" charset="0"/>
              </a:defRPr>
            </a:lvl1pPr>
          </a:lstStyle>
          <a:p>
            <a:fld id="{15437661-A19B-407E-B6AE-7264DEF59E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499E83E-1274-48DE-9B33-B197621845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defTabSz="914156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35A6B1E-2D08-424A-8C22-7B1FAA60962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defTabSz="914156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00BAC15-E99F-46C0-A805-B975D8CE3A3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7A083925-835B-46BA-AB57-44800A31A59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4838"/>
            <a:ext cx="5505450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792D2CB-9990-46D1-AEA2-D02ACD644A4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defTabSz="914156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71B5D8E1-1A00-4FCB-89EC-996D02D79B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E194B67D-1E3B-4613-9A1B-5E634E6011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F422BDF-6BF1-4CC9-A2BC-B2CA3EEAA9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FD4E45-15CD-4599-9DDC-4BDB13E32FFB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053AD63-61E7-47CB-8A6A-E935ADA952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6613" cy="34845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1B268DF-B74F-4CF0-883E-EBCFFE691B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7388" y="4414838"/>
            <a:ext cx="5507037" cy="4183062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DC35C6-AAB7-4FD6-A477-34023C52B0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D266EB-4265-427B-8BAC-045ED82C0F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55B2F2-E1A3-44FA-B5AA-B041E84D7B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B178A-7401-4A52-9ACD-C52FDA1874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08963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9B27BF-DC9A-41E1-962E-E83D7EBC61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6B20D-C8B8-4272-B98C-80962118A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6FB78E-BCFA-4A69-983A-40E75DEC8E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93680-822C-4E1E-A61A-9E939173F6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84058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8243A6-FA42-424C-978A-D9BF87E3DE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596E3E-F8C6-4870-ADC6-0787162A40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C79F48-28F6-4535-B19E-9484D70B67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682B7-E2C1-4D45-B7C6-ECD21161EA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02957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7AA6E3-524B-441C-9923-2A7AC5675E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4FADD2-655F-408D-B28C-EBCE7F4C9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ED8FDF-D47F-42E4-9400-EF53E90867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52007-8C7B-45AE-BA16-A2FFC930D6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928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289EF9-FE79-40F1-A6DE-4D8DEDD1A8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83AD4F-ED90-44A8-A2E7-6368879D1B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2990A0-AB71-48C4-8937-AD9FE43DEA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D5B6E9-5553-4C89-AA2B-A37C2FA246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01731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2736FE-6D9C-4B37-93D8-FD0540844C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B1BAE6-EAD0-427C-B6B5-7C3A694CDF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E227E1-7070-4ABD-9AB8-DD6669C73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D6795-DA1F-4795-9FA0-21B3C2109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28836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AFA82AC-C8D1-4EBA-887E-234F92E86C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2CB5A4D-F1FC-4BEC-A06B-45F8B1BA0D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2383233-367B-4DD6-85C8-24EA138CD0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54DA2-A7D9-41CB-A033-12591F27A5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80305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4665E4-CBEE-414F-A4DF-1DF73853D1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00A1016-9A1E-4212-AA05-2A0ADFFDB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A91EE1-CC1A-41C7-BA21-217AFED382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37420-5EF6-4C15-B925-6E701CD5DB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36993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1498A3C-B57D-42E3-BBB2-E4BA7576AF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EFAA482-3A7C-4A23-A641-742240F732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6B920B0-5F07-4AAE-BA14-A65CD4CA90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2A281-3F29-43A4-B18B-1D34FA9599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1623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838A0D-3557-46D2-9F1A-09B518FC8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C55DC7-A39E-4C62-9B08-EAF0D070E7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0D4A61-F849-4F5E-9EBC-DFEE55AE03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23D2F-C061-470D-B318-F570CCD4C3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21774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20B6F7-538D-4133-8DC5-8AADD0561D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F389D1-66E5-49F3-8809-002B60A4B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00C6A7-A75B-4923-B32B-10C70AA4DC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07BB4-0771-4CA5-87DD-AE4332B5DD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04395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229AA54-D4AF-4585-839B-13096C376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388CA65-298B-4841-94DE-8D57C8012E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933ACC-467D-457B-AE87-9D448B0F410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CE60CF2-FDA0-4E4F-AFFC-1F338C26C9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934817D-F9F9-4E87-A255-EAFA6BDB88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17470481-CD39-42B6-A698-A928FB95B6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ayne.smith@csu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98C2E650-0170-46F7-9ACD-486467D54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4F8B5C-CEF0-4220-B5F7-4B266E5A574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F53915B-70AE-40F4-96BC-7C21271498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838200"/>
          </a:xfrm>
        </p:spPr>
        <p:txBody>
          <a:bodyPr/>
          <a:lstStyle/>
          <a:p>
            <a:pPr algn="l" eaLnBrk="1" hangingPunct="1"/>
            <a:r>
              <a:rPr lang="en-US" altLang="en-US" b="1"/>
              <a:t>Strategy:</a:t>
            </a:r>
            <a:endParaRPr lang="en-US" altLang="en-US" sz="3600" b="1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F6E21AD5-C4B8-44EF-A161-F1454820AD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8006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defRPr/>
            </a:pPr>
            <a:r>
              <a:rPr lang="en-US" sz="2800" i="1" dirty="0"/>
              <a:t>Wayne Smith, Ph.D.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en-US" sz="2800" dirty="0">
                <a:latin typeface="+mj-lt"/>
                <a:hlinkClick r:id="rId3"/>
              </a:rPr>
              <a:t>wayne.smith@csun.edu</a:t>
            </a:r>
            <a:endParaRPr lang="en-US" sz="2800" dirty="0">
              <a:latin typeface="+mj-lt"/>
            </a:endParaRPr>
          </a:p>
          <a:p>
            <a:pPr algn="r" eaLnBrk="1" hangingPunct="1">
              <a:lnSpc>
                <a:spcPct val="90000"/>
              </a:lnSpc>
              <a:defRPr/>
            </a:pPr>
            <a:r>
              <a:rPr lang="en-US" sz="2800" dirty="0"/>
              <a:t>Department of Management</a:t>
            </a:r>
          </a:p>
        </p:txBody>
      </p:sp>
      <p:sp>
        <p:nvSpPr>
          <p:cNvPr id="4101" name="Rectangle 8">
            <a:extLst>
              <a:ext uri="{FF2B5EF4-FFF2-40B4-BE49-F238E27FC236}">
                <a16:creationId xmlns:a16="http://schemas.microsoft.com/office/drawing/2014/main" id="{097EE5A8-6E3C-429A-8294-7CA408A10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95400"/>
            <a:ext cx="7772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Lucida Sans Unicode" panose="020B0602030504020204" pitchFamily="34" charset="0"/>
              </a:rPr>
              <a:t>Contemporary Business Examples Benefitting from “RBV” Analysis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821CE03-12DC-4F14-98D4-C987793B0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RBV – Tangible and Intangible Resources</a:t>
            </a:r>
            <a:endParaRPr lang="en-US" altLang="en-US" sz="36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EF8B13A-20FC-4346-9214-E19AE7DB9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1800"/>
              <a:t>In general, the Resource-Based View (RBV) helps with understanding the </a:t>
            </a:r>
            <a:r>
              <a:rPr lang="en-US" altLang="en-US" sz="1800" i="1"/>
              <a:t>internal </a:t>
            </a:r>
            <a:r>
              <a:rPr lang="en-US" altLang="en-US" sz="1800"/>
              <a:t>organizational landscape.</a:t>
            </a:r>
          </a:p>
          <a:p>
            <a:pPr eaLnBrk="1" hangingPunct="1"/>
            <a:r>
              <a:rPr lang="en-US" altLang="en-US" sz="1800"/>
              <a:t>Chief Assumption: An organization’s managers drive success in the marketplace.</a:t>
            </a:r>
          </a:p>
          <a:p>
            <a:pPr eaLnBrk="1" hangingPunct="1"/>
            <a:r>
              <a:rPr lang="en-US" altLang="en-US" sz="1800"/>
              <a:t>This is sometimes referred to as “</a:t>
            </a:r>
            <a:r>
              <a:rPr lang="en-US" altLang="en-US" sz="1800" i="1"/>
              <a:t>intra</a:t>
            </a:r>
            <a:r>
              <a:rPr lang="en-US" altLang="en-US" sz="1800"/>
              <a:t>preneurship”.</a:t>
            </a:r>
          </a:p>
          <a:p>
            <a:pPr eaLnBrk="1" hangingPunct="1"/>
            <a:r>
              <a:rPr lang="en-US" altLang="en-US" sz="1800"/>
              <a:t>Organizational Example... 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1800"/>
              <a:t>Tangible</a:t>
            </a:r>
          </a:p>
          <a:p>
            <a:pPr lvl="1" eaLnBrk="1" hangingPunct="1"/>
            <a:r>
              <a:rPr lang="en-US" altLang="en-US" sz="1600"/>
              <a:t>Financial</a:t>
            </a:r>
          </a:p>
          <a:p>
            <a:pPr lvl="1" eaLnBrk="1" hangingPunct="1"/>
            <a:r>
              <a:rPr lang="en-US" altLang="en-US" sz="1600"/>
              <a:t>Physical</a:t>
            </a:r>
          </a:p>
          <a:p>
            <a:pPr lvl="1" eaLnBrk="1" hangingPunct="1"/>
            <a:r>
              <a:rPr lang="en-US" altLang="en-US" sz="1600"/>
              <a:t>Technological</a:t>
            </a:r>
          </a:p>
          <a:p>
            <a:pPr lvl="1" eaLnBrk="1" hangingPunct="1"/>
            <a:r>
              <a:rPr lang="en-US" altLang="en-US" sz="1600"/>
              <a:t>Organizational</a:t>
            </a:r>
          </a:p>
          <a:p>
            <a:pPr eaLnBrk="1" hangingPunct="1"/>
            <a:r>
              <a:rPr lang="en-US" altLang="en-US" sz="1800"/>
              <a:t>Intangible</a:t>
            </a:r>
          </a:p>
          <a:p>
            <a:pPr lvl="1" eaLnBrk="1" hangingPunct="1"/>
            <a:r>
              <a:rPr lang="en-US" altLang="en-US" sz="1600"/>
              <a:t>Human</a:t>
            </a:r>
          </a:p>
          <a:p>
            <a:pPr lvl="1" eaLnBrk="1" hangingPunct="1"/>
            <a:r>
              <a:rPr lang="en-US" altLang="en-US" sz="1600"/>
              <a:t>Innovation and Creativity</a:t>
            </a:r>
          </a:p>
          <a:p>
            <a:pPr lvl="1" eaLnBrk="1" hangingPunct="1"/>
            <a:r>
              <a:rPr lang="en-US" altLang="en-US" sz="1600"/>
              <a:t>Reputation</a:t>
            </a:r>
          </a:p>
          <a:p>
            <a:pPr lvl="1" eaLnBrk="1" hangingPunct="1"/>
            <a:endParaRPr lang="en-US" altLang="en-US" sz="160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9DBE14B-312D-4088-B970-84D6A745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RBV Analysis</a:t>
            </a:r>
            <a:br>
              <a:rPr lang="en-US" altLang="en-US" sz="3600"/>
            </a:br>
            <a:r>
              <a:rPr lang="en-US" altLang="en-US" sz="3200"/>
              <a:t>(compare </a:t>
            </a:r>
            <a:r>
              <a:rPr lang="en-US" altLang="en-US" sz="3200" i="1"/>
              <a:t>as-is</a:t>
            </a:r>
            <a:r>
              <a:rPr lang="en-US" altLang="en-US" sz="3200"/>
              <a:t> to </a:t>
            </a:r>
            <a:r>
              <a:rPr lang="en-US" altLang="en-US" sz="3200" i="1"/>
              <a:t>desired-future</a:t>
            </a:r>
            <a:r>
              <a:rPr lang="en-US" altLang="en-US" sz="3200"/>
              <a:t>)</a:t>
            </a:r>
          </a:p>
        </p:txBody>
      </p:sp>
      <p:sp>
        <p:nvSpPr>
          <p:cNvPr id="7171" name="Slide Number Placeholder 3">
            <a:extLst>
              <a:ext uri="{FF2B5EF4-FFF2-40B4-BE49-F238E27FC236}">
                <a16:creationId xmlns:a16="http://schemas.microsoft.com/office/drawing/2014/main" id="{034B841E-2934-4A43-A725-1E308DFD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0AB256-5D79-49A2-BB01-107906C3638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6589BB-8E65-4CCD-BE50-B35A614F09E0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1371600"/>
          <a:ext cx="8534400" cy="48339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4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Tangible</a:t>
                      </a:r>
                    </a:p>
                    <a:p>
                      <a:pPr algn="ctr"/>
                      <a:endParaRPr lang="en-US" sz="1800" b="1" dirty="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Intangible</a:t>
                      </a:r>
                    </a:p>
                    <a:p>
                      <a:pPr algn="ctr"/>
                      <a:endParaRPr lang="en-US" sz="1800" b="1" dirty="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1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Marketable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i="1" dirty="0"/>
                        <a:t>Products</a:t>
                      </a:r>
                      <a:r>
                        <a:rPr lang="en-US" sz="1800" dirty="0"/>
                        <a:t> a</a:t>
                      </a:r>
                      <a:r>
                        <a:rPr lang="en-US" sz="1800" baseline="0" dirty="0"/>
                        <a:t>nd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Operational </a:t>
                      </a:r>
                      <a:r>
                        <a:rPr lang="en-US" sz="1800" i="1" dirty="0"/>
                        <a:t>Processes</a:t>
                      </a:r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Fin</a:t>
                      </a:r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/>
                        <a:t>Phy</a:t>
                      </a:r>
                      <a:endParaRPr lang="en-US" sz="1800" i="1" dirty="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Tech</a:t>
                      </a:r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Org</a:t>
                      </a:r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Human</a:t>
                      </a:r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/>
                        <a:t>Innov</a:t>
                      </a:r>
                      <a:endParaRPr lang="en-US" sz="1800" i="1" dirty="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Rep</a:t>
                      </a:r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215"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215"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0181"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52280D0-2495-42BC-B468-249CEBEB7C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RBV – The Art and Science of Strategic Execution</a:t>
            </a:r>
            <a:endParaRPr lang="en-US" altLang="en-US" sz="36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AC15952-9AE0-4541-B88A-75C6FAF8B2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Lucida Sans Unicode" panose="020B0602030504020204" pitchFamily="34" charset="0"/>
              <a:buAutoNum type="arabicPeriod"/>
            </a:pPr>
            <a:r>
              <a:rPr lang="en-US" altLang="en-US" sz="1800"/>
              <a:t>Building an organization with the </a:t>
            </a:r>
            <a:r>
              <a:rPr lang="en-US" altLang="en-US" sz="1800" b="1" i="1"/>
              <a:t>capabilities, people, and structure</a:t>
            </a:r>
            <a:r>
              <a:rPr lang="en-US" altLang="en-US" sz="1800"/>
              <a:t> needed to execute the strategy successfully.</a:t>
            </a:r>
          </a:p>
          <a:p>
            <a:pPr eaLnBrk="1" hangingPunct="1">
              <a:buFont typeface="Lucida Sans Unicode" panose="020B0602030504020204" pitchFamily="34" charset="0"/>
              <a:buAutoNum type="arabicPeriod"/>
            </a:pPr>
            <a:r>
              <a:rPr lang="en-US" altLang="en-US" sz="1800"/>
              <a:t>Allocating ample </a:t>
            </a:r>
            <a:r>
              <a:rPr lang="en-US" altLang="en-US" sz="1800" b="1" i="1"/>
              <a:t>resources</a:t>
            </a:r>
            <a:r>
              <a:rPr lang="en-US" altLang="en-US" sz="1800"/>
              <a:t> to strategy-critical activities.</a:t>
            </a:r>
          </a:p>
          <a:p>
            <a:pPr eaLnBrk="1" hangingPunct="1">
              <a:buFont typeface="Lucida Sans Unicode" panose="020B0602030504020204" pitchFamily="34" charset="0"/>
              <a:buAutoNum type="arabicPeriod"/>
            </a:pPr>
            <a:r>
              <a:rPr lang="en-US" altLang="en-US" sz="1800"/>
              <a:t>Ensuring that </a:t>
            </a:r>
            <a:r>
              <a:rPr lang="en-US" altLang="en-US" sz="1800" b="1" i="1"/>
              <a:t>policies and procedures </a:t>
            </a:r>
            <a:r>
              <a:rPr lang="en-US" altLang="en-US" sz="1800"/>
              <a:t>facilitate rather than impede effective strategy execution.</a:t>
            </a:r>
          </a:p>
          <a:p>
            <a:pPr eaLnBrk="1" hangingPunct="1">
              <a:buFont typeface="Lucida Sans Unicode" panose="020B0602030504020204" pitchFamily="34" charset="0"/>
              <a:buAutoNum type="arabicPeriod"/>
            </a:pPr>
            <a:r>
              <a:rPr lang="en-US" altLang="en-US" sz="1800"/>
              <a:t>Adopting process management programs that drive </a:t>
            </a:r>
            <a:r>
              <a:rPr lang="en-US" altLang="en-US" sz="1800" b="1" i="1"/>
              <a:t>continuous improvement</a:t>
            </a:r>
            <a:r>
              <a:rPr lang="en-US" altLang="en-US" sz="1800"/>
              <a:t> in how strategy execution activities are performed.</a:t>
            </a:r>
          </a:p>
          <a:p>
            <a:pPr eaLnBrk="1" hangingPunct="1">
              <a:buFont typeface="Lucida Sans Unicode" panose="020B0602030504020204" pitchFamily="34" charset="0"/>
              <a:buAutoNum type="arabicPeriod"/>
            </a:pPr>
            <a:r>
              <a:rPr lang="en-US" altLang="en-US" sz="1800"/>
              <a:t>Installing </a:t>
            </a:r>
            <a:r>
              <a:rPr lang="en-US" altLang="en-US" sz="1800" b="1" i="1"/>
              <a:t>information and operating systems </a:t>
            </a:r>
            <a:r>
              <a:rPr lang="en-US" altLang="en-US" sz="1800"/>
              <a:t>that enable company personnel to perform essential activities.</a:t>
            </a:r>
          </a:p>
          <a:p>
            <a:pPr eaLnBrk="1" hangingPunct="1">
              <a:buFont typeface="Lucida Sans Unicode" panose="020B0602030504020204" pitchFamily="34" charset="0"/>
              <a:buAutoNum type="arabicPeriod"/>
            </a:pPr>
            <a:r>
              <a:rPr lang="en-US" altLang="en-US" sz="1800"/>
              <a:t>Tying </a:t>
            </a:r>
            <a:r>
              <a:rPr lang="en-US" altLang="en-US" sz="1800" b="1" i="1"/>
              <a:t>rewards</a:t>
            </a:r>
            <a:r>
              <a:rPr lang="en-US" altLang="en-US" sz="1800"/>
              <a:t> directly to the achievement of performance objectives.</a:t>
            </a:r>
          </a:p>
          <a:p>
            <a:pPr eaLnBrk="1" hangingPunct="1">
              <a:buFont typeface="Lucida Sans Unicode" panose="020B0602030504020204" pitchFamily="34" charset="0"/>
              <a:buAutoNum type="arabicPeriod"/>
            </a:pPr>
            <a:r>
              <a:rPr lang="en-US" altLang="en-US" sz="1800"/>
              <a:t>Fostering a </a:t>
            </a:r>
            <a:r>
              <a:rPr lang="en-US" altLang="en-US" sz="1800" b="1" i="1"/>
              <a:t>corporate culture </a:t>
            </a:r>
            <a:r>
              <a:rPr lang="en-US" altLang="en-US" sz="1800"/>
              <a:t>that promotes good strategy execution.</a:t>
            </a:r>
          </a:p>
          <a:p>
            <a:pPr eaLnBrk="1" hangingPunct="1">
              <a:buFont typeface="Lucida Sans Unicode" panose="020B0602030504020204" pitchFamily="34" charset="0"/>
              <a:buAutoNum type="arabicPeriod"/>
            </a:pPr>
            <a:r>
              <a:rPr lang="en-US" altLang="en-US" sz="1800"/>
              <a:t>Exerting the internal </a:t>
            </a:r>
            <a:r>
              <a:rPr lang="en-US" altLang="en-US" sz="1800" b="1" i="1"/>
              <a:t>leadership</a:t>
            </a:r>
            <a:r>
              <a:rPr lang="en-US" altLang="en-US" sz="1800"/>
              <a:t> needed to propel implementation forward.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6623</TotalTime>
  <Words>222</Words>
  <Application>Microsoft Office PowerPoint</Application>
  <PresentationFormat>On-screen Show (4:3)</PresentationFormat>
  <Paragraphs>47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</vt:lpstr>
      <vt:lpstr>Lucida Sans Unicode</vt:lpstr>
      <vt:lpstr>Verdana</vt:lpstr>
      <vt:lpstr>Default Design</vt:lpstr>
      <vt:lpstr>Strategy:</vt:lpstr>
      <vt:lpstr>RBV – Tangible and Intangible Resources</vt:lpstr>
      <vt:lpstr>RBV Analysis (compare as-is to desired-future)</vt:lpstr>
      <vt:lpstr>RBV – The Art and Science of Strategic Execution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Smith, Wayne W</cp:lastModifiedBy>
  <cp:revision>276</cp:revision>
  <cp:lastPrinted>2011-06-18T21:17:54Z</cp:lastPrinted>
  <dcterms:created xsi:type="dcterms:W3CDTF">2008-04-21T00:35:01Z</dcterms:created>
  <dcterms:modified xsi:type="dcterms:W3CDTF">2022-05-28T23:38:58Z</dcterms:modified>
</cp:coreProperties>
</file>