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7" r:id="rId2"/>
    <p:sldId id="428" r:id="rId3"/>
    <p:sldId id="429" r:id="rId4"/>
    <p:sldId id="498" r:id="rId5"/>
    <p:sldId id="505" r:id="rId6"/>
    <p:sldId id="461" r:id="rId7"/>
    <p:sldId id="490" r:id="rId8"/>
    <p:sldId id="507" r:id="rId9"/>
    <p:sldId id="462" r:id="rId10"/>
    <p:sldId id="501" r:id="rId11"/>
    <p:sldId id="499" r:id="rId12"/>
    <p:sldId id="463" r:id="rId13"/>
    <p:sldId id="473" r:id="rId14"/>
    <p:sldId id="491" r:id="rId15"/>
    <p:sldId id="464" r:id="rId16"/>
    <p:sldId id="488" r:id="rId17"/>
    <p:sldId id="508" r:id="rId18"/>
    <p:sldId id="465" r:id="rId19"/>
    <p:sldId id="506" r:id="rId20"/>
    <p:sldId id="502" r:id="rId21"/>
    <p:sldId id="496" r:id="rId22"/>
    <p:sldId id="504" r:id="rId23"/>
    <p:sldId id="497" r:id="rId2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95" autoAdjust="0"/>
  </p:normalViewPr>
  <p:slideViewPr>
    <p:cSldViewPr>
      <p:cViewPr varScale="1">
        <p:scale>
          <a:sx n="55" d="100"/>
          <a:sy n="55" d="100"/>
        </p:scale>
        <p:origin x="5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62"/>
    </p:cViewPr>
  </p:sorterViewPr>
  <p:notesViewPr>
    <p:cSldViewPr>
      <p:cViewPr varScale="1">
        <p:scale>
          <a:sx n="50" d="100"/>
          <a:sy n="50" d="100"/>
        </p:scale>
        <p:origin x="-1908" y="-11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ACA0AB-798C-749B-4FC5-C604C6EE17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35" tIns="42668" rIns="85335" bIns="4266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F71790B-8C57-7733-AC58-46F17C7937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35" tIns="42668" rIns="85335" bIns="426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C73558E-72C6-3447-853D-DF3D81E507C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35" tIns="42668" rIns="85335" bIns="4266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4F0071B-2C1E-2289-2BC3-BC3921ACED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335" tIns="42668" rIns="85335" bIns="426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anose="020B0604020202020204" pitchFamily="34" charset="0"/>
              </a:defRPr>
            </a:lvl1pPr>
          </a:lstStyle>
          <a:p>
            <a:fld id="{EC10DEFC-01F3-4C1F-B9DA-CB2072C82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3B01DFE-843C-FBBF-7C87-2B4E3BD4B2C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defTabSz="91415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2AD970B-0138-A850-868A-28A7FFF69A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defTabSz="91415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E11A968-78B9-F345-8BD0-CDA34720AB0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E69911C-952A-9FF3-505D-20D2984B964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4838"/>
            <a:ext cx="5505450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3B1ADE2-50BA-E58D-4B23-33D812C334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defTabSz="91415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B8C4484E-7D53-393A-12FC-DDF9E11F1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FE5E661-FC93-446A-974C-A81B09D636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5CB8B2D-8C26-F0EC-1C13-D6061A07F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943D36-2707-4B69-8ABA-BC8ED418CB8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8E43CE8-3797-C57F-02D6-274AC55CFE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17600" y="698500"/>
            <a:ext cx="4646613" cy="3484563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072264A-E79E-F057-15C7-36FCF161B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7388" y="4414838"/>
            <a:ext cx="5507037" cy="4183062"/>
          </a:xfrm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CF89C07-53E6-D550-40AA-CAA57B06D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F0391E7-EF05-D2CB-A872-46AD71964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D0619F6-A8C5-9F41-9CB0-520A4685B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3A8FEAE-D620-4D2A-9CD0-895AE1E7AE66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12A4F-D149-B659-A6CD-9AB96B9BF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E4813E-4D41-9723-9B33-CDB433D96F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36CD2B-05DA-4241-B77A-A150A4246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7F7AA-76F7-4C58-A882-5FEEC5EDEB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03880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1041A9-3FF7-1A44-C096-09CE8C865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FEE6D-E91F-1830-3A79-7A3DFB64F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118F54-F4B3-720D-CAAE-C374C06F7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5F489-8824-4BD6-B849-4A7FDA5B15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8000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7FD9A-931D-6F10-90EF-B129640C46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D01ED8-2059-BA16-CBC5-790A11CCB3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E6AEC0-C537-D1BB-280D-11EBA73DD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BB98C-6ACC-4D73-BDBF-375091D89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4755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8735E1-EB7C-999D-A555-22ACB9E25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64C9DC-F2A2-2BDE-D5F2-A68D65DC2B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B8C6EE-4095-35AB-7C32-D8E47BF81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F8D5C-9EC5-4BD0-84DC-C1685403C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438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5B37E-39F3-03C8-03F0-EA3C69A30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BEA337-B8CE-DEE8-FFF8-43EFDFE80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827589-DED1-3013-98A1-0BB554E38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ED7F8-A1E3-40C1-8F43-447D20AA6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7910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8E617-08AD-DBAB-F403-D3F47C766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8D6E7-71B5-2E14-9F27-E3C9E1C00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407C9D-6ADF-C033-EB81-8089E63AB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E377C-D1BD-4696-8F48-F599649C1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3742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0FB1714-2569-BDAA-E0A4-509E87EA9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E952A1-98ED-715D-AFA5-24896BEBD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E8817A-3B38-FF4F-1867-57AADB4EBA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5BA7-BC55-40D7-85F6-0977BD24F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54616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564962-21D2-975B-A2E5-8779DA5F2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B70CF0-12C7-C6F8-919C-72503B7519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366E04-52B2-1A5A-7639-C90605491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ACE48-32E9-4820-91BA-A6E96B28D4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5304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E062B99-424F-3167-5937-04F651D54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89546DE-D69D-59D3-D531-BC563F4417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F1A3AE-474D-3F2B-A4CF-DE6BE25D7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AB4A5-9475-439D-AFD3-10D528049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493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B4DA6-A55E-9AA9-DA2F-295F6C072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50B2BE-07A7-8706-1019-EFE0F8F0D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3F1326-FBC9-468B-9398-21C27D6F1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59091-D471-4E16-9A5D-96F22799A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1588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146E6-60F3-4988-2541-21F8AE40F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687C79-0A90-9A31-2AC9-2C1C17011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98D900-8554-6B00-8A4A-2DF7A4E93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CE088-B45A-4E33-A740-04B9C10622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4834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0EA4CB-EEB4-5B40-3837-93715FD1F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C0FD746-A863-5C7D-E3B4-4DE88AC69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C0196C-C8B2-6537-3420-1679F001C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896F2A-E9F7-54B3-B550-48D90478E5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F124BC-39A5-DBCE-1FCF-E28CE08CB7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61B89549-E9AD-4255-94E4-44DF3F4DEF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ayne.smith@csu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B50BF623-31A3-BE99-2C89-20499AE8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64DB5-02BF-4E34-AA14-1FE73887042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E13AB76-FF79-C1B5-C067-256DE60BEBA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altLang="en-US" b="1"/>
              <a:t>Strategy:</a:t>
            </a:r>
            <a:endParaRPr lang="en-US" altLang="en-US" sz="3600" b="1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E465C6FD-926D-85ED-AC49-E609908D5F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8006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en-US" sz="2800" i="1" dirty="0"/>
              <a:t>Wayne Smith, Ph.D.</a:t>
            </a: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  <a:hlinkClick r:id="rId3"/>
              </a:rPr>
              <a:t>wayne.smith@csun.edu</a:t>
            </a:r>
            <a:endParaRPr lang="en-US" sz="2800" dirty="0">
              <a:latin typeface="+mj-lt"/>
            </a:endParaRPr>
          </a:p>
          <a:p>
            <a:pPr algn="r" eaLnBrk="1" hangingPunct="1">
              <a:lnSpc>
                <a:spcPct val="90000"/>
              </a:lnSpc>
              <a:defRPr/>
            </a:pPr>
            <a:r>
              <a:rPr lang="en-US" sz="2800" dirty="0"/>
              <a:t>Department of Management</a:t>
            </a:r>
          </a:p>
        </p:txBody>
      </p:sp>
      <p:sp>
        <p:nvSpPr>
          <p:cNvPr id="4101" name="Rectangle 8">
            <a:extLst>
              <a:ext uri="{FF2B5EF4-FFF2-40B4-BE49-F238E27FC236}">
                <a16:creationId xmlns:a16="http://schemas.microsoft.com/office/drawing/2014/main" id="{AAADAF8C-D4AC-5728-6CC5-83622EF3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954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Lucida Sans Unicode" panose="020B0602030504020204" pitchFamily="34" charset="0"/>
              </a:rPr>
              <a:t>Contemporary Business Examples Benefitting from “PESTEL” Analysis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20834D81-F076-A138-327E-BEEA9C5C4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577263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3F721667-1182-6FD7-6115-0DB21779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3BFB86-F6B5-419D-A044-852D85929015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Rectangle 2" descr="asdfasfdasfs">
            <a:extLst>
              <a:ext uri="{FF2B5EF4-FFF2-40B4-BE49-F238E27FC236}">
                <a16:creationId xmlns:a16="http://schemas.microsoft.com/office/drawing/2014/main" id="{3D605C2C-5C47-0B14-9561-3DCB0D738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People -&gt; buses</a:t>
            </a:r>
            <a:endParaRPr lang="en-US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3D3C32CC-1DFF-F911-913B-AE8FCEFC0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2110EBB-38DE-1787-A8F0-A4B4A67A2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Technological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D29D5640-6EAF-2195-611E-6E98E315B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39102D-B72E-4977-AA53-E054F077DDE3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7411" name="Rectangle 2" descr="asdfasfdasfs">
            <a:extLst>
              <a:ext uri="{FF2B5EF4-FFF2-40B4-BE49-F238E27FC236}">
                <a16:creationId xmlns:a16="http://schemas.microsoft.com/office/drawing/2014/main" id="{FC153C53-90B8-B8A2-0A32-A77AE6302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People -&gt; buses</a:t>
            </a:r>
            <a:endParaRPr lang="en-US" altLang="en-US"/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C76278F9-C8CE-8D3E-AD58-B774DBCE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52500"/>
            <a:ext cx="9105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C06D69-6B9E-B82C-D745-D1CF173080DF}"/>
              </a:ext>
            </a:extLst>
          </p:cNvPr>
          <p:cNvSpPr/>
          <p:nvPr/>
        </p:nvSpPr>
        <p:spPr>
          <a:xfrm>
            <a:off x="6096000" y="3581400"/>
            <a:ext cx="3028950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63E86635-65BF-C835-F671-22F78CC75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2400"/>
            <a:ext cx="88090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655193-29B1-F6E2-0DB4-6D63473B0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Environmental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20C8F34-D11A-CAF9-F4B0-92752B5E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E0640B1A-EC60-4F09-74CF-048C929C5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628650"/>
            <a:ext cx="6496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093421F-96C8-0896-33FE-E3C56443C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Legal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52FBDBEB-4019-BC84-6F6B-AF91ADD31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F4FBD1AE-AE92-A21A-6B88-4C2B5AE5B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 Unicode MS" panose="020B0604020202020204" pitchFamily="34" charset="-128"/>
              </a:rPr>
              <a:t>984468834</a:t>
            </a:r>
            <a:r>
              <a:rPr lang="en-US" altLang="en-US" sz="800">
                <a:latin typeface="Verdana" panose="020B0604030504040204" pitchFamily="34" charset="0"/>
              </a:rPr>
              <a:t> </a:t>
            </a:r>
            <a:endParaRPr lang="en-US" altLang="en-US"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A0E30F8-EBE8-1AAE-DA31-0563ED0FF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“PESTEL” Analysis</a:t>
            </a:r>
            <a:endParaRPr lang="en-US" altLang="en-US" sz="360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DDCC298-CBB3-15E4-16F0-8B880BD63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In general, “PESTEL” helps with understanding the </a:t>
            </a:r>
            <a:r>
              <a:rPr lang="en-US" altLang="en-US" sz="2000" i="1"/>
              <a:t>external</a:t>
            </a:r>
            <a:r>
              <a:rPr lang="en-US" altLang="en-US" sz="2000"/>
              <a:t> competitive landscape.</a:t>
            </a:r>
          </a:p>
          <a:p>
            <a:pPr eaLnBrk="1" hangingPunct="1"/>
            <a:r>
              <a:rPr lang="en-US" altLang="en-US" sz="2000"/>
              <a:t>Chief Assumption: Adapting to the changing context of the marketplace drives success.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 u="sng"/>
              <a:t>P</a:t>
            </a:r>
            <a:r>
              <a:rPr lang="en-US" altLang="en-US" sz="2000"/>
              <a:t>olitical</a:t>
            </a:r>
          </a:p>
          <a:p>
            <a:pPr eaLnBrk="1" hangingPunct="1"/>
            <a:r>
              <a:rPr lang="en-US" altLang="en-US" sz="2000" u="sng"/>
              <a:t>E</a:t>
            </a:r>
            <a:r>
              <a:rPr lang="en-US" altLang="en-US" sz="2000"/>
              <a:t>conomic</a:t>
            </a:r>
          </a:p>
          <a:p>
            <a:pPr eaLnBrk="1" hangingPunct="1"/>
            <a:r>
              <a:rPr lang="en-US" altLang="en-US" sz="2000" u="sng"/>
              <a:t>S</a:t>
            </a:r>
            <a:r>
              <a:rPr lang="en-US" altLang="en-US" sz="2000"/>
              <a:t>ociological</a:t>
            </a:r>
          </a:p>
          <a:p>
            <a:pPr eaLnBrk="1" hangingPunct="1"/>
            <a:r>
              <a:rPr lang="en-US" altLang="en-US" sz="2000" u="sng"/>
              <a:t>T</a:t>
            </a:r>
            <a:r>
              <a:rPr lang="en-US" altLang="en-US" sz="2000"/>
              <a:t>echnological</a:t>
            </a:r>
          </a:p>
          <a:p>
            <a:pPr eaLnBrk="1" hangingPunct="1"/>
            <a:r>
              <a:rPr lang="en-US" altLang="en-US" sz="2000" u="sng"/>
              <a:t>E</a:t>
            </a:r>
            <a:r>
              <a:rPr lang="en-US" altLang="en-US" sz="2000"/>
              <a:t>nvironmental</a:t>
            </a:r>
          </a:p>
          <a:p>
            <a:pPr eaLnBrk="1" hangingPunct="1"/>
            <a:r>
              <a:rPr lang="en-US" altLang="en-US" sz="2000" u="sng"/>
              <a:t>L</a:t>
            </a:r>
            <a:r>
              <a:rPr lang="en-US" altLang="en-US" sz="2000"/>
              <a:t>egal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Always…recall and apply ideas from your </a:t>
            </a:r>
            <a:r>
              <a:rPr lang="en-US" altLang="en-US" sz="2000" i="1"/>
              <a:t>General Education</a:t>
            </a:r>
            <a:r>
              <a:rPr lang="en-US" altLang="en-US" sz="2000"/>
              <a:t> classes in your strategic thinking…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CEF696EB-BBFF-8485-31A7-B9FF1797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ED2E2-4E56-47B7-95C2-AF5B05E8EC5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79" name="Rectangle 2" descr="asdfasfdasfs">
            <a:extLst>
              <a:ext uri="{FF2B5EF4-FFF2-40B4-BE49-F238E27FC236}">
                <a16:creationId xmlns:a16="http://schemas.microsoft.com/office/drawing/2014/main" id="{A8B31642-76C1-9A47-0E64-F42C0FFC7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People -&gt; buses</a:t>
            </a:r>
            <a:endParaRPr lang="en-US" altLang="en-US"/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868D7646-F0AE-9915-D384-D4E14123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395288"/>
            <a:ext cx="9153526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A93FB23-D3CE-5965-2CC7-4F0F1DAA9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All and Interdependent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F0390F4C-3111-A64A-FE80-E722DC63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C9324-88F7-4AF5-8791-395BDA6B745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7651" name="Rectangle 2" descr="asdfasfdasfs">
            <a:extLst>
              <a:ext uri="{FF2B5EF4-FFF2-40B4-BE49-F238E27FC236}">
                <a16:creationId xmlns:a16="http://schemas.microsoft.com/office/drawing/2014/main" id="{8FB5112A-AF65-0540-2293-821B1ED24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People -&gt; buses</a:t>
            </a:r>
            <a:endParaRPr lang="en-US" altLang="en-US"/>
          </a:p>
        </p:txBody>
      </p:sp>
      <p:pic>
        <p:nvPicPr>
          <p:cNvPr id="27652" name="Picture 1">
            <a:extLst>
              <a:ext uri="{FF2B5EF4-FFF2-40B4-BE49-F238E27FC236}">
                <a16:creationId xmlns:a16="http://schemas.microsoft.com/office/drawing/2014/main" id="{3B7BF4D7-9BAC-FEFF-9A42-6E2DBD243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825"/>
            <a:ext cx="8229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00939B5-C431-3A44-64EA-F2B3CBBEF0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Examples</a:t>
            </a:r>
            <a:endParaRPr lang="en-US" altLang="en-US" sz="36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1A23D33-070C-16ED-C009-DD0401750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“Should Westfield include a hotel in its new Woodland Hills development?”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“Should Walt Disney support the Boy Scouts?”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“Should oil ‘fracking’ be allowed within Los Angeles City limits?”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“Should I move my football team to Los Angeles?”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B70A08-485C-10B0-1231-4BB104523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Political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63CEDDFE-2E66-D32E-AA5B-0BDDDF33F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153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A90F6F9B-D2CC-4E95-9DA8-3EF54119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471488"/>
            <a:ext cx="676275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831DF3-7810-DC23-FBA5-6A2CE99C0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Economic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272487DC-F3EE-89D8-E41F-11CD19CF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F73EA85-2116-4D85-AB9A-83C73CA1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C92B0D8-CE5F-D170-D1C5-B1751BCB7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Sociological</a:t>
            </a:r>
            <a:endParaRPr lang="en-US" altLang="en-US" sz="360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160</Words>
  <Application>Microsoft Office PowerPoint</Application>
  <PresentationFormat>On-screen Show (4:3)</PresentationFormat>
  <Paragraphs>44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Verdana</vt:lpstr>
      <vt:lpstr>Arial</vt:lpstr>
      <vt:lpstr>Lucida Sans Unicode</vt:lpstr>
      <vt:lpstr>Lucida Sans</vt:lpstr>
      <vt:lpstr>Arial Unicode MS</vt:lpstr>
      <vt:lpstr>Default Design</vt:lpstr>
      <vt:lpstr>Strategy:</vt:lpstr>
      <vt:lpstr>“PESTEL” Analysis</vt:lpstr>
      <vt:lpstr>Political</vt:lpstr>
      <vt:lpstr>PowerPoint Presentation</vt:lpstr>
      <vt:lpstr>PowerPoint Presentation</vt:lpstr>
      <vt:lpstr>Economic</vt:lpstr>
      <vt:lpstr>PowerPoint Presentation</vt:lpstr>
      <vt:lpstr>PowerPoint Presentation</vt:lpstr>
      <vt:lpstr>Sociological</vt:lpstr>
      <vt:lpstr>PowerPoint Presentation</vt:lpstr>
      <vt:lpstr>People -&gt; buses</vt:lpstr>
      <vt:lpstr>Technological</vt:lpstr>
      <vt:lpstr>People -&gt; buses</vt:lpstr>
      <vt:lpstr>PowerPoint Presentation</vt:lpstr>
      <vt:lpstr>Environmental</vt:lpstr>
      <vt:lpstr>PowerPoint Presentation</vt:lpstr>
      <vt:lpstr>PowerPoint Presentation</vt:lpstr>
      <vt:lpstr>Legal</vt:lpstr>
      <vt:lpstr>PowerPoint Presentation</vt:lpstr>
      <vt:lpstr>People -&gt; buses</vt:lpstr>
      <vt:lpstr>All and Interdependent</vt:lpstr>
      <vt:lpstr>People -&gt; buses</vt:lpstr>
      <vt:lpstr>Other Examples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Smith, Wayne W</cp:lastModifiedBy>
  <cp:revision>274</cp:revision>
  <cp:lastPrinted>2011-06-18T21:17:54Z</cp:lastPrinted>
  <dcterms:created xsi:type="dcterms:W3CDTF">2008-04-21T00:35:01Z</dcterms:created>
  <dcterms:modified xsi:type="dcterms:W3CDTF">2022-05-28T23:36:34Z</dcterms:modified>
</cp:coreProperties>
</file>