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7" r:id="rId2"/>
    <p:sldId id="444" r:id="rId3"/>
    <p:sldId id="449" r:id="rId4"/>
    <p:sldId id="450" r:id="rId5"/>
    <p:sldId id="445" r:id="rId6"/>
    <p:sldId id="446" r:id="rId7"/>
    <p:sldId id="447" r:id="rId8"/>
    <p:sldId id="448" r:id="rId9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395" autoAdjust="0"/>
  </p:normalViewPr>
  <p:slideViewPr>
    <p:cSldViewPr>
      <p:cViewPr varScale="1">
        <p:scale>
          <a:sx n="55" d="100"/>
          <a:sy n="55" d="100"/>
        </p:scale>
        <p:origin x="56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962"/>
    </p:cViewPr>
  </p:sorterViewPr>
  <p:notesViewPr>
    <p:cSldViewPr>
      <p:cViewPr varScale="1">
        <p:scale>
          <a:sx n="50" d="100"/>
          <a:sy n="50" d="100"/>
        </p:scale>
        <p:origin x="-1908" y="-114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6D5A9D9-0A81-4D6B-8E24-22E0819BE93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5335" tIns="42668" rIns="85335" bIns="4266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7759DC3-3C39-4E0A-93C8-D3C8FE2A392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5335" tIns="42668" rIns="85335" bIns="4266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8AADB00-E77E-4098-B342-42C62624B5E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5335" tIns="42668" rIns="85335" bIns="4266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FB15D899-F437-4064-A872-07E3471BD0F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831263"/>
            <a:ext cx="2982912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5335" tIns="42668" rIns="85335" bIns="4266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5644242-1B99-4186-B64D-CBC717D8BA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B1A7D0F-8F1F-4949-BD7D-8E1A756558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defTabSz="914156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753AEEC-3377-4099-BBDA-5A9C7B92D6B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defTabSz="914156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D037939-0F1C-4DF5-BF02-C382928A661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696913"/>
            <a:ext cx="4651375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CE9B0DC4-2909-47EC-9533-CC2D0A6798E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4838"/>
            <a:ext cx="5505450" cy="4184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D5FBDC35-6817-45FE-AEB7-4B4799B2E9D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defTabSz="914156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9BE3E3AC-D672-41B7-B0A8-8789EDFD4B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07FAABE-3B58-4FC7-B19B-EEA5C55B2C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795CA83-7CE9-4583-B146-4A7321E6FA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ECB7BA-64C2-466A-AAB4-41CFA9D983A7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76041AB-A26A-497B-B351-D1A680A64F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98500"/>
            <a:ext cx="4646613" cy="3484563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3B263020-94AF-48CC-9DAB-D53F90C80B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7388" y="4414838"/>
            <a:ext cx="5507037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7FAABE-3B58-4FC7-B19B-EEA5C55B2C4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677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7086E0-4708-429B-8B8B-E9B7C2C879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FA934A-6389-4681-952C-ACE68A625F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6A65BF-53B6-47C5-A7C3-E5C60F71AB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B4D7-D141-4D4E-B779-ECEF6B978A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13044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9108CB-B0A2-4DF0-A033-A602F6CD89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498E04-A33D-428E-A085-36693C3D42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686A25-0A4A-4088-B123-474119954A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95A75-0EAC-4A58-9920-55532984C0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71724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EEFDFF-C3F3-4044-A21C-41B2E83840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D024D8-9134-4003-BF7D-AD70187ABE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74FF9F-3C4B-4797-8563-4D99576E90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1E6B9-69BF-4348-A6EF-31C799890C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938209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9A61E9-3DE2-4BBC-B1C8-ECFCB232A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BE96D9-449D-49B4-A712-6653160504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745410-C7FD-421F-8DE8-BA26B3CBD1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0C9E0-BCF3-4AD1-9720-EEFED67C86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62915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1FECEA-BC4E-4DFC-A05C-037C16AD48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D0C24C-5800-4AA2-BE81-1E82F8D927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028EF4-2944-4E29-B561-0DD66A9658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F8E3F-A996-4A7A-B6F2-F2E976F293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95581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B57112-DB2A-451A-92CC-26370C8204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0368FB-6874-47F7-9D15-4FA088824E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729E9F-607D-43CE-AABC-68D5910F40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ACC5D-6069-481E-BF1E-E4528CCC03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694386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7446E40-D999-438D-B816-3FD07A0F8C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3E33B54-54BF-4B28-B72D-8C1A5E4467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49D80E2-C7CB-44A8-B4F7-95F73BCBCE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32FFE-3E32-45BF-8E12-4810FFF1F7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312757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0C402E7-0518-4BAA-853E-BDC097FB52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EC468F7-1321-4241-9D1A-7BB43695D1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7FACA9-6229-4E26-8642-A1AB768255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9793F-EB24-4712-80AC-FE9668A3BE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3395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C3DDD2F-1A4B-42AF-AA10-D54A612F0B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EE2D37C-E0DB-435D-A495-267EBFB48D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9FD5560-DA91-4EBE-92BA-FB0D277F6F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BFD14-FB0F-412A-84B3-F9230EEFA3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001057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8EFCAE-B513-49A2-95D8-228916148F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3268FD-40B6-4446-98A7-2CC4938E67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FA6600-76B3-4CAA-943B-5B6566678A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9C4AA-C0E4-41A1-973A-FF302B62A4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388131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D6CCD9-094B-4852-A9A1-083CCC431F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31CD1A-98AA-463B-9647-0B2334C42D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E95C82-B1FB-4B6A-ACBE-F5E3FDDCEE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6279F-11E0-406B-B856-ED6BB4EE08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708722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5882207-A3C8-494F-978D-4ADEDD75E7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35E0AC0-BF9C-4EF3-80C9-B0C603E15E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9229DEC-B7DD-4702-9CCD-9A77BB258C8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39327FA-5111-444D-860A-12915E7054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D176916-2E86-4096-BF78-B642EF2777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3A2442E-23A3-4071-B44E-D9E5F153CF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ayne.smith@csun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corner.stanford.edu/podcast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unentrepreneur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BEAC8365-A6A3-4CAD-8C12-4B6E888B1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8CAE0C-1E10-414D-91D2-AE378ED5808A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FF961D3-C414-49BE-B96D-3219FF98C94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838200"/>
          </a:xfrm>
        </p:spPr>
        <p:txBody>
          <a:bodyPr/>
          <a:lstStyle/>
          <a:p>
            <a:pPr algn="l" eaLnBrk="1" hangingPunct="1"/>
            <a:r>
              <a:rPr lang="en-US" altLang="en-US" sz="3600" b="1"/>
              <a:t>Strategy and Entrepreneurship:</a:t>
            </a:r>
            <a:endParaRPr lang="en-US" altLang="en-US" sz="2800" b="1"/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92BE6C7A-877F-412C-9F81-773FBC3A7F8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00400" y="48006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defRPr/>
            </a:pPr>
            <a:r>
              <a:rPr lang="en-US" sz="2800" i="1" dirty="0"/>
              <a:t>Wayne Smith, Ph.D.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en-US" sz="2800" dirty="0">
                <a:latin typeface="+mj-lt"/>
                <a:hlinkClick r:id="rId3"/>
              </a:rPr>
              <a:t>wayne.smith@csun.edu</a:t>
            </a:r>
            <a:endParaRPr lang="en-US" sz="2800" dirty="0">
              <a:latin typeface="+mj-lt"/>
            </a:endParaRPr>
          </a:p>
          <a:p>
            <a:pPr algn="r" eaLnBrk="1" hangingPunct="1">
              <a:lnSpc>
                <a:spcPct val="90000"/>
              </a:lnSpc>
              <a:defRPr/>
            </a:pPr>
            <a:r>
              <a:rPr lang="en-US" sz="2800" dirty="0"/>
              <a:t>Department of Management</a:t>
            </a:r>
          </a:p>
        </p:txBody>
      </p:sp>
      <p:sp>
        <p:nvSpPr>
          <p:cNvPr id="4101" name="Rectangle 8">
            <a:extLst>
              <a:ext uri="{FF2B5EF4-FFF2-40B4-BE49-F238E27FC236}">
                <a16:creationId xmlns:a16="http://schemas.microsoft.com/office/drawing/2014/main" id="{38EA5877-521C-418C-B64C-9306CF813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95400"/>
            <a:ext cx="77724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Lucida Sans Unicode" panose="020B0602030504020204" pitchFamily="34" charset="0"/>
              </a:rPr>
              <a:t>The Elements of a Successful Business Plan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89EA72E-7360-4A06-831A-CD4AF73AE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Entrepreneurship and Intrepreneurship</a:t>
            </a:r>
            <a:endParaRPr lang="en-US" altLang="en-US" sz="360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E7D716A-8B28-4D6C-BE7A-E814AEBDC6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Stanford Entrepreneurial Thought Leader webcasts/podcasts</a:t>
            </a:r>
          </a:p>
          <a:p>
            <a:pPr eaLnBrk="1" hangingPunct="1">
              <a:defRPr/>
            </a:pPr>
            <a:r>
              <a:rPr lang="en-US" sz="2800" dirty="0">
                <a:latin typeface="+mj-lt"/>
                <a:hlinkClick r:id="rId2"/>
              </a:rPr>
              <a:t>https://ecorner.stanford.edu/podcasts</a:t>
            </a:r>
            <a:endParaRPr lang="en-US" sz="2800" dirty="0">
              <a:latin typeface="+mj-lt"/>
            </a:endParaRP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(but that’s just more passive, academic study)</a:t>
            </a:r>
          </a:p>
          <a:p>
            <a:pPr lvl="1" eaLnBrk="1" hangingPunct="1">
              <a:defRPr/>
            </a:pPr>
            <a:r>
              <a:rPr lang="en-US" dirty="0"/>
              <a:t>We need to do the </a:t>
            </a:r>
            <a:r>
              <a:rPr lang="en-US" u="sng" dirty="0"/>
              <a:t>hard work </a:t>
            </a:r>
            <a:r>
              <a:rPr lang="en-US" dirty="0"/>
              <a:t>too…</a:t>
            </a:r>
          </a:p>
          <a:p>
            <a:pPr lvl="1" eaLnBrk="1" hangingPunct="1">
              <a:defRPr/>
            </a:pPr>
            <a:r>
              <a:rPr lang="en-US" dirty="0"/>
              <a:t>That is, let’s </a:t>
            </a:r>
            <a:r>
              <a:rPr lang="en-US" i="1" u="sng" dirty="0"/>
              <a:t>design</a:t>
            </a:r>
            <a:r>
              <a:rPr lang="en-US" i="1" dirty="0"/>
              <a:t> our success</a:t>
            </a:r>
            <a:r>
              <a:rPr lang="en-US" dirty="0"/>
              <a:t>…</a:t>
            </a:r>
          </a:p>
          <a:p>
            <a:pPr lvl="1" eaLnBrk="1" hangingPunct="1">
              <a:defRPr/>
            </a:pPr>
            <a:r>
              <a:rPr lang="en-US" dirty="0"/>
              <a:t>And for that, we need </a:t>
            </a:r>
            <a:r>
              <a:rPr lang="en-US" u="sng" dirty="0"/>
              <a:t>funding</a:t>
            </a:r>
            <a:r>
              <a:rPr lang="en-US" dirty="0"/>
              <a:t>…</a:t>
            </a:r>
          </a:p>
          <a:p>
            <a:pPr lvl="1" eaLnBrk="1" hangingPunct="1">
              <a:defRPr/>
            </a:pPr>
            <a:r>
              <a:rPr lang="en-US" dirty="0"/>
              <a:t>And for funding, we need a </a:t>
            </a:r>
            <a:r>
              <a:rPr lang="en-US" u="sng" dirty="0"/>
              <a:t>plan</a:t>
            </a:r>
            <a:r>
              <a:rPr lang="en-US" dirty="0"/>
              <a:t>…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sz="2800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D973A04-0B96-4504-8099-095F3D78F8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“VRIN” Analysis</a:t>
            </a:r>
            <a:endParaRPr lang="en-US" altLang="en-US" sz="360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131426D-734F-40B9-AC56-032A459472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000" dirty="0"/>
              <a:t>Often, successful entrepreneurs use “VRIN” Analysis.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2000" dirty="0"/>
          </a:p>
          <a:p>
            <a:pPr eaLnBrk="1" hangingPunct="1">
              <a:defRPr/>
            </a:pPr>
            <a:r>
              <a:rPr lang="en-US" altLang="en-US" sz="2000" u="sng" dirty="0"/>
              <a:t>V</a:t>
            </a:r>
            <a:r>
              <a:rPr lang="en-US" altLang="en-US" sz="2000" dirty="0"/>
              <a:t>alue</a:t>
            </a:r>
          </a:p>
          <a:p>
            <a:pPr lvl="1" eaLnBrk="1" hangingPunct="1">
              <a:defRPr/>
            </a:pPr>
            <a:r>
              <a:rPr lang="en-US" altLang="en-US" sz="1800" dirty="0"/>
              <a:t>Is the product or process particularly valuable in some way?</a:t>
            </a:r>
          </a:p>
          <a:p>
            <a:pPr eaLnBrk="1" hangingPunct="1">
              <a:defRPr/>
            </a:pPr>
            <a:endParaRPr lang="en-US" altLang="en-US" sz="2000" u="sng" dirty="0"/>
          </a:p>
          <a:p>
            <a:pPr eaLnBrk="1" hangingPunct="1">
              <a:defRPr/>
            </a:pPr>
            <a:r>
              <a:rPr lang="en-US" altLang="en-US" sz="2000" u="sng" dirty="0"/>
              <a:t>R</a:t>
            </a:r>
            <a:r>
              <a:rPr lang="en-US" altLang="en-US" sz="2000" dirty="0"/>
              <a:t>arity</a:t>
            </a:r>
          </a:p>
          <a:p>
            <a:pPr lvl="1" eaLnBrk="1" hangingPunct="1">
              <a:defRPr/>
            </a:pPr>
            <a:r>
              <a:rPr lang="en-US" altLang="en-US" sz="1800" dirty="0"/>
              <a:t>Is the product or process particularly rare (i.e., in few hands)?</a:t>
            </a:r>
          </a:p>
          <a:p>
            <a:pPr eaLnBrk="1" hangingPunct="1">
              <a:defRPr/>
            </a:pPr>
            <a:endParaRPr lang="en-US" altLang="en-US" sz="2000" u="sng" dirty="0"/>
          </a:p>
          <a:p>
            <a:pPr eaLnBrk="1" hangingPunct="1">
              <a:defRPr/>
            </a:pPr>
            <a:r>
              <a:rPr lang="en-US" altLang="en-US" sz="2000" u="sng" dirty="0"/>
              <a:t>I</a:t>
            </a:r>
            <a:r>
              <a:rPr lang="en-US" altLang="en-US" sz="2000" dirty="0"/>
              <a:t>mitability</a:t>
            </a:r>
          </a:p>
          <a:p>
            <a:pPr lvl="1" eaLnBrk="1" hangingPunct="1">
              <a:defRPr/>
            </a:pPr>
            <a:r>
              <a:rPr lang="en-US" altLang="en-US" sz="1800" dirty="0"/>
              <a:t>Is the product or process particularly hard to replicate?</a:t>
            </a:r>
          </a:p>
          <a:p>
            <a:pPr eaLnBrk="1" hangingPunct="1">
              <a:defRPr/>
            </a:pPr>
            <a:endParaRPr lang="en-US" altLang="en-US" sz="2000" u="sng" dirty="0"/>
          </a:p>
          <a:p>
            <a:pPr eaLnBrk="1" hangingPunct="1">
              <a:defRPr/>
            </a:pPr>
            <a:r>
              <a:rPr lang="en-US" altLang="en-US" sz="2000" u="sng" dirty="0"/>
              <a:t>N</a:t>
            </a:r>
            <a:r>
              <a:rPr lang="en-US" altLang="en-US" sz="2000" dirty="0"/>
              <a:t>on-substitutable</a:t>
            </a:r>
          </a:p>
          <a:p>
            <a:pPr lvl="1" eaLnBrk="1" hangingPunct="1">
              <a:defRPr/>
            </a:pPr>
            <a:r>
              <a:rPr lang="en-US" altLang="en-US" sz="1800" dirty="0"/>
              <a:t>Is the product vulnerable to substitution?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B2CF55D9-B395-45CC-B7A4-29EAA9CE29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VRIN Analysis</a:t>
            </a:r>
            <a:br>
              <a:rPr lang="en-US" altLang="en-US" sz="3200"/>
            </a:br>
            <a:r>
              <a:rPr lang="en-US" altLang="en-US" sz="2800"/>
              <a:t>(compare to </a:t>
            </a:r>
            <a:r>
              <a:rPr lang="en-US" altLang="en-US" sz="2800" i="1"/>
              <a:t>opportunities</a:t>
            </a:r>
            <a:r>
              <a:rPr lang="en-US" altLang="en-US" sz="2800"/>
              <a:t> to </a:t>
            </a:r>
            <a:r>
              <a:rPr lang="en-US" altLang="en-US" sz="2800" i="1"/>
              <a:t>expectations</a:t>
            </a:r>
            <a:r>
              <a:rPr lang="en-US" altLang="en-US" sz="2800"/>
              <a:t>)</a:t>
            </a:r>
          </a:p>
        </p:txBody>
      </p:sp>
      <p:sp>
        <p:nvSpPr>
          <p:cNvPr id="8195" name="Slide Number Placeholder 3">
            <a:extLst>
              <a:ext uri="{FF2B5EF4-FFF2-40B4-BE49-F238E27FC236}">
                <a16:creationId xmlns:a16="http://schemas.microsoft.com/office/drawing/2014/main" id="{86079A25-DDBF-4DF1-8618-E71FE9E4A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523AF3-E63E-4BD0-B207-D38323442DDB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2FF6F99-5DAD-47BE-B289-9B0D02F56095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1371600"/>
          <a:ext cx="8534400" cy="4800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577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Marketable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i="1" dirty="0"/>
                        <a:t>Products</a:t>
                      </a:r>
                      <a:r>
                        <a:rPr lang="en-US" sz="1800" dirty="0"/>
                        <a:t> a</a:t>
                      </a:r>
                      <a:r>
                        <a:rPr lang="en-US" sz="1800" baseline="0" dirty="0"/>
                        <a:t>nd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/>
                        <a:t>Operational </a:t>
                      </a:r>
                      <a:r>
                        <a:rPr lang="en-US" sz="1800" i="1" dirty="0"/>
                        <a:t>Processes</a:t>
                      </a:r>
                    </a:p>
                    <a:p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Value?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Rarity?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Imitability?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/>
                        <a:t>Nonsubstitutable</a:t>
                      </a:r>
                      <a:r>
                        <a:rPr lang="en-US" sz="1800" i="1" dirty="0"/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5174">
                <a:tc>
                  <a:txBody>
                    <a:bodyPr/>
                    <a:lstStyle/>
                    <a:p>
                      <a:r>
                        <a:rPr lang="en-US" sz="1800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5174">
                <a:tc>
                  <a:txBody>
                    <a:bodyPr/>
                    <a:lstStyle/>
                    <a:p>
                      <a:r>
                        <a:rPr lang="en-US" sz="1800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2490">
                <a:tc>
                  <a:txBody>
                    <a:bodyPr/>
                    <a:lstStyle/>
                    <a:p>
                      <a:r>
                        <a:rPr lang="en-US" sz="1800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0803CC3-CC2E-4D91-ABFA-7FA56F8A98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Business Plan (1 of 2)</a:t>
            </a:r>
            <a:endParaRPr lang="en-US" altLang="en-US" sz="36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B66986B-2914-4C4B-B2D9-91713FFBE2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Executive Summary</a:t>
            </a:r>
          </a:p>
          <a:p>
            <a:pPr lvl="1" eaLnBrk="1" hangingPunct="1"/>
            <a:r>
              <a:rPr lang="en-US" altLang="en-US" sz="2000"/>
              <a:t>Overview of business purpose and highlight of key elements of the plan</a:t>
            </a:r>
          </a:p>
          <a:p>
            <a:pPr eaLnBrk="1" hangingPunct="1"/>
            <a:r>
              <a:rPr lang="en-US" altLang="en-US" sz="2400"/>
              <a:t>Company Description</a:t>
            </a:r>
          </a:p>
          <a:p>
            <a:pPr lvl="1" eaLnBrk="1" hangingPunct="1"/>
            <a:r>
              <a:rPr lang="en-US" altLang="en-US" sz="2000"/>
              <a:t>Mission, Owners, and legal form</a:t>
            </a:r>
          </a:p>
          <a:p>
            <a:pPr eaLnBrk="1" hangingPunct="1"/>
            <a:r>
              <a:rPr lang="en-US" altLang="en-US" sz="2400"/>
              <a:t>Industry Analysis</a:t>
            </a:r>
          </a:p>
          <a:p>
            <a:pPr lvl="1" eaLnBrk="1" hangingPunct="1"/>
            <a:r>
              <a:rPr lang="en-US" altLang="en-US" sz="2000"/>
              <a:t>Nature of the Industry, including economic trends, important legal or regulatory issues, and potential risks</a:t>
            </a:r>
          </a:p>
          <a:p>
            <a:pPr eaLnBrk="1" hangingPunct="1"/>
            <a:r>
              <a:rPr lang="en-US" altLang="en-US" sz="2400"/>
              <a:t>Market Description</a:t>
            </a:r>
          </a:p>
          <a:p>
            <a:pPr lvl="1" eaLnBrk="1" hangingPunct="1"/>
            <a:r>
              <a:rPr lang="en-US" altLang="en-US" sz="2000"/>
              <a:t>Size of market, competitor strengths and weaknesses, and five-year sales goals</a:t>
            </a:r>
          </a:p>
          <a:p>
            <a:pPr eaLnBrk="1" hangingPunct="1"/>
            <a:r>
              <a:rPr lang="en-US" altLang="en-US" sz="2400"/>
              <a:t>Products and Services Description</a:t>
            </a:r>
          </a:p>
          <a:p>
            <a:pPr lvl="1" eaLnBrk="1" hangingPunct="1"/>
            <a:r>
              <a:rPr lang="en-US" altLang="en-US" sz="2000"/>
              <a:t>Major Goods or Services, with special focus on uniqueness vis-à-vis the competition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AEB9945-B15C-417A-8836-B4E3F122A4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Business Plan (2 of 2)</a:t>
            </a:r>
            <a:endParaRPr lang="en-US" altLang="en-US" sz="360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2E689E2-A789-4965-A18E-8C0F111580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Operations Description</a:t>
            </a:r>
          </a:p>
          <a:p>
            <a:pPr lvl="1" eaLnBrk="1" hangingPunct="1"/>
            <a:r>
              <a:rPr lang="en-US" altLang="en-US" sz="2000"/>
              <a:t>Manufacturing or Service methods, supplies and suppliers, and control procedures</a:t>
            </a:r>
          </a:p>
          <a:p>
            <a:pPr eaLnBrk="1" hangingPunct="1"/>
            <a:r>
              <a:rPr lang="en-US" altLang="en-US" sz="2400"/>
              <a:t>Staffing Description</a:t>
            </a:r>
          </a:p>
          <a:p>
            <a:pPr lvl="1" eaLnBrk="1" hangingPunct="1"/>
            <a:r>
              <a:rPr lang="en-US" altLang="en-US" sz="2000"/>
              <a:t>Management and staffing skills needed and available, compensation and human resource management systems</a:t>
            </a:r>
          </a:p>
          <a:p>
            <a:pPr eaLnBrk="1" hangingPunct="1"/>
            <a:r>
              <a:rPr lang="en-US" altLang="en-US" sz="2400"/>
              <a:t>Financial Projection</a:t>
            </a:r>
          </a:p>
          <a:p>
            <a:pPr lvl="1" eaLnBrk="1" hangingPunct="1"/>
            <a:r>
              <a:rPr lang="en-US" altLang="en-US" sz="2000"/>
              <a:t>Cash flow projections for one to five years</a:t>
            </a:r>
          </a:p>
          <a:p>
            <a:pPr eaLnBrk="1" hangingPunct="1"/>
            <a:r>
              <a:rPr lang="en-US" altLang="en-US" sz="2400"/>
              <a:t>Capital Needs</a:t>
            </a:r>
          </a:p>
          <a:p>
            <a:pPr lvl="1" eaLnBrk="1" hangingPunct="1"/>
            <a:r>
              <a:rPr lang="en-US" altLang="en-US" sz="2000"/>
              <a:t>Amount of funds needed to run the business, amount available, amount requested from new sources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4225264-D38D-4C79-8EF0-FD2D031CC4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Relative Importance</a:t>
            </a:r>
            <a:endParaRPr lang="en-US" altLang="en-US" sz="360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DD07777-DF33-4A95-91FF-E7C9A86AC6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/>
              <a:t>Very Short-run (1-6 months) (</a:t>
            </a:r>
            <a:r>
              <a:rPr lang="en-US" sz="2000" dirty="0"/>
              <a:t>“the pitch”)</a:t>
            </a:r>
          </a:p>
          <a:p>
            <a:pPr lvl="1" eaLnBrk="1" hangingPunct="1">
              <a:defRPr/>
            </a:pPr>
            <a:r>
              <a:rPr lang="en-US" sz="2000" dirty="0"/>
              <a:t>Products and Services Description</a:t>
            </a:r>
          </a:p>
          <a:p>
            <a:pPr lvl="1" eaLnBrk="1" hangingPunct="1">
              <a:defRPr/>
            </a:pPr>
            <a:r>
              <a:rPr lang="en-US" sz="2000" dirty="0"/>
              <a:t>Market Description</a:t>
            </a:r>
          </a:p>
          <a:p>
            <a:pPr eaLnBrk="1" hangingPunct="1">
              <a:defRPr/>
            </a:pPr>
            <a:r>
              <a:rPr lang="en-US" sz="2400" dirty="0"/>
              <a:t>Short-run (6-12 months) (</a:t>
            </a:r>
            <a:r>
              <a:rPr lang="en-US" sz="2000" dirty="0"/>
              <a:t>“survival”)</a:t>
            </a:r>
          </a:p>
          <a:p>
            <a:pPr lvl="1" eaLnBrk="1" hangingPunct="1">
              <a:defRPr/>
            </a:pPr>
            <a:r>
              <a:rPr lang="en-US" sz="2000" dirty="0"/>
              <a:t>Financial Projection</a:t>
            </a:r>
          </a:p>
          <a:p>
            <a:pPr lvl="1" eaLnBrk="1" hangingPunct="1">
              <a:defRPr/>
            </a:pPr>
            <a:r>
              <a:rPr lang="en-US" sz="2000" dirty="0"/>
              <a:t>Company Description</a:t>
            </a:r>
          </a:p>
          <a:p>
            <a:pPr eaLnBrk="1" hangingPunct="1">
              <a:defRPr/>
            </a:pPr>
            <a:r>
              <a:rPr lang="en-US" sz="2400" dirty="0"/>
              <a:t>Long-run (1-5 years) (</a:t>
            </a:r>
            <a:r>
              <a:rPr lang="en-US" sz="2000" dirty="0"/>
              <a:t>“flourish”)</a:t>
            </a:r>
          </a:p>
          <a:p>
            <a:pPr lvl="1" eaLnBrk="1" hangingPunct="1">
              <a:defRPr/>
            </a:pPr>
            <a:r>
              <a:rPr lang="en-US" sz="2000" dirty="0"/>
              <a:t>Capital Needs</a:t>
            </a:r>
          </a:p>
          <a:p>
            <a:pPr lvl="1" eaLnBrk="1" hangingPunct="1">
              <a:defRPr/>
            </a:pPr>
            <a:r>
              <a:rPr lang="en-US" sz="2000" dirty="0"/>
              <a:t>Operations Description</a:t>
            </a:r>
          </a:p>
          <a:p>
            <a:pPr lvl="1" eaLnBrk="1" hangingPunct="1">
              <a:defRPr/>
            </a:pPr>
            <a:r>
              <a:rPr lang="en-US" sz="2000" dirty="0"/>
              <a:t>Staffing Description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dirty="0"/>
              <a:t>Very long-run (5-15 years) (</a:t>
            </a:r>
            <a:r>
              <a:rPr lang="en-US" sz="2000" dirty="0"/>
              <a:t>“compete”)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000" dirty="0"/>
              <a:t>Industry Analysis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81354C9-761F-4422-8E30-B418DFA2AD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CSUN Resources</a:t>
            </a:r>
            <a:endParaRPr lang="en-US" altLang="en-US" sz="3600" dirty="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D40EACA-FC31-4BE0-8F57-290484909C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General CSUN Entrepreneurship Resources</a:t>
            </a:r>
            <a:endParaRPr lang="en-US" altLang="en-US" sz="2000" dirty="0">
              <a:hlinkClick r:id="rId3"/>
            </a:endParaRPr>
          </a:p>
          <a:p>
            <a:pPr lvl="1" eaLnBrk="1" hangingPunct="1"/>
            <a:r>
              <a:rPr lang="en-US" altLang="en-US" sz="1600" dirty="0">
                <a:hlinkClick r:id="rId3"/>
              </a:rPr>
              <a:t>Web: https://www.csun.edu/entrepreneurship</a:t>
            </a:r>
            <a:br>
              <a:rPr lang="en-US" altLang="en-US" sz="1600" dirty="0">
                <a:hlinkClick r:id="rId3"/>
              </a:rPr>
            </a:br>
            <a:endParaRPr lang="en-US" altLang="en-US" sz="1600" dirty="0">
              <a:hlinkClick r:id="rId3"/>
            </a:endParaRPr>
          </a:p>
          <a:p>
            <a:pPr eaLnBrk="1" hangingPunct="1"/>
            <a:r>
              <a:rPr lang="en-US" altLang="en-US" sz="2000" dirty="0"/>
              <a:t>Web: “Bullring competition” and “fast-pitch” competition</a:t>
            </a:r>
            <a:endParaRPr lang="en-US" altLang="en-US" sz="1400" dirty="0">
              <a:hlinkClick r:id="rId3"/>
            </a:endParaRPr>
          </a:p>
          <a:p>
            <a:pPr lvl="1" eaLnBrk="1" hangingPunct="1"/>
            <a:r>
              <a:rPr lang="en-US" altLang="en-US" sz="1800" dirty="0">
                <a:hlinkClick r:id="rId3"/>
              </a:rPr>
              <a:t>https://www.csun.edu/entrepreneurship/bull-ring-new-venture-competition</a:t>
            </a:r>
          </a:p>
          <a:p>
            <a:pPr lvl="1" eaLnBrk="1" hangingPunct="1"/>
            <a:endParaRPr lang="en-US" altLang="en-US" sz="2000" dirty="0">
              <a:hlinkClick r:id="rId3"/>
            </a:endParaRPr>
          </a:p>
          <a:p>
            <a:pPr eaLnBrk="1" hangingPunct="1"/>
            <a:r>
              <a:rPr lang="en-US" altLang="en-US" sz="2000" dirty="0"/>
              <a:t>Dr. Joanne </a:t>
            </a:r>
            <a:r>
              <a:rPr lang="en-US" altLang="en-US" sz="2000" dirty="0" err="1"/>
              <a:t>Scilitoe</a:t>
            </a:r>
            <a:r>
              <a:rPr lang="en-US" altLang="en-US" sz="2000" dirty="0"/>
              <a:t> (</a:t>
            </a:r>
            <a:r>
              <a:rPr lang="en-US" altLang="en-US" sz="1800" dirty="0"/>
              <a:t>Program Director, Entrepreneurship)</a:t>
            </a:r>
            <a:endParaRPr lang="en-US" altLang="en-US" sz="1800" dirty="0">
              <a:hlinkClick r:id="rId3"/>
            </a:endParaRPr>
          </a:p>
          <a:p>
            <a:pPr lvl="1" eaLnBrk="1" hangingPunct="1"/>
            <a:r>
              <a:rPr lang="en-US" altLang="en-US" sz="1800" dirty="0">
                <a:hlinkClick r:id="rId3"/>
              </a:rPr>
              <a:t>Contact: https://www.csun.edu/management/joanne-scillitoe</a:t>
            </a:r>
          </a:p>
          <a:p>
            <a:pPr eaLnBrk="1" hangingPunct="1"/>
            <a:endParaRPr lang="en-US" altLang="en-US" sz="2000" dirty="0">
              <a:hlinkClick r:id="rId3"/>
            </a:endParaRPr>
          </a:p>
          <a:p>
            <a:pPr eaLnBrk="1" hangingPunct="1"/>
            <a:r>
              <a:rPr lang="en-US" altLang="en-US" sz="2000" dirty="0"/>
              <a:t>More Entrepreneurship Resources</a:t>
            </a:r>
            <a:r>
              <a:rPr lang="en-US" altLang="en-US" sz="2000" dirty="0">
                <a:hlinkClick r:id="rId3"/>
              </a:rPr>
              <a:t>:</a:t>
            </a:r>
          </a:p>
          <a:p>
            <a:pPr lvl="1" eaLnBrk="1" hangingPunct="1"/>
            <a:r>
              <a:rPr lang="en-US" altLang="en-US" sz="1600" dirty="0">
                <a:hlinkClick r:id="rId3"/>
              </a:rPr>
              <a:t>Web: https://www.csun.edu/entrepreneurship-program/resources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More Entrepreneurship Resources</a:t>
            </a:r>
            <a:r>
              <a:rPr lang="en-US" altLang="en-US" sz="2000" dirty="0">
                <a:hlinkClick r:id="rId3"/>
              </a:rPr>
              <a:t>:</a:t>
            </a:r>
          </a:p>
          <a:p>
            <a:pPr lvl="1" eaLnBrk="1" hangingPunct="1"/>
            <a:r>
              <a:rPr lang="en-US" altLang="en-US" sz="1600" dirty="0">
                <a:hlinkClick r:id="rId3"/>
              </a:rPr>
              <a:t>Web: https://www.csunentrepreneurs.com/</a:t>
            </a:r>
            <a:endParaRPr lang="en-US" altLang="en-US" sz="1600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6531</TotalTime>
  <Words>482</Words>
  <Application>Microsoft Office PowerPoint</Application>
  <PresentationFormat>On-screen Show (4:3)</PresentationFormat>
  <Paragraphs>90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Lucida Sans</vt:lpstr>
      <vt:lpstr>Lucida Sans Unicode</vt:lpstr>
      <vt:lpstr>Verdana</vt:lpstr>
      <vt:lpstr>Default Design</vt:lpstr>
      <vt:lpstr>Strategy and Entrepreneurship:</vt:lpstr>
      <vt:lpstr>Entrepreneurship and Intrepreneurship</vt:lpstr>
      <vt:lpstr>“VRIN” Analysis</vt:lpstr>
      <vt:lpstr>VRIN Analysis (compare to opportunities to expectations)</vt:lpstr>
      <vt:lpstr>A Business Plan (1 of 2)</vt:lpstr>
      <vt:lpstr>A Business Plan (2 of 2)</vt:lpstr>
      <vt:lpstr>Relative Importance</vt:lpstr>
      <vt:lpstr>CSUN Resources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Business Writing Across the Curriculum: Two Perspectives and Practices </dc:title>
  <dc:creator>wsmith</dc:creator>
  <cp:lastModifiedBy>Wayne Smith</cp:lastModifiedBy>
  <cp:revision>255</cp:revision>
  <cp:lastPrinted>2011-06-18T21:17:54Z</cp:lastPrinted>
  <dcterms:created xsi:type="dcterms:W3CDTF">2008-04-21T00:35:01Z</dcterms:created>
  <dcterms:modified xsi:type="dcterms:W3CDTF">2024-02-27T04:43:49Z</dcterms:modified>
</cp:coreProperties>
</file>