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7" r:id="rId2"/>
    <p:sldId id="302" r:id="rId3"/>
    <p:sldId id="308" r:id="rId4"/>
    <p:sldId id="338" r:id="rId5"/>
    <p:sldId id="339" r:id="rId6"/>
    <p:sldId id="330" r:id="rId7"/>
    <p:sldId id="326" r:id="rId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9" autoAdjust="0"/>
    <p:restoredTop sz="94660"/>
  </p:normalViewPr>
  <p:slideViewPr>
    <p:cSldViewPr>
      <p:cViewPr varScale="1">
        <p:scale>
          <a:sx n="64" d="100"/>
          <a:sy n="64" d="100"/>
        </p:scale>
        <p:origin x="90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89C20CB-1E6B-4ECB-B47F-22383994E0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0ADD8C5-E76B-4180-9C5A-FBBA464DF00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34A06A5-04BC-463B-AD00-C2B8B4A204E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13F9772-6359-46E9-9645-EF49A1AEF4F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81CD50D1-C660-4270-B9F8-7C9FF7C9A6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6958781-BD0E-4A1D-AECE-2331B9E05E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43B37FA-C4CC-4D83-A860-CBBC568AAB5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04352F4-1D08-478A-AE83-E8450434CAB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75C4E661-56EE-4A4A-9B15-05769452C09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57B69A1B-FEB1-41F5-B604-A9B2736D6DB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DF8E352C-0E65-47C4-B49F-4719EB0ADC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C1BBB014-C4D7-44C9-86AB-1DF10A0DBA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38D074D-D185-4F5A-B16A-7E3FE52701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089ED7-02F2-41A6-96CC-B9C902F05E34}" type="slidenum">
              <a:rPr lang="en-US" altLang="en-US" sz="130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5016D36-FEC0-4E42-B388-2D7DC09111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6E5B70A-0DA8-4714-A073-DA276429C0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708CA2-3C36-44C6-BD6D-F0DCC8612A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9AA790-4A5D-48DD-AFCE-1FFCE8099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E09574-9E84-4350-847E-B972E92DB9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18F4F7-CC3F-4D37-9B01-E9509DEE82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44003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B98B6E-2356-4067-B840-04684CB2CB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5779B6-8005-4522-BE9D-D5F4A73FD9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4A8061-E6FC-4B34-B9D7-AD1955C97A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7F2E2B-7AFB-4B37-AA18-9EAE9AF4C6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21961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4455A1-0524-4222-9681-3D9D04AFF3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B4BCBA-7C20-4109-84AA-5BC394334B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CA580B-0404-4C02-81CA-213EF6A2C5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730C59-8F34-4D39-98BF-2F0DE5DF6E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48558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5221A7-A7AD-485D-8C96-8D8D2DEB9E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B53F8D-84B5-48A2-BC3D-AE97AC235B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226985-149C-434A-A44D-4DE7B8D10B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C3152E-6518-4F6F-9437-CF24FB15FF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38269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74FA9E-5EAE-4106-BE9B-D913E083FA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D51C50-CFCF-4C84-A4F3-D9172C08FD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8E04DD-DA54-4563-9E5A-B36DDBACA1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75CD-22A7-499F-B44D-1052BB08C6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36969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96FB72-D25A-4B01-BA25-C3B5FAFE6F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750E51-1A45-4808-82EE-F887DBE6FB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C14B50-8DB2-420D-843F-DED4D1E730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6EEF5-7B0B-48ED-B353-5E7F3BF3DA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71321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F9B1996-F148-4421-80BA-EA946DEC75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E4ED1D6-85E8-4080-9D1E-8201F51E8F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35E366A-6243-4FF6-959F-F632F80CD9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DCA4D-3036-49D5-BBA7-0E26608A2C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81897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ED97516-579A-427F-BD9F-777982ABBD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482C24-2E2A-4009-8AF5-2F5E07DEC9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CA8C39C-5835-4551-A8FF-786798322B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911C7-6D54-4A49-894C-42D3DAB65A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77670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000D43-FE1A-42FA-8176-E2CBA7A0E7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58EE97C-5EB7-41AA-8AA1-C2AA1B1557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F15D9C5-B84F-4A13-A5FD-4746CA11BE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AD2AF7-4752-43D0-BBC0-F9C30D9FE2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19036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1061BC-94D3-43A8-8A2D-BCCAACB4B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974D89-B074-40E8-B043-080F3FCD10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ECB5EC-3315-4C32-8C9A-0F8C328AB2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C4098B-9285-4864-B8DC-51DE319D6B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07130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C486DA-8C3F-4366-9327-4823C6006A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7F1AB-ECEC-40AC-9DF7-D2DE8A136A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F7C549-A68D-431E-AF0D-8A695B21A7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DF88C2-7155-40E4-93D0-EF1EC0A2B8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03271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EDD27F0-4713-40E7-B5E7-A88D5BA56A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BCAEAD4-9B11-4F5B-843A-D5C2F0A2D9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BB13980-2E89-4051-B7A0-5CB88921B8C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99EFF47-AEBC-4942-9AEA-B208E7A760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275C175-6EE2-4E3D-829D-848B3968F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04DA1FEF-DBF5-4376-B53E-CBC840617B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1700D528-2125-4245-89E1-6DFBE9FE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F3B4DD-583B-4988-ADF8-D52A4E51B24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FFA6F19-355F-468E-9036-9987638F33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b="1"/>
              <a:t>The Philosophical Model of Communication</a:t>
            </a:r>
            <a:endParaRPr lang="en-US" altLang="en-US" sz="3600" b="1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454D424-86F6-4F94-981C-D062F1BC309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8E55B33-3486-4F2E-9CDE-5980579B6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3622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Lucida Sans Unicode" panose="020B0602030504020204" pitchFamily="34" charset="0"/>
              </a:rPr>
              <a:t>Using the Philosophy of Language to Advantage in Organizational Contexts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F758AA9B-34F9-4A50-B350-842C373E0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31818B-0B73-44F3-8A9E-B8937808145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FAF1E7B-66F5-4DBE-BC25-4E185FC88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Advanced Definitions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B74B226-6523-4457-998D-9061C32EB8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Syntax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The formal rules of language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Semantics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Meaning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Pragmatics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How language is actually used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Sentence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Written form, writers follow rules – e.g., Subject-Verb-Object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Utterance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Spoken form, speakers craft meaning – e.g., “Let’s Roll!”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3409C570-E3A6-4754-9558-59FA5CF3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ABAB8E-D799-4B99-83C8-9E9868D0C55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1E88244-D947-4347-BC35-45D59F6CDC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The “Physical” Model (similar to the textbook)</a:t>
            </a:r>
          </a:p>
        </p:txBody>
      </p:sp>
      <p:pic>
        <p:nvPicPr>
          <p:cNvPr id="7172" name="Picture 3">
            <a:extLst>
              <a:ext uri="{FF2B5EF4-FFF2-40B4-BE49-F238E27FC236}">
                <a16:creationId xmlns:a16="http://schemas.microsoft.com/office/drawing/2014/main" id="{724A9F6F-5CC3-4BE0-818C-B2AD64626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10050"/>
            <a:ext cx="8953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4">
            <a:extLst>
              <a:ext uri="{FF2B5EF4-FFF2-40B4-BE49-F238E27FC236}">
                <a16:creationId xmlns:a16="http://schemas.microsoft.com/office/drawing/2014/main" id="{D3521D6B-5D40-48E1-BC84-E663CF7B6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210050"/>
            <a:ext cx="8953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4" name="Text Box 5">
            <a:extLst>
              <a:ext uri="{FF2B5EF4-FFF2-40B4-BE49-F238E27FC236}">
                <a16:creationId xmlns:a16="http://schemas.microsoft.com/office/drawing/2014/main" id="{9C41AF66-FF7F-4BC4-9A03-211DBAF71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0"/>
            <a:ext cx="1722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Verdana" panose="020B0604030504040204" pitchFamily="34" charset="0"/>
              </a:rPr>
              <a:t>Speaker (S)</a:t>
            </a:r>
          </a:p>
        </p:txBody>
      </p:sp>
      <p:sp>
        <p:nvSpPr>
          <p:cNvPr id="7175" name="Text Box 6">
            <a:extLst>
              <a:ext uri="{FF2B5EF4-FFF2-40B4-BE49-F238E27FC236}">
                <a16:creationId xmlns:a16="http://schemas.microsoft.com/office/drawing/2014/main" id="{E01EF1A8-D052-4FC0-8C50-9BEE85C83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715000"/>
            <a:ext cx="1555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Verdana" panose="020B0604030504040204" pitchFamily="34" charset="0"/>
              </a:rPr>
              <a:t>Hearer (H)</a:t>
            </a:r>
          </a:p>
        </p:txBody>
      </p:sp>
      <p:cxnSp>
        <p:nvCxnSpPr>
          <p:cNvPr id="7176" name="AutoShape 7">
            <a:extLst>
              <a:ext uri="{FF2B5EF4-FFF2-40B4-BE49-F238E27FC236}">
                <a16:creationId xmlns:a16="http://schemas.microsoft.com/office/drawing/2014/main" id="{1E5CC192-BCCE-4A39-AEB2-3DB258F6D099}"/>
              </a:ext>
            </a:extLst>
          </p:cNvPr>
          <p:cNvCxnSpPr>
            <a:cxnSpLocks noChangeShapeType="1"/>
            <a:stCxn id="7172" idx="0"/>
            <a:endCxn id="7173" idx="0"/>
          </p:cNvCxnSpPr>
          <p:nvPr/>
        </p:nvCxnSpPr>
        <p:spPr bwMode="auto">
          <a:xfrm rot="5400000" flipV="1">
            <a:off x="4409281" y="858044"/>
            <a:ext cx="1588" cy="67056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7" name="AutoShape 8">
            <a:extLst>
              <a:ext uri="{FF2B5EF4-FFF2-40B4-BE49-F238E27FC236}">
                <a16:creationId xmlns:a16="http://schemas.microsoft.com/office/drawing/2014/main" id="{FC32693B-6D89-49F6-B165-AF9846DD5D5F}"/>
              </a:ext>
            </a:extLst>
          </p:cNvPr>
          <p:cNvCxnSpPr>
            <a:cxnSpLocks noChangeShapeType="1"/>
            <a:stCxn id="7173" idx="2"/>
            <a:endCxn id="7172" idx="2"/>
          </p:cNvCxnSpPr>
          <p:nvPr/>
        </p:nvCxnSpPr>
        <p:spPr bwMode="auto">
          <a:xfrm rot="5400000">
            <a:off x="4409281" y="1753394"/>
            <a:ext cx="1588" cy="67056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8" name="Text Box 9">
            <a:extLst>
              <a:ext uri="{FF2B5EF4-FFF2-40B4-BE49-F238E27FC236}">
                <a16:creationId xmlns:a16="http://schemas.microsoft.com/office/drawing/2014/main" id="{B861A12E-C4E6-417E-BC7B-9C84874D1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448050"/>
            <a:ext cx="99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Sender</a:t>
            </a:r>
          </a:p>
        </p:txBody>
      </p:sp>
      <p:sp>
        <p:nvSpPr>
          <p:cNvPr id="7179" name="Text Box 10">
            <a:extLst>
              <a:ext uri="{FF2B5EF4-FFF2-40B4-BE49-F238E27FC236}">
                <a16:creationId xmlns:a16="http://schemas.microsoft.com/office/drawing/2014/main" id="{5E66A923-ADD7-4917-8179-C9159835C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448050"/>
            <a:ext cx="1166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Receiver</a:t>
            </a:r>
          </a:p>
        </p:txBody>
      </p:sp>
      <p:sp>
        <p:nvSpPr>
          <p:cNvPr id="7180" name="Text Box 11">
            <a:extLst>
              <a:ext uri="{FF2B5EF4-FFF2-40B4-BE49-F238E27FC236}">
                <a16:creationId xmlns:a16="http://schemas.microsoft.com/office/drawing/2014/main" id="{B68AF6E2-C8D2-4B1A-8A1F-143686B8A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057650"/>
            <a:ext cx="1166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Message</a:t>
            </a:r>
          </a:p>
        </p:txBody>
      </p:sp>
      <p:sp>
        <p:nvSpPr>
          <p:cNvPr id="7181" name="Text Box 12">
            <a:extLst>
              <a:ext uri="{FF2B5EF4-FFF2-40B4-BE49-F238E27FC236}">
                <a16:creationId xmlns:a16="http://schemas.microsoft.com/office/drawing/2014/main" id="{53FB46F5-B46E-45C6-9036-42F4F8955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2800" y="4572000"/>
            <a:ext cx="4522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Verdana" panose="020B0604030504040204" pitchFamily="34" charset="0"/>
              </a:rPr>
              <a:t>Feedback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(Quantity; Quality; Relation; Manner)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56DD5F61-BB2D-4BCD-951A-3FBFD0241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EBC921-5BD5-47BC-AA1F-452A6CE42A0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64766820-40CF-400D-B8C4-517683EAD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“Philosophical” Model</a:t>
            </a:r>
          </a:p>
        </p:txBody>
      </p:sp>
      <p:pic>
        <p:nvPicPr>
          <p:cNvPr id="8196" name="Picture 3">
            <a:extLst>
              <a:ext uri="{FF2B5EF4-FFF2-40B4-BE49-F238E27FC236}">
                <a16:creationId xmlns:a16="http://schemas.microsoft.com/office/drawing/2014/main" id="{CA830795-765E-4994-BBCA-A4D01BEDC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10050"/>
            <a:ext cx="8953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4">
            <a:extLst>
              <a:ext uri="{FF2B5EF4-FFF2-40B4-BE49-F238E27FC236}">
                <a16:creationId xmlns:a16="http://schemas.microsoft.com/office/drawing/2014/main" id="{26C2DC8C-F9AD-46EF-B01F-05CB32058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210050"/>
            <a:ext cx="8953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8" name="Text Box 5">
            <a:extLst>
              <a:ext uri="{FF2B5EF4-FFF2-40B4-BE49-F238E27FC236}">
                <a16:creationId xmlns:a16="http://schemas.microsoft.com/office/drawing/2014/main" id="{83034841-804D-4A08-A338-998B6D493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0"/>
            <a:ext cx="1722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Verdana" panose="020B0604030504040204" pitchFamily="34" charset="0"/>
              </a:rPr>
              <a:t>Speaker (S)</a:t>
            </a:r>
          </a:p>
        </p:txBody>
      </p:sp>
      <p:sp>
        <p:nvSpPr>
          <p:cNvPr id="8199" name="Text Box 6">
            <a:extLst>
              <a:ext uri="{FF2B5EF4-FFF2-40B4-BE49-F238E27FC236}">
                <a16:creationId xmlns:a16="http://schemas.microsoft.com/office/drawing/2014/main" id="{1F20C811-7EC5-4D27-96CA-F20CD985C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715000"/>
            <a:ext cx="1555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Verdana" panose="020B0604030504040204" pitchFamily="34" charset="0"/>
              </a:rPr>
              <a:t>Hearer (H)</a:t>
            </a:r>
          </a:p>
        </p:txBody>
      </p:sp>
      <p:cxnSp>
        <p:nvCxnSpPr>
          <p:cNvPr id="8200" name="AutoShape 7">
            <a:extLst>
              <a:ext uri="{FF2B5EF4-FFF2-40B4-BE49-F238E27FC236}">
                <a16:creationId xmlns:a16="http://schemas.microsoft.com/office/drawing/2014/main" id="{4168113B-8E77-4F20-89F5-7F48405C4BBB}"/>
              </a:ext>
            </a:extLst>
          </p:cNvPr>
          <p:cNvCxnSpPr>
            <a:cxnSpLocks noChangeShapeType="1"/>
            <a:stCxn id="8196" idx="0"/>
            <a:endCxn id="8197" idx="0"/>
          </p:cNvCxnSpPr>
          <p:nvPr/>
        </p:nvCxnSpPr>
        <p:spPr bwMode="auto">
          <a:xfrm rot="5400000" flipV="1">
            <a:off x="4409281" y="858044"/>
            <a:ext cx="1588" cy="67056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1" name="AutoShape 8">
            <a:extLst>
              <a:ext uri="{FF2B5EF4-FFF2-40B4-BE49-F238E27FC236}">
                <a16:creationId xmlns:a16="http://schemas.microsoft.com/office/drawing/2014/main" id="{666CDA6D-21BF-46A3-A009-96843073FA9B}"/>
              </a:ext>
            </a:extLst>
          </p:cNvPr>
          <p:cNvCxnSpPr>
            <a:cxnSpLocks noChangeShapeType="1"/>
            <a:stCxn id="8197" idx="2"/>
            <a:endCxn id="8196" idx="2"/>
          </p:cNvCxnSpPr>
          <p:nvPr/>
        </p:nvCxnSpPr>
        <p:spPr bwMode="auto">
          <a:xfrm rot="5400000">
            <a:off x="4409281" y="1753394"/>
            <a:ext cx="1588" cy="67056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2" name="Text Box 9">
            <a:extLst>
              <a:ext uri="{FF2B5EF4-FFF2-40B4-BE49-F238E27FC236}">
                <a16:creationId xmlns:a16="http://schemas.microsoft.com/office/drawing/2014/main" id="{AFF01D45-641A-4CEA-A1B5-92DBBDE3B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14600"/>
            <a:ext cx="1836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Prior-intention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(decision)</a:t>
            </a:r>
          </a:p>
        </p:txBody>
      </p:sp>
      <p:sp>
        <p:nvSpPr>
          <p:cNvPr id="8203" name="Text Box 10">
            <a:extLst>
              <a:ext uri="{FF2B5EF4-FFF2-40B4-BE49-F238E27FC236}">
                <a16:creationId xmlns:a16="http://schemas.microsoft.com/office/drawing/2014/main" id="{2C74E281-9A73-4615-8D53-474FC1461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514600"/>
            <a:ext cx="2339975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Intention-in-action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(decision)</a:t>
            </a:r>
          </a:p>
        </p:txBody>
      </p:sp>
      <p:sp>
        <p:nvSpPr>
          <p:cNvPr id="8204" name="Text Box 11">
            <a:extLst>
              <a:ext uri="{FF2B5EF4-FFF2-40B4-BE49-F238E27FC236}">
                <a16:creationId xmlns:a16="http://schemas.microsoft.com/office/drawing/2014/main" id="{A95C1A93-D7E1-4CE0-BEEF-89E5C4A85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24257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Belief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(statement-assertion)</a:t>
            </a:r>
          </a:p>
        </p:txBody>
      </p:sp>
      <p:sp>
        <p:nvSpPr>
          <p:cNvPr id="8205" name="Text Box 12">
            <a:extLst>
              <a:ext uri="{FF2B5EF4-FFF2-40B4-BE49-F238E27FC236}">
                <a16:creationId xmlns:a16="http://schemas.microsoft.com/office/drawing/2014/main" id="{2F1E37AC-B9BE-4672-8C07-DF99F2CA8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600200"/>
            <a:ext cx="26114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Desire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(affirmation-statement)</a:t>
            </a:r>
          </a:p>
        </p:txBody>
      </p:sp>
      <p:cxnSp>
        <p:nvCxnSpPr>
          <p:cNvPr id="8206" name="AutoShape 13">
            <a:extLst>
              <a:ext uri="{FF2B5EF4-FFF2-40B4-BE49-F238E27FC236}">
                <a16:creationId xmlns:a16="http://schemas.microsoft.com/office/drawing/2014/main" id="{D030ECF4-35DA-493A-BDCD-62843273692F}"/>
              </a:ext>
            </a:extLst>
          </p:cNvPr>
          <p:cNvCxnSpPr>
            <a:cxnSpLocks noChangeShapeType="1"/>
            <a:stCxn id="8204" idx="2"/>
            <a:endCxn id="8202" idx="0"/>
          </p:cNvCxnSpPr>
          <p:nvPr/>
        </p:nvCxnSpPr>
        <p:spPr bwMode="auto">
          <a:xfrm rot="5400000">
            <a:off x="1485901" y="2178050"/>
            <a:ext cx="303212" cy="369887"/>
          </a:xfrm>
          <a:prstGeom prst="curvedConnector3">
            <a:avLst>
              <a:gd name="adj1" fmla="val 4973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7" name="AutoShape 14">
            <a:extLst>
              <a:ext uri="{FF2B5EF4-FFF2-40B4-BE49-F238E27FC236}">
                <a16:creationId xmlns:a16="http://schemas.microsoft.com/office/drawing/2014/main" id="{185787CD-1153-44E6-97AB-EDD5C326C6D1}"/>
              </a:ext>
            </a:extLst>
          </p:cNvPr>
          <p:cNvCxnSpPr>
            <a:cxnSpLocks noChangeShapeType="1"/>
            <a:stCxn id="8205" idx="2"/>
            <a:endCxn id="8203" idx="0"/>
          </p:cNvCxnSpPr>
          <p:nvPr/>
        </p:nvCxnSpPr>
        <p:spPr bwMode="auto">
          <a:xfrm rot="16200000" flipH="1">
            <a:off x="7411245" y="2278856"/>
            <a:ext cx="303212" cy="168275"/>
          </a:xfrm>
          <a:prstGeom prst="curvedConnector3">
            <a:avLst>
              <a:gd name="adj1" fmla="val 4973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8" name="Text Box 15">
            <a:extLst>
              <a:ext uri="{FF2B5EF4-FFF2-40B4-BE49-F238E27FC236}">
                <a16:creationId xmlns:a16="http://schemas.microsoft.com/office/drawing/2014/main" id="{2189F9A7-7C4D-463C-9F94-8CE2126EB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276600"/>
            <a:ext cx="307498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Understanding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(explanation or prediction)</a:t>
            </a:r>
          </a:p>
        </p:txBody>
      </p:sp>
      <p:sp>
        <p:nvSpPr>
          <p:cNvPr id="8209" name="Text Box 16">
            <a:extLst>
              <a:ext uri="{FF2B5EF4-FFF2-40B4-BE49-F238E27FC236}">
                <a16:creationId xmlns:a16="http://schemas.microsoft.com/office/drawing/2014/main" id="{24CE96C2-B78E-4952-A048-DB64DBE9C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057650"/>
            <a:ext cx="25479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Meaning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(constitutive or causal)</a:t>
            </a:r>
          </a:p>
        </p:txBody>
      </p:sp>
      <p:sp>
        <p:nvSpPr>
          <p:cNvPr id="8210" name="Text Box 17">
            <a:extLst>
              <a:ext uri="{FF2B5EF4-FFF2-40B4-BE49-F238E27FC236}">
                <a16:creationId xmlns:a16="http://schemas.microsoft.com/office/drawing/2014/main" id="{65DFAE80-1E33-483D-A537-B0B75A3A0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308451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Intentionality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(conscious or subconscious)</a:t>
            </a:r>
          </a:p>
        </p:txBody>
      </p:sp>
      <p:cxnSp>
        <p:nvCxnSpPr>
          <p:cNvPr id="8211" name="AutoShape 18">
            <a:extLst>
              <a:ext uri="{FF2B5EF4-FFF2-40B4-BE49-F238E27FC236}">
                <a16:creationId xmlns:a16="http://schemas.microsoft.com/office/drawing/2014/main" id="{7B74E173-1013-4F1D-BEEC-FBF5496CE7FB}"/>
              </a:ext>
            </a:extLst>
          </p:cNvPr>
          <p:cNvCxnSpPr>
            <a:cxnSpLocks noChangeShapeType="1"/>
            <a:stCxn id="8202" idx="2"/>
            <a:endCxn id="8210" idx="0"/>
          </p:cNvCxnSpPr>
          <p:nvPr/>
        </p:nvCxnSpPr>
        <p:spPr bwMode="auto">
          <a:xfrm rot="16200000" flipH="1">
            <a:off x="1687513" y="2889250"/>
            <a:ext cx="150812" cy="6238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2" name="AutoShape 19">
            <a:extLst>
              <a:ext uri="{FF2B5EF4-FFF2-40B4-BE49-F238E27FC236}">
                <a16:creationId xmlns:a16="http://schemas.microsoft.com/office/drawing/2014/main" id="{610E96D2-F34A-48E8-9369-3A7C71BADE79}"/>
              </a:ext>
            </a:extLst>
          </p:cNvPr>
          <p:cNvCxnSpPr>
            <a:cxnSpLocks noChangeShapeType="1"/>
            <a:stCxn id="8203" idx="2"/>
            <a:endCxn id="8208" idx="0"/>
          </p:cNvCxnSpPr>
          <p:nvPr/>
        </p:nvCxnSpPr>
        <p:spPr bwMode="auto">
          <a:xfrm rot="5400000">
            <a:off x="7412832" y="3042444"/>
            <a:ext cx="150812" cy="317500"/>
          </a:xfrm>
          <a:prstGeom prst="curvedConnector3">
            <a:avLst>
              <a:gd name="adj1" fmla="val 4947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13" name="Text Box 20">
            <a:extLst>
              <a:ext uri="{FF2B5EF4-FFF2-40B4-BE49-F238E27FC236}">
                <a16:creationId xmlns:a16="http://schemas.microsoft.com/office/drawing/2014/main" id="{E26F523E-1685-4FF3-AED1-8C73366DF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600200"/>
            <a:ext cx="2290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Representation-level</a:t>
            </a:r>
          </a:p>
        </p:txBody>
      </p:sp>
      <p:sp>
        <p:nvSpPr>
          <p:cNvPr id="8214" name="Text Box 22">
            <a:extLst>
              <a:ext uri="{FF2B5EF4-FFF2-40B4-BE49-F238E27FC236}">
                <a16:creationId xmlns:a16="http://schemas.microsoft.com/office/drawing/2014/main" id="{051C3279-6F2C-4FCC-BF78-1EC6F7076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276600"/>
            <a:ext cx="1882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Proposition-level</a:t>
            </a:r>
          </a:p>
        </p:txBody>
      </p:sp>
      <p:sp>
        <p:nvSpPr>
          <p:cNvPr id="8215" name="Text Box 23">
            <a:extLst>
              <a:ext uri="{FF2B5EF4-FFF2-40B4-BE49-F238E27FC236}">
                <a16:creationId xmlns:a16="http://schemas.microsoft.com/office/drawing/2014/main" id="{E358A114-0CEC-407F-B2B8-D3FDC3E3E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514600"/>
            <a:ext cx="33480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Conditions of Satisfaction-level</a:t>
            </a:r>
          </a:p>
        </p:txBody>
      </p:sp>
      <p:sp>
        <p:nvSpPr>
          <p:cNvPr id="8216" name="Text Box 11">
            <a:extLst>
              <a:ext uri="{FF2B5EF4-FFF2-40B4-BE49-F238E27FC236}">
                <a16:creationId xmlns:a16="http://schemas.microsoft.com/office/drawing/2014/main" id="{ACCA755D-8C1C-4C35-92CB-36675A4C2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1036638"/>
            <a:ext cx="20764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u="sng">
                <a:latin typeface="Verdana" panose="020B0604030504040204" pitchFamily="34" charset="0"/>
              </a:rPr>
              <a:t>Consciousness</a:t>
            </a:r>
          </a:p>
        </p:txBody>
      </p:sp>
      <p:cxnSp>
        <p:nvCxnSpPr>
          <p:cNvPr id="8217" name="AutoShape 13">
            <a:extLst>
              <a:ext uri="{FF2B5EF4-FFF2-40B4-BE49-F238E27FC236}">
                <a16:creationId xmlns:a16="http://schemas.microsoft.com/office/drawing/2014/main" id="{C486E587-57E1-43A6-A475-96BF6C263FF3}"/>
              </a:ext>
            </a:extLst>
          </p:cNvPr>
          <p:cNvCxnSpPr>
            <a:cxnSpLocks noChangeShapeType="1"/>
            <a:stCxn id="8204" idx="0"/>
            <a:endCxn id="8216" idx="2"/>
          </p:cNvCxnSpPr>
          <p:nvPr/>
        </p:nvCxnSpPr>
        <p:spPr bwMode="auto">
          <a:xfrm rot="16200000" flipV="1">
            <a:off x="1680369" y="1458119"/>
            <a:ext cx="193675" cy="904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8" name="AutoShape 13">
            <a:extLst>
              <a:ext uri="{FF2B5EF4-FFF2-40B4-BE49-F238E27FC236}">
                <a16:creationId xmlns:a16="http://schemas.microsoft.com/office/drawing/2014/main" id="{788C3E44-07A4-4E0B-BFA8-51ADE9B25666}"/>
              </a:ext>
            </a:extLst>
          </p:cNvPr>
          <p:cNvCxnSpPr>
            <a:cxnSpLocks noChangeShapeType="1"/>
            <a:stCxn id="8205" idx="0"/>
            <a:endCxn id="8221" idx="2"/>
          </p:cNvCxnSpPr>
          <p:nvPr/>
        </p:nvCxnSpPr>
        <p:spPr bwMode="auto">
          <a:xfrm rot="5400000" flipH="1" flipV="1">
            <a:off x="7431882" y="1464469"/>
            <a:ext cx="182562" cy="889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19" name="Text Box 11">
            <a:extLst>
              <a:ext uri="{FF2B5EF4-FFF2-40B4-BE49-F238E27FC236}">
                <a16:creationId xmlns:a16="http://schemas.microsoft.com/office/drawing/2014/main" id="{858625D4-3EC9-4181-BD2E-899E250F0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025" y="6067425"/>
            <a:ext cx="10858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u="sng">
                <a:latin typeface="Verdana" panose="020B0604030504040204" pitchFamily="34" charset="0"/>
              </a:rPr>
              <a:t>Reality</a:t>
            </a:r>
          </a:p>
        </p:txBody>
      </p:sp>
      <p:cxnSp>
        <p:nvCxnSpPr>
          <p:cNvPr id="8220" name="AutoShape 13">
            <a:extLst>
              <a:ext uri="{FF2B5EF4-FFF2-40B4-BE49-F238E27FC236}">
                <a16:creationId xmlns:a16="http://schemas.microsoft.com/office/drawing/2014/main" id="{E579747A-B2B6-4769-89A9-CA97E413DE12}"/>
              </a:ext>
            </a:extLst>
          </p:cNvPr>
          <p:cNvCxnSpPr>
            <a:cxnSpLocks noChangeShapeType="1"/>
            <a:stCxn id="8209" idx="2"/>
            <a:endCxn id="8219" idx="0"/>
          </p:cNvCxnSpPr>
          <p:nvPr/>
        </p:nvCxnSpPr>
        <p:spPr bwMode="auto">
          <a:xfrm rot="16200000" flipH="1">
            <a:off x="3852069" y="5366544"/>
            <a:ext cx="1398587" cy="317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21" name="Text Box 11">
            <a:extLst>
              <a:ext uri="{FF2B5EF4-FFF2-40B4-BE49-F238E27FC236}">
                <a16:creationId xmlns:a16="http://schemas.microsoft.com/office/drawing/2014/main" id="{13AD79EF-6E23-4E96-99AE-E295BE04B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9388" y="1047750"/>
            <a:ext cx="20764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u="sng">
                <a:latin typeface="Verdana" panose="020B0604030504040204" pitchFamily="34" charset="0"/>
              </a:rPr>
              <a:t>Consciousness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03CE1E6-76E0-46FC-B6D1-3AA9928B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B2F522-C803-48EA-80AE-EF97E4A8C7E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7E4D353-C32A-4BD0-ACE0-62B8C13347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Advantages to the “Philosophical” Model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82D9514-81C8-4C1D-A7CB-755CCE4026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/>
              <a:t>Cross-Cultural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De-emphasizes pronunciation/elocution, emphasizes meaning and understanding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Technology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Likely works for any communication technology (in the past, and more important, in the future)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Science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Likely works regardless of how rapidly cognitive psychology or neuro-science advances (e.g., fMRI, Oxytocin)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Can reverse the Speaker/Hearer roles without change to the model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“Feedback” becomes just another type of “meaning”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Works for Writing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Intentionality, Meaning, Understanding is a complete thought in very nearly the same way as “Subject Verb Object”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Works for non-verbal (i.e., non-writing, non-speaking) actions too (see next slide)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0173E44-8A3F-4CC4-B411-F6150835F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DB1210-8AE6-4250-B8DA-7C57546838E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10243" name="Picture 2">
            <a:extLst>
              <a:ext uri="{FF2B5EF4-FFF2-40B4-BE49-F238E27FC236}">
                <a16:creationId xmlns:a16="http://schemas.microsoft.com/office/drawing/2014/main" id="{9B30AFA8-637B-4406-A340-D0F17971D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C8D6EB8B-4AFD-4799-9744-51359579E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550138-C533-44BD-BFEF-B7F855BE6E0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8F519C76-6AE3-42E1-A9F6-FD834D218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5844</TotalTime>
  <Words>292</Words>
  <Application>Microsoft Office PowerPoint</Application>
  <PresentationFormat>On-screen Show (4:3)</PresentationFormat>
  <Paragraphs>73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Verdana</vt:lpstr>
      <vt:lpstr>Arial</vt:lpstr>
      <vt:lpstr>Lucida Sans Unicode</vt:lpstr>
      <vt:lpstr>Lucida Sans</vt:lpstr>
      <vt:lpstr>Default Design</vt:lpstr>
      <vt:lpstr>The Philosophical Model of Communication</vt:lpstr>
      <vt:lpstr>Some Advanced Definitions</vt:lpstr>
      <vt:lpstr>The “Physical” Model (similar to the textbook)</vt:lpstr>
      <vt:lpstr>The “Philosophical” Model</vt:lpstr>
      <vt:lpstr>Advantages to the “Philosophical” Model</vt:lpstr>
      <vt:lpstr>PowerPoint Presentation</vt:lpstr>
      <vt:lpstr>PowerPoint Presentation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Smith, Wayne W</cp:lastModifiedBy>
  <cp:revision>191</cp:revision>
  <dcterms:created xsi:type="dcterms:W3CDTF">2008-04-21T00:35:01Z</dcterms:created>
  <dcterms:modified xsi:type="dcterms:W3CDTF">2021-12-20T18:12:58Z</dcterms:modified>
</cp:coreProperties>
</file>