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87" r:id="rId2"/>
    <p:sldId id="378" r:id="rId3"/>
    <p:sldId id="348" r:id="rId4"/>
    <p:sldId id="326" r:id="rId5"/>
    <p:sldId id="294" r:id="rId6"/>
    <p:sldId id="336" r:id="rId7"/>
    <p:sldId id="350" r:id="rId8"/>
    <p:sldId id="397" r:id="rId9"/>
    <p:sldId id="395" r:id="rId10"/>
    <p:sldId id="396" r:id="rId11"/>
    <p:sldId id="353" r:id="rId12"/>
    <p:sldId id="354" r:id="rId13"/>
    <p:sldId id="355" r:id="rId14"/>
    <p:sldId id="338" r:id="rId15"/>
    <p:sldId id="337" r:id="rId16"/>
    <p:sldId id="394" r:id="rId17"/>
    <p:sldId id="384" r:id="rId18"/>
    <p:sldId id="385" r:id="rId19"/>
    <p:sldId id="386" r:id="rId20"/>
    <p:sldId id="372" r:id="rId21"/>
    <p:sldId id="373" r:id="rId22"/>
    <p:sldId id="339" r:id="rId23"/>
    <p:sldId id="330" r:id="rId24"/>
    <p:sldId id="364" r:id="rId25"/>
    <p:sldId id="365" r:id="rId26"/>
    <p:sldId id="375" r:id="rId27"/>
    <p:sldId id="390" r:id="rId28"/>
    <p:sldId id="391" r:id="rId29"/>
    <p:sldId id="393" r:id="rId30"/>
    <p:sldId id="379" r:id="rId31"/>
    <p:sldId id="380" r:id="rId32"/>
    <p:sldId id="400" r:id="rId33"/>
    <p:sldId id="401" r:id="rId34"/>
    <p:sldId id="398" r:id="rId35"/>
    <p:sldId id="399" r:id="rId36"/>
    <p:sldId id="369" r:id="rId37"/>
    <p:sldId id="370" r:id="rId38"/>
    <p:sldId id="347" r:id="rId39"/>
    <p:sldId id="376" r:id="rId40"/>
    <p:sldId id="356" r:id="rId41"/>
    <p:sldId id="357" r:id="rId42"/>
    <p:sldId id="360" r:id="rId43"/>
    <p:sldId id="361" r:id="rId4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6" autoAdjust="0"/>
    <p:restoredTop sz="95079" autoAdjust="0"/>
  </p:normalViewPr>
  <p:slideViewPr>
    <p:cSldViewPr>
      <p:cViewPr varScale="1">
        <p:scale>
          <a:sx n="57" d="100"/>
          <a:sy n="57" d="100"/>
        </p:scale>
        <p:origin x="10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D50E9A5-E8D2-5223-19A7-2C93ED5760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6FA651E-3ADB-897E-F570-1F33832110A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8A01DAB-3ECB-E0DF-0BE4-D0529D2D7D0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18D277F-08E5-ABCF-FAD1-5140E3E85AB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AC553524-2FAB-4213-8360-8B7D6294D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B596435-8FED-8C5F-663E-F2DC7F3450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2148D2E-ADC4-E7F7-F51D-59B6BE63DA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5A5460F-4175-BAD1-41B3-C3639ABB2FA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22F41C85-067F-0FC8-1488-803273B5FDF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8488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1B5F1758-4E00-96C0-724C-65E1DE2278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69" tIns="48984" rIns="97969" bIns="48984" numCol="1" anchor="b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5FD57848-F9A9-3F4D-41B9-252FA1816D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69" tIns="48984" rIns="97969" bIns="48984" numCol="1" anchor="b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>
                <a:latin typeface="Arial" panose="020B0604020202020204" pitchFamily="34" charset="0"/>
              </a:defRPr>
            </a:lvl1pPr>
          </a:lstStyle>
          <a:p>
            <a:fld id="{540502A0-C3B0-45A9-B6E8-CA532792D6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8B6DFAD-4C67-2E9D-39D5-EDB9BABD9B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CE4ADB-A2EF-4D39-BBA4-B7D70A4CAF28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205F6CA-3802-681D-9DBE-190D89AA0C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8D8F076-E9CC-F69D-5322-1BBF211DF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7A2BEB-AA05-ED0F-67F8-1292F30CD3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AE9A97-5478-5E67-9741-8DD909308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8C99D1-882E-7FE4-0181-5D6263D4BD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217F1-16CF-434C-B7FC-66AE044F8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57033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42ABC8-0217-5634-860F-64776AFCE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87B8EA-1FE9-DD0E-9AFC-D0C5A1077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CD971A-DDB7-1F57-C15C-E9D63A27FE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B0244-C04F-4C30-9540-26E24D23A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2097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0A341-5AD3-1E6E-846B-009B7DC89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11918C-6E02-B57D-E7FE-AA3B1D0FA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A357F8-D889-06FB-7B8F-8852F2038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D1121-D507-4585-AE9F-CA1879837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8968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A26E5B-8E41-7464-684D-50B713694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91FF87-85D1-BBB3-7BD7-DF55D196D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AEFFCB-8C40-5054-E82B-95EC431C4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B11FB-5EBB-418E-B8EF-0C7BE0DF1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251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D329DE-EADD-C8EA-3260-BB182B59D6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DA868C-F615-E1AB-7E48-641DE8DA9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1DC796-5DB4-2D61-7E01-457CA4FA4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0F8CC-0A52-43A3-A605-5C777B36C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69594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EC96FF-DEC0-763B-A6F2-4DCDDECC4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09DE49-5687-500D-F584-00746EB5A8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62F25-9CC7-3A69-5C0B-2A764E3A99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EDF77-06F3-4069-97CC-8504D599B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7260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4E9695-C483-8616-5E77-DD60E66A0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D51486-2D2F-EE8B-6C3D-6CE35C19F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7314219-BF34-DF22-A3E0-006988981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04BA5-C6AA-428A-B31F-21585E6F7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884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6B64F1-F696-4E56-9694-1AB04855C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271D24-1D83-8521-DABA-93E7DD01F9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4E8EF3-03F0-D490-9442-9CFD8893B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7930E-0820-4DBD-8592-2C885069C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3389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E74EB3-D30B-87FC-33E0-443DEFD4A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1D0318-0F15-19B2-A6A5-7B1E36064C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2B5977-DC94-1C22-62D5-3121BF0E57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C7B0E-4B4E-48DE-B820-5C6AE71CA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2574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653A7F-5968-E3A6-9FD1-C41B165DBD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E17256-5EC9-A2E4-79F4-5A9DB74F0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57E99B-73E1-3472-DA22-D3D6F160E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321421-BCD2-47A3-A430-C677F1CC78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51901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75E464-CA9B-1AD4-246A-9EA08A3131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490BDA-A803-11FD-8EAB-F18ED457F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5A4473-17DA-392A-BDD8-D9F01EFF1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1E472-CBCB-4CAA-B61F-D970DD87D9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6932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17E552-3516-F765-FFB1-A7EDD0941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D52526-DC01-6FD5-F450-2357E1CE5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33C6BF-E38B-B8B7-12E9-3EB7BE0CB0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71AD0F8-C170-6115-AEC2-D9FBEF5BDE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3BD058-C98E-42F0-EE35-BBAB270B9D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B04004B9-F8C4-47F7-A305-9CBFB39911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897F80D7-E120-58BE-4D40-98B8C020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29EC8B-0880-4CF7-B9C2-F8D78D7E2017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EBDBC3E-1A79-1A0B-58F9-2866CC5C33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altLang="en-US" b="1"/>
              <a:t>Contemporary Human Resources:</a:t>
            </a:r>
            <a:endParaRPr lang="en-US" altLang="en-US" sz="3600" b="1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5F8EA0C-E7D2-BBF1-CD34-F4652721AA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00400" y="4400550"/>
            <a:ext cx="5105400" cy="192405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2800" dirty="0"/>
              <a:t>Wayne Smith, Ph.D.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2800" dirty="0"/>
              <a:t>Department of Management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2800" dirty="0"/>
              <a:t>CSU Northridge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+mj-lt"/>
              </a:rPr>
              <a:t>ws@csun.edu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C4AAFEB-1B3E-49CE-5070-C18933DB2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3622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tx2"/>
                </a:solidFill>
                <a:latin typeface="Lucida Sans Unicode" panose="020B0602030504020204" pitchFamily="34" charset="0"/>
              </a:rPr>
              <a:t>Compliance</a:t>
            </a:r>
            <a:r>
              <a:rPr lang="en-US" altLang="en-US">
                <a:solidFill>
                  <a:schemeClr val="tx2"/>
                </a:solidFill>
                <a:latin typeface="Lucida Sans Unicode" panose="020B0602030504020204" pitchFamily="34" charset="0"/>
              </a:rPr>
              <a:t> Issues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E7790A6D-BCBB-7809-B112-0E3C732F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C7BACF-7C29-418D-BE60-D419410DA8CA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159BDD-26BA-D6D8-8584-AAB2EAFCE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63106"/>
            <a:ext cx="8809701" cy="616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3330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38B3A57-D7AC-65F3-1A32-8B6B34EF6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Disability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567C994D-EEB5-BABF-E2DA-2183428D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4FC023-5735-4E11-A05C-2AB6EA71A63D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0B44420B-3E0D-D7B0-2709-EB7D521A7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625B7CC9-E540-6D5C-DC88-D21A7283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76D054-7032-4B3D-920D-423FB99E9328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1FD6E8BD-D29E-B17D-E42C-F0A9F7BF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6FBC10B-285E-8540-576B-505756C05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Every State has Additional Requirements too</a:t>
            </a:r>
          </a:p>
        </p:txBody>
      </p:sp>
    </p:spTree>
    <p:extLst>
      <p:ext uri="{BB962C8B-B14F-4D97-AF65-F5344CB8AC3E}">
        <p14:creationId xmlns:p14="http://schemas.microsoft.com/office/powerpoint/2010/main" val="324197821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674AA0BF-652B-A979-FF9F-D77D05AA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8935C7-0786-4560-91A7-8731DC03331D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55232-6EA6-0DDC-AC2F-E08B2FC25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2" y="698359"/>
            <a:ext cx="9061916" cy="546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7240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674AA0BF-652B-A979-FF9F-D77D05AA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8935C7-0786-4560-91A7-8731DC03331D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A95CF-FE12-5FD1-8675-7EEB0D264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23" y="168422"/>
            <a:ext cx="8866772" cy="623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5083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1B9556A-D4B2-3B63-5490-92472E20B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Every City has Additional Requirements</a:t>
            </a:r>
            <a:br>
              <a:rPr lang="en-US" altLang="en-US" dirty="0"/>
            </a:br>
            <a:r>
              <a:rPr lang="en-US" altLang="en-US" dirty="0"/>
              <a:t>(e.g., Prior Arrests/Convictions Records)</a:t>
            </a:r>
          </a:p>
        </p:txBody>
      </p:sp>
    </p:spTree>
    <p:extLst>
      <p:ext uri="{BB962C8B-B14F-4D97-AF65-F5344CB8AC3E}">
        <p14:creationId xmlns:p14="http://schemas.microsoft.com/office/powerpoint/2010/main" val="70647009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C305BD56-723F-3B5B-1528-1E9463DE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1D42DD-1B4E-47CD-8F40-1C36E299D28F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9DEFD07A-BE27-F934-4284-91827D04A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3908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>
            <a:extLst>
              <a:ext uri="{FF2B5EF4-FFF2-40B4-BE49-F238E27FC236}">
                <a16:creationId xmlns:a16="http://schemas.microsoft.com/office/drawing/2014/main" id="{BE930E85-F85E-5A5C-D2EB-73B0BD46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DA7883-62DF-4A38-B1B3-9F39AE4E02E7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47107" name="Picture 1">
            <a:extLst>
              <a:ext uri="{FF2B5EF4-FFF2-40B4-BE49-F238E27FC236}">
                <a16:creationId xmlns:a16="http://schemas.microsoft.com/office/drawing/2014/main" id="{EC93A000-1297-3DB3-A94B-F960B45C2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404813"/>
            <a:ext cx="57531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192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4D80920-DF5E-D465-2B1D-A8BFE1D1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Anti-Discrimination Statutes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6969196-36BD-A953-9468-1D864D6F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altLang="en-US" sz="1600" dirty="0"/>
              <a:t>U.S. Civil Rights Act of 1964 (Title VII--Employment) (aka “protected classes”)</a:t>
            </a:r>
          </a:p>
          <a:p>
            <a:pPr lvl="1"/>
            <a:r>
              <a:rPr lang="en-US" altLang="en-US" sz="1400" dirty="0"/>
              <a:t>Race</a:t>
            </a:r>
          </a:p>
          <a:p>
            <a:pPr lvl="1"/>
            <a:r>
              <a:rPr lang="en-US" altLang="en-US" sz="1400" dirty="0"/>
              <a:t>Color [of Skin]</a:t>
            </a:r>
          </a:p>
          <a:p>
            <a:pPr lvl="1"/>
            <a:r>
              <a:rPr lang="en-US" altLang="en-US" sz="1400" dirty="0"/>
              <a:t>Religion</a:t>
            </a:r>
          </a:p>
          <a:p>
            <a:pPr lvl="1"/>
            <a:r>
              <a:rPr lang="en-US" altLang="en-US" sz="1400" dirty="0"/>
              <a:t>Sex</a:t>
            </a:r>
          </a:p>
          <a:p>
            <a:pPr lvl="1"/>
            <a:r>
              <a:rPr lang="en-US" altLang="en-US" sz="1400" dirty="0"/>
              <a:t>National Origin</a:t>
            </a:r>
          </a:p>
          <a:p>
            <a:r>
              <a:rPr lang="en-US" altLang="en-US" sz="1600" dirty="0"/>
              <a:t>Extensions from Case Law</a:t>
            </a:r>
          </a:p>
          <a:p>
            <a:pPr lvl="1"/>
            <a:r>
              <a:rPr lang="en-US" altLang="en-US" sz="1400" dirty="0"/>
              <a:t>Gender Identity, Gender Expression, and Sexual Orientation</a:t>
            </a:r>
          </a:p>
          <a:p>
            <a:pPr lvl="1"/>
            <a:r>
              <a:rPr lang="en-US" altLang="en-US" sz="1400" dirty="0"/>
              <a:t>Marital Status</a:t>
            </a:r>
          </a:p>
          <a:p>
            <a:endParaRPr lang="en-US" altLang="en-US" sz="1600" dirty="0"/>
          </a:p>
          <a:p>
            <a:r>
              <a:rPr lang="en-US" altLang="en-US" sz="1600" dirty="0"/>
              <a:t>Other Acts/Policies</a:t>
            </a:r>
          </a:p>
          <a:p>
            <a:pPr lvl="1"/>
            <a:r>
              <a:rPr lang="en-US" altLang="en-US" sz="1400" dirty="0"/>
              <a:t>Age</a:t>
            </a:r>
          </a:p>
          <a:p>
            <a:pPr lvl="1"/>
            <a:r>
              <a:rPr lang="en-US" altLang="en-US" sz="1400" dirty="0"/>
              <a:t>Disability (ADA and Rehabilitation—Section 504)</a:t>
            </a:r>
          </a:p>
          <a:p>
            <a:pPr lvl="1"/>
            <a:r>
              <a:rPr lang="en-US" altLang="en-US" sz="1400" dirty="0"/>
              <a:t>Veteran Status</a:t>
            </a:r>
          </a:p>
          <a:p>
            <a:pPr lvl="1"/>
            <a:r>
              <a:rPr lang="en-US" altLang="en-US" sz="1400" dirty="0"/>
              <a:t>Genetic Disposition</a:t>
            </a:r>
          </a:p>
          <a:p>
            <a:pPr lvl="1"/>
            <a:r>
              <a:rPr lang="en-US" altLang="en-US" sz="1400" dirty="0"/>
              <a:t>Prevention from retribution or reprisal from prior acts of Civil Rights activities</a:t>
            </a:r>
          </a:p>
          <a:p>
            <a:pPr lvl="1"/>
            <a:r>
              <a:rPr lang="en-US" altLang="en-US" sz="1400" dirty="0"/>
              <a:t>Pregnancy</a:t>
            </a:r>
            <a:endParaRPr lang="en-US" altLang="en-US" sz="1600" dirty="0"/>
          </a:p>
          <a:p>
            <a:endParaRPr lang="en-US" altLang="en-US" sz="1600" dirty="0"/>
          </a:p>
          <a:p>
            <a:r>
              <a:rPr lang="en-US" altLang="en-US" sz="1600" dirty="0"/>
              <a:t>Except: </a:t>
            </a:r>
            <a:r>
              <a:rPr lang="en-US" altLang="en-US" sz="1600" i="1" dirty="0"/>
              <a:t>Bona-fide Occupational Qualifications (“BFOQs”)</a:t>
            </a:r>
          </a:p>
          <a:p>
            <a:pPr lvl="1"/>
            <a:r>
              <a:rPr lang="en-US" altLang="en-US" sz="1400" dirty="0"/>
              <a:t>A legal reason to discriminate based upon a organization’s specific need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44ADA095-C7B7-1109-505A-A493510F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8D0664-75B1-417C-B92A-52AB7D4DFDC4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D32BECD-584C-8BD3-16A2-3A77DB07B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Increasing Drug Use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07C86E9C-DB62-93C8-4FB6-031568F5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DD9268-511B-407E-B13C-B1A8EC943150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895473FC-05E1-B01F-33A8-701B341DD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503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E4E4E56-E2D8-D695-1375-B3E2E75CA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Undocumented Workers (Chipotle)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8566AC37-265C-2B47-CE6D-508DC07C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4BED7D-8E68-43C6-89F7-40D4159BDF92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AF02B034-B9B3-5099-5BD0-31ABA33CF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2D48D1B-D19E-B27D-D5A5-0EE3128AC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“Non-compete/Non-disclosure” 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Nike/Adidas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2BB508D0-7279-7D6A-E501-794CB3FA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CE07CA-8DE7-4D7A-B0CE-6B66C0D5AB1D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C65F183A-E529-A8F0-97BC-4DF4D4EE1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192BDCC3-52D0-C625-2D7D-7B386096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D784EF-4AB4-475C-AA3C-EAA1A27F1D6A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7651" name="Picture 1">
            <a:extLst>
              <a:ext uri="{FF2B5EF4-FFF2-40B4-BE49-F238E27FC236}">
                <a16:creationId xmlns:a16="http://schemas.microsoft.com/office/drawing/2014/main" id="{9CFB1049-7316-6BCC-6F3B-F4DD53B93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90525"/>
            <a:ext cx="820102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7EDC263-EC3A-D3E6-93CB-2F5935272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“Specialized Compliance” (e.g., Security Clearances)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5880957C-727B-D969-F40A-F0BD4C33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3615E7-AA57-4004-9350-EB77D02DC25D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9699" name="Picture 1">
            <a:extLst>
              <a:ext uri="{FF2B5EF4-FFF2-40B4-BE49-F238E27FC236}">
                <a16:creationId xmlns:a16="http://schemas.microsoft.com/office/drawing/2014/main" id="{248214D2-2614-CEDE-EB3D-18F9FA82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8804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5880957C-727B-D969-F40A-F0BD4C33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3615E7-AA57-4004-9350-EB77D02DC25D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77C6B-06F9-BEC4-481D-73157CBFF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0999"/>
            <a:ext cx="7924800" cy="58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616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15E3E574-28FE-ACBC-72DC-81427745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045F70-20F1-4E18-A1F5-10E7686C1914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17AA4-3892-B8B9-BB09-045CF6018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45" y="228600"/>
            <a:ext cx="8829710" cy="55022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F606395-C507-4DA9-B701-9E3673DF5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“Trade Secrets” 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CC9913D5-F10C-A115-2599-3E45C979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45A36F-541F-4CE8-B7A1-D36019D06C4A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1747" name="Picture 1">
            <a:extLst>
              <a:ext uri="{FF2B5EF4-FFF2-40B4-BE49-F238E27FC236}">
                <a16:creationId xmlns:a16="http://schemas.microsoft.com/office/drawing/2014/main" id="{B0B0DDA4-C523-C47C-DDE7-0040AC1FF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547688"/>
            <a:ext cx="817245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F606395-C507-4DA9-B701-9E3673DF5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“Whistleblowers” </a:t>
            </a:r>
          </a:p>
        </p:txBody>
      </p:sp>
    </p:spTree>
    <p:extLst>
      <p:ext uri="{BB962C8B-B14F-4D97-AF65-F5344CB8AC3E}">
        <p14:creationId xmlns:p14="http://schemas.microsoft.com/office/powerpoint/2010/main" val="133738117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CC9913D5-F10C-A115-2599-3E45C979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45A36F-541F-4CE8-B7A1-D36019D06C4A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312FA3-6B75-16F5-A7FC-60A4D4ED0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3" y="228600"/>
            <a:ext cx="890203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95881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6861E51-C484-497E-E60D-5D94C3DF8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Workers on “H1-B Visas” replacing American workers)</a:t>
            </a:r>
          </a:p>
        </p:txBody>
      </p:sp>
    </p:spTree>
    <p:extLst>
      <p:ext uri="{BB962C8B-B14F-4D97-AF65-F5344CB8AC3E}">
        <p14:creationId xmlns:p14="http://schemas.microsoft.com/office/powerpoint/2010/main" val="239491332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97A45C20-6024-45F1-AED9-3A169DE0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8DC388-9660-43A6-BBFA-2078A5D0698F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E3385-3636-D222-AC98-BD8C6E27C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05" y="152400"/>
            <a:ext cx="865805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3154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6861E51-C484-497E-E60D-5D94C3DF8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“Non-disparaging” contracts (and Workers on “H1-B Visas”)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97A45C20-6024-45F1-AED9-3A169DE0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8DC388-9660-43A6-BBFA-2078A5D0698F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F66AFF7B-B868-104C-A2E6-AAC84426B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7162800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DD470C2-F22D-BB9A-E1B6-1AE119B0E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“No-Poaching Collusion”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9BF11FE6-E5A7-E796-0608-9159D83D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212426-5F67-4499-84B4-54477BB203EF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6867" name="Picture 1">
            <a:extLst>
              <a:ext uri="{FF2B5EF4-FFF2-40B4-BE49-F238E27FC236}">
                <a16:creationId xmlns:a16="http://schemas.microsoft.com/office/drawing/2014/main" id="{46AE762E-E3EF-5384-EE94-2C5B20954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64770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3A96186-64FA-CDA5-CA0C-76AA23DB7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Race Bias (Denny’s)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E647518-C828-CE21-32E2-C09DCB4EB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“Contract Workers and Franchisees” 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51E5B07C-1704-B86D-B8A3-E1CCC666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E1FCFD-A86B-4052-8D88-4FCC7B4AF7F7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FD0F6531-6EAC-9776-2279-386FCC4B3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EE9ABD7-ACAB-620E-AA2A-3A0598F7E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“Collective Bargaining (Unions)” </a:t>
            </a: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A9B2B83D-F3A6-CDD8-7AED-1A2AF89C8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758BE2-3C69-4874-A5A2-842AD59B6E51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CACDF-121F-818E-81A7-0B2E347BB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75" y="228600"/>
            <a:ext cx="8731307" cy="59436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6C7E2434-A601-EDC9-4083-C6BD392D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5B51DC-BEA8-4C3A-974F-24C1BB639809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BFBC7925-E282-E24A-0625-2BD26349A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695F845-31DD-8D3C-3D9F-A9C9562C1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Sex Bias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380CB6C3-024E-0B90-2BAC-D938C4AF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7E80E-76BF-45E1-909A-C97FCFBAC3E8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2131957C-95A0-6535-0AE5-A5842C65E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380CB6C3-024E-0B90-2BAC-D938C4AF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7E80E-76BF-45E1-909A-C97FCFBAC3E8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1AB521-4CDE-CC92-450D-2F6E52D10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199"/>
            <a:ext cx="8820468" cy="61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553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2F7F340-169F-7C82-19EE-E5E21E44B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Age Bias</a:t>
            </a:r>
          </a:p>
        </p:txBody>
      </p:sp>
    </p:spTree>
    <p:extLst>
      <p:ext uri="{BB962C8B-B14F-4D97-AF65-F5344CB8AC3E}">
        <p14:creationId xmlns:p14="http://schemas.microsoft.com/office/powerpoint/2010/main" val="40914132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 Unicode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5770</TotalTime>
  <Words>256</Words>
  <Application>Microsoft Office PowerPoint</Application>
  <PresentationFormat>On-screen Show (4:3)</PresentationFormat>
  <Paragraphs>71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Lucida Sans</vt:lpstr>
      <vt:lpstr>Lucida Sans Unicode</vt:lpstr>
      <vt:lpstr>Verdana</vt:lpstr>
      <vt:lpstr>Default Design</vt:lpstr>
      <vt:lpstr>Contemporary Human Resources:</vt:lpstr>
      <vt:lpstr>Anti-Discrimination Statutes</vt:lpstr>
      <vt:lpstr>PowerPoint Presentation</vt:lpstr>
      <vt:lpstr>Race Bias (Denny’s)</vt:lpstr>
      <vt:lpstr>PowerPoint Presentation</vt:lpstr>
      <vt:lpstr>Sex Bias</vt:lpstr>
      <vt:lpstr>PowerPoint Presentation</vt:lpstr>
      <vt:lpstr>PowerPoint Presentation</vt:lpstr>
      <vt:lpstr>Age Bias</vt:lpstr>
      <vt:lpstr>PowerPoint Presentation</vt:lpstr>
      <vt:lpstr>Disability</vt:lpstr>
      <vt:lpstr>PowerPoint Presentation</vt:lpstr>
      <vt:lpstr>PowerPoint Presentation</vt:lpstr>
      <vt:lpstr>Every State has Additional Requirements too</vt:lpstr>
      <vt:lpstr>PowerPoint Presentation</vt:lpstr>
      <vt:lpstr>PowerPoint Presentation</vt:lpstr>
      <vt:lpstr>Every City has Additional Requirements (e.g., Prior Arrests/Convictions Records)</vt:lpstr>
      <vt:lpstr>PowerPoint Presentation</vt:lpstr>
      <vt:lpstr>PowerPoint Presentation</vt:lpstr>
      <vt:lpstr>Increasing Drug Use</vt:lpstr>
      <vt:lpstr>PowerPoint Presentation</vt:lpstr>
      <vt:lpstr>Undocumented Workers (Chipotle)</vt:lpstr>
      <vt:lpstr>PowerPoint Presentation</vt:lpstr>
      <vt:lpstr>“Non-compete/Non-disclosure”   Nike/Adidas</vt:lpstr>
      <vt:lpstr>PowerPoint Presentation</vt:lpstr>
      <vt:lpstr>PowerPoint Presentation</vt:lpstr>
      <vt:lpstr>“Specialized Compliance” (e.g., Security Clearances)</vt:lpstr>
      <vt:lpstr>PowerPoint Presentation</vt:lpstr>
      <vt:lpstr>PowerPoint Presentation</vt:lpstr>
      <vt:lpstr>“Trade Secrets” </vt:lpstr>
      <vt:lpstr>PowerPoint Presentation</vt:lpstr>
      <vt:lpstr>“Whistleblowers” </vt:lpstr>
      <vt:lpstr>PowerPoint Presentation</vt:lpstr>
      <vt:lpstr>Workers on “H1-B Visas” replacing American workers)</vt:lpstr>
      <vt:lpstr>PowerPoint Presentation</vt:lpstr>
      <vt:lpstr>“Non-disparaging” contracts (and Workers on “H1-B Visas”)</vt:lpstr>
      <vt:lpstr>PowerPoint Presentation</vt:lpstr>
      <vt:lpstr>“No-Poaching Collusion”</vt:lpstr>
      <vt:lpstr>PowerPoint Presentation</vt:lpstr>
      <vt:lpstr>“Contract Workers and Franchisees” </vt:lpstr>
      <vt:lpstr>PowerPoint Presentation</vt:lpstr>
      <vt:lpstr>“Collective Bargaining (Unions)” </vt:lpstr>
      <vt:lpstr>PowerPoint Presentation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Business Writing Across the Curriculum: Two Perspectives and Practices</dc:title>
  <dc:creator>wsmith</dc:creator>
  <cp:lastModifiedBy>Wayne Smith</cp:lastModifiedBy>
  <cp:revision>237</cp:revision>
  <dcterms:created xsi:type="dcterms:W3CDTF">2008-04-21T00:35:01Z</dcterms:created>
  <dcterms:modified xsi:type="dcterms:W3CDTF">2024-07-04T00:08:30Z</dcterms:modified>
</cp:coreProperties>
</file>