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7" r:id="rId2"/>
    <p:sldId id="382" r:id="rId3"/>
    <p:sldId id="378" r:id="rId4"/>
    <p:sldId id="379" r:id="rId5"/>
    <p:sldId id="381" r:id="rId6"/>
    <p:sldId id="376" r:id="rId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13" autoAdjust="0"/>
    <p:restoredTop sz="86467" autoAdjust="0"/>
  </p:normalViewPr>
  <p:slideViewPr>
    <p:cSldViewPr>
      <p:cViewPr varScale="1">
        <p:scale>
          <a:sx n="64" d="100"/>
          <a:sy n="64" d="100"/>
        </p:scale>
        <p:origin x="73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55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DF1FBD2-BEAC-4C0A-9323-F28E20CEA0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F8356DE-8AE3-4786-AD1F-8BC42F1ACB7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E1246CD-0E99-4E91-AF87-B52C216341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3D76BB6-6A9B-4EDB-A123-8123F4DEB4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AD74A6C6-B338-4FC9-92AF-277F94DF6E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4CB5887-A2D3-4193-A66B-6784D9A7D6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969" tIns="48984" rIns="97969" bIns="48984" numCol="1" anchor="t" anchorCtr="0" compatLnSpc="1">
            <a:prstTxWarp prst="textNoShape">
              <a:avLst/>
            </a:prstTxWarp>
          </a:bodyPr>
          <a:lstStyle>
            <a:lvl1pPr defTabSz="9794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243E926-0107-4E5F-9F23-AD4894F268B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969" tIns="48984" rIns="97969" bIns="48984" numCol="1" anchor="t" anchorCtr="0" compatLnSpc="1">
            <a:prstTxWarp prst="textNoShape">
              <a:avLst/>
            </a:prstTxWarp>
          </a:bodyPr>
          <a:lstStyle>
            <a:lvl1pPr algn="r" defTabSz="9794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E9F7C4A-FCB4-436D-B855-184440793E9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9A734E66-1FF1-40DB-A27E-96FCCBE2A8C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78488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969" tIns="48984" rIns="97969" bIns="48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1AABA467-101E-4B72-B942-246A474D03E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969" tIns="48984" rIns="97969" bIns="48984" numCol="1" anchor="b" anchorCtr="0" compatLnSpc="1">
            <a:prstTxWarp prst="textNoShape">
              <a:avLst/>
            </a:prstTxWarp>
          </a:bodyPr>
          <a:lstStyle>
            <a:lvl1pPr defTabSz="9794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00546B69-2591-4922-8DB7-BF99B4BE4F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969" tIns="48984" rIns="97969" bIns="48984" numCol="1" anchor="b" anchorCtr="0" compatLnSpc="1">
            <a:prstTxWarp prst="textNoShape">
              <a:avLst/>
            </a:prstTxWarp>
          </a:bodyPr>
          <a:lstStyle>
            <a:lvl1pPr algn="r" defTabSz="979488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E9CDFB45-F2E1-4B12-9CB8-D571C67690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CE128B0-04FD-4403-A2C6-CDB56F363F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8C67BA-8D07-4BBE-B48E-E881D6BB146E}" type="slidenum">
              <a:rPr lang="en-US" altLang="en-US" sz="130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0060BEA-AF5D-49F5-A4B9-AFFFEED496E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436D803-85CF-4D5D-A16D-D248D24857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9411291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4F2933-1EA0-42EC-98B6-7F24609091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DE05B5-5E56-4822-AC01-5B6C49038C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EA2788-677E-4BB5-9E60-37A5025291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48BD6D-C059-48B8-A4C8-EFC13E037F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17230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8BE460-9439-4F8C-B9B7-6B3A7667E2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0EFB1A-5577-414E-83EB-DB2A52984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35EBFE-5A26-4D27-BCBE-EF35DFC63C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08A4FD-9BD2-49BB-85CE-A09CDBF432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64266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9725E7-F207-4550-A488-F67AC1D6B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E44A5-DB17-4894-B6AB-B997E6BD68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130EB4-4E83-4316-A1FA-238FF9B2EE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EF50E3-9A3A-4875-839A-23495D585B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4289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ADCCAF-B94A-43A0-A8C6-28A7D7FF19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9E88EE-042A-4067-9737-EA64CC9B35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D3E253-CC6A-4C06-8D98-94BAC99867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39F5FA-2492-44D3-A941-E8F87E67E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67469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5938C7-2007-4815-AE56-7DEDC95BAC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1F3F3F-EF98-4E73-BB1F-D0955E4B5D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00DEBE-65C9-46A3-950A-EEE83C5CC7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128F9F-32A9-4285-B35F-4C7D0B0CAB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69328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7ED4ED-D300-4200-BFAD-B903A08F83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96ED6F-8046-4471-B7EA-FFB519ED0D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49ADCD6-9817-42C9-A514-11504AE02A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42B5C2-FA37-4A0A-8F85-2A284055B9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97291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8C7C9E4-CC87-40B2-A526-2C8E77F27A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014509D-8446-49B3-A86E-CED1EED3FD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2991039-62A6-474A-B6A7-B279791142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ABB51-1DCD-4F01-BAF5-ADDF76177A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64537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507F56E-4205-4387-9247-0FA87C3CC4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84E7E42-8457-4450-9518-D20F00FC40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A35F0D-633E-4A9E-8EF8-7BA6E35063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2AE267-AD7B-4105-A0F5-E472FE9D1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12294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D9F333-0627-4D61-92CC-6FCF03DCC5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8026F5-3AC0-4EED-A2F9-05A1856BEE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AC3B23-0FE0-4E34-8D87-FBECFC76C1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FA7B2-A362-45D5-9826-934E2DF0D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799271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3DB1DA-2166-4405-A8B9-4554DDB18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599428-A50F-4A65-BCFB-9AA4E8103D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642EC8-2A08-4E5F-9082-53ABEDE28D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20574-4B8E-485B-9F9B-84FD50A659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54807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0B1EC1-865C-4096-9310-355FB4DEE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7E9AC52-82AC-4A97-B1B3-0471C8B7AA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38127D9-B613-40E8-8C62-7AF2290422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D334F5-527B-4067-9AE9-FE3FF6E6FA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2EA127C-6FB4-4313-B271-9FEB15DD0D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3C672AD7-4E5F-4835-BBB5-8EB39E9EE8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649488F-538B-4417-93BC-567AA86D61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1470025"/>
          </a:xfrm>
        </p:spPr>
        <p:txBody>
          <a:bodyPr/>
          <a:lstStyle/>
          <a:p>
            <a:pPr algn="l" eaLnBrk="1" hangingPunct="1"/>
            <a:r>
              <a:rPr lang="en-US" altLang="en-US" sz="4000" b="1"/>
              <a:t>Seven Approaches to Management Decision-making</a:t>
            </a:r>
            <a:endParaRPr lang="en-US" altLang="en-US" sz="3200" b="1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548E51D-E0AF-40F1-8F8C-55C47DCAA3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00400" y="4648200"/>
            <a:ext cx="5105400" cy="1447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altLang="en-US" sz="2800"/>
              <a:t>Wayne Smith, Ph.D.</a:t>
            </a:r>
          </a:p>
          <a:p>
            <a:pPr algn="r" eaLnBrk="1" hangingPunct="1">
              <a:lnSpc>
                <a:spcPct val="90000"/>
              </a:lnSpc>
            </a:pPr>
            <a:r>
              <a:rPr lang="en-US" altLang="en-US" sz="2800"/>
              <a:t>Department of Management</a:t>
            </a:r>
          </a:p>
          <a:p>
            <a:pPr algn="r" eaLnBrk="1" hangingPunct="1">
              <a:lnSpc>
                <a:spcPct val="90000"/>
              </a:lnSpc>
            </a:pPr>
            <a:r>
              <a:rPr lang="en-US" altLang="en-US" sz="2800"/>
              <a:t>CSU Northridge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2AD2177-C03C-4FE4-9ECA-1963ADCC7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en-US" sz="2800"/>
              <a:t>Management Approaches to Decision-making (</a:t>
            </a:r>
            <a:r>
              <a:rPr lang="en-US" altLang="en-US" sz="2800" i="1"/>
              <a:t>“Philosophical”</a:t>
            </a:r>
            <a:r>
              <a:rPr lang="en-US" altLang="en-US" sz="2800"/>
              <a:t>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7733BD6-64BB-4480-A102-5A30C4BD4917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1447800"/>
          <a:ext cx="8686800" cy="1692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143">
                <a:tc>
                  <a:txBody>
                    <a:bodyPr/>
                    <a:lstStyle/>
                    <a:p>
                      <a:r>
                        <a:rPr lang="en-US" sz="1800" b="1" dirty="0"/>
                        <a:t>Approach</a:t>
                      </a:r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Benefits</a:t>
                      </a:r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Cautionary</a:t>
                      </a:r>
                      <a:r>
                        <a:rPr lang="en-US" sz="1800" b="1" baseline="0" dirty="0"/>
                        <a:t> Messages</a:t>
                      </a:r>
                      <a:endParaRPr lang="en-US" sz="1800" b="1" dirty="0"/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1132">
                <a:tc>
                  <a:txBody>
                    <a:bodyPr/>
                    <a:lstStyle/>
                    <a:p>
                      <a:r>
                        <a:rPr lang="en-US" sz="1800" i="1" dirty="0"/>
                        <a:t>Intuition</a:t>
                      </a:r>
                    </a:p>
                    <a:p>
                      <a:r>
                        <a:rPr lang="en-US" sz="1600" i="0" dirty="0"/>
                        <a:t>(relying on one’s gut and experience</a:t>
                      </a:r>
                      <a:r>
                        <a:rPr lang="en-US" sz="1600" i="0" baseline="0" dirty="0"/>
                        <a:t>)</a:t>
                      </a:r>
                      <a:endParaRPr lang="en-US" sz="1800" i="0" dirty="0"/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Easy to do</a:t>
                      </a:r>
                      <a:r>
                        <a:rPr lang="en-US" sz="1600" baseline="0" dirty="0"/>
                        <a:t> and requires little-to-no data</a:t>
                      </a:r>
                    </a:p>
                    <a:p>
                      <a:r>
                        <a:rPr lang="en-US" sz="1600" baseline="0" dirty="0"/>
                        <a:t>The subconscious can be effective at weighing options</a:t>
                      </a:r>
                      <a:endParaRPr lang="en-US" sz="1600" dirty="0"/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Typically</a:t>
                      </a:r>
                      <a:r>
                        <a:rPr lang="en-US" sz="1600" baseline="0" dirty="0"/>
                        <a:t> the least accurate of decision approaches</a:t>
                      </a:r>
                    </a:p>
                    <a:p>
                      <a:r>
                        <a:rPr lang="en-US" sz="1600" baseline="0" dirty="0"/>
                        <a:t>Decision-makers can be easily swayed by context</a:t>
                      </a:r>
                      <a:endParaRPr lang="en-US" sz="1600" dirty="0"/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1BA064A-314E-4F98-A470-DA01EA221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en-US" sz="2800"/>
              <a:t>Management Approaches to Decision-making</a:t>
            </a:r>
            <a:br>
              <a:rPr lang="en-US" altLang="en-US" sz="2800"/>
            </a:br>
            <a:r>
              <a:rPr lang="en-US" altLang="en-US" sz="2800"/>
              <a:t>(</a:t>
            </a:r>
            <a:r>
              <a:rPr lang="en-US" altLang="en-US" sz="2800" i="1"/>
              <a:t>“Sociocratic”</a:t>
            </a:r>
            <a:r>
              <a:rPr lang="en-US" altLang="en-US" sz="2800"/>
              <a:t>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3AA74D4-B24F-4DD4-86AE-43AF30E5EC37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1447800"/>
          <a:ext cx="8686800" cy="1447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982">
                <a:tc>
                  <a:txBody>
                    <a:bodyPr/>
                    <a:lstStyle/>
                    <a:p>
                      <a:r>
                        <a:rPr lang="en-US" sz="1800" b="1" dirty="0"/>
                        <a:t>Approach</a:t>
                      </a: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Benefits</a:t>
                      </a: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Cautionary</a:t>
                      </a:r>
                      <a:r>
                        <a:rPr lang="en-US" sz="1800" b="1" baseline="0" dirty="0"/>
                        <a:t> Messages</a:t>
                      </a:r>
                      <a:endParaRPr lang="en-US" sz="1800" b="1" dirty="0"/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18">
                <a:tc>
                  <a:txBody>
                    <a:bodyPr/>
                    <a:lstStyle/>
                    <a:p>
                      <a:r>
                        <a:rPr lang="en-US" sz="1800" i="1" dirty="0"/>
                        <a:t>Small-Group Processes</a:t>
                      </a:r>
                    </a:p>
                    <a:p>
                      <a:r>
                        <a:rPr lang="en-US" sz="1600" dirty="0"/>
                        <a:t>(using just a few, knowledgeable people)</a:t>
                      </a: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Clear responsibilities can be assigned</a:t>
                      </a:r>
                    </a:p>
                    <a:p>
                      <a:r>
                        <a:rPr lang="en-US" sz="1600" dirty="0"/>
                        <a:t>M</a:t>
                      </a:r>
                      <a:r>
                        <a:rPr lang="en-US" sz="1600" baseline="0" dirty="0"/>
                        <a:t>ultiple alternatives can be examined</a:t>
                      </a:r>
                      <a:endParaRPr lang="en-US" sz="1600" dirty="0"/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Watch for emotional responses</a:t>
                      </a:r>
                    </a:p>
                    <a:p>
                      <a:r>
                        <a:rPr lang="en-US" sz="1600" dirty="0"/>
                        <a:t>Everyone needs to be “on</a:t>
                      </a:r>
                      <a:r>
                        <a:rPr lang="en-US" sz="1600" baseline="0" dirty="0"/>
                        <a:t> board” with the process</a:t>
                      </a:r>
                      <a:endParaRPr lang="en-US" sz="1600" dirty="0"/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C5BC0D-0107-451D-9BDA-5EACE6FEB8AF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4724400"/>
          <a:ext cx="8686800" cy="1692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143">
                <a:tc>
                  <a:txBody>
                    <a:bodyPr/>
                    <a:lstStyle/>
                    <a:p>
                      <a:r>
                        <a:rPr lang="en-US" sz="1800" b="1" dirty="0"/>
                        <a:t>Approach</a:t>
                      </a:r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Benefits</a:t>
                      </a:r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Cautionary</a:t>
                      </a:r>
                      <a:r>
                        <a:rPr lang="en-US" sz="1800" b="1" baseline="0" dirty="0"/>
                        <a:t> Messages</a:t>
                      </a:r>
                      <a:endParaRPr lang="en-US" sz="1800" b="1" dirty="0"/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1132">
                <a:tc>
                  <a:txBody>
                    <a:bodyPr/>
                    <a:lstStyle/>
                    <a:p>
                      <a:r>
                        <a:rPr lang="en-US" sz="1800" i="1" dirty="0"/>
                        <a:t>Wisdom of Crowds</a:t>
                      </a:r>
                    </a:p>
                    <a:p>
                      <a:r>
                        <a:rPr lang="en-US" sz="1600" dirty="0"/>
                        <a:t>(using</a:t>
                      </a:r>
                      <a:r>
                        <a:rPr lang="en-US" sz="1600" baseline="0" dirty="0"/>
                        <a:t> various methods to collect data from large groups of people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Those closest to the issue likely</a:t>
                      </a:r>
                      <a:r>
                        <a:rPr lang="en-US" sz="1600" baseline="0" dirty="0"/>
                        <a:t> know the truth well</a:t>
                      </a:r>
                    </a:p>
                    <a:p>
                      <a:r>
                        <a:rPr lang="en-US" sz="1600" baseline="0" dirty="0"/>
                        <a:t>Crowd-based decisions can be very accurate</a:t>
                      </a:r>
                      <a:endParaRPr lang="en-US" sz="1600" dirty="0"/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Members of the crowd</a:t>
                      </a:r>
                      <a:r>
                        <a:rPr lang="en-US" sz="1600" baseline="0" dirty="0"/>
                        <a:t> must not influence one another</a:t>
                      </a:r>
                    </a:p>
                    <a:p>
                      <a:r>
                        <a:rPr lang="en-US" sz="1600" baseline="0" dirty="0"/>
                        <a:t>Ongoing participation can be difficult to maintain</a:t>
                      </a:r>
                      <a:endParaRPr lang="en-US" sz="1600" dirty="0"/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A4DD5CB-6B06-413C-B32E-540B563493A9}"/>
              </a:ext>
            </a:extLst>
          </p:cNvPr>
          <p:cNvCxnSpPr/>
          <p:nvPr/>
        </p:nvCxnSpPr>
        <p:spPr>
          <a:xfrm>
            <a:off x="1622425" y="2971800"/>
            <a:ext cx="0" cy="165893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4" name="TextBox 6">
            <a:extLst>
              <a:ext uri="{FF2B5EF4-FFF2-40B4-BE49-F238E27FC236}">
                <a16:creationId xmlns:a16="http://schemas.microsoft.com/office/drawing/2014/main" id="{9DF93E18-D17A-4ABC-94A8-33483960E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32200"/>
            <a:ext cx="212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Type of Knowledge</a:t>
            </a:r>
          </a:p>
        </p:txBody>
      </p:sp>
      <p:sp>
        <p:nvSpPr>
          <p:cNvPr id="8225" name="TextBox 7">
            <a:extLst>
              <a:ext uri="{FF2B5EF4-FFF2-40B4-BE49-F238E27FC236}">
                <a16:creationId xmlns:a16="http://schemas.microsoft.com/office/drawing/2014/main" id="{306B6015-EF1F-4F34-81F4-85E979CA9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979738"/>
            <a:ext cx="2135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more concentrated</a:t>
            </a:r>
          </a:p>
        </p:txBody>
      </p:sp>
      <p:sp>
        <p:nvSpPr>
          <p:cNvPr id="8226" name="TextBox 8">
            <a:extLst>
              <a:ext uri="{FF2B5EF4-FFF2-40B4-BE49-F238E27FC236}">
                <a16:creationId xmlns:a16="http://schemas.microsoft.com/office/drawing/2014/main" id="{3FB81BF4-E62B-4073-8A00-822FBDF94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888" y="4292600"/>
            <a:ext cx="16081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more diffused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CA2ADD7-A044-4566-BE74-8D1ACC1BA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en-US" sz="2800"/>
              <a:t>Management Approaches to Decision-making (</a:t>
            </a:r>
            <a:r>
              <a:rPr lang="en-US" altLang="en-US" sz="2800" i="1"/>
              <a:t>“Technocratic”</a:t>
            </a:r>
            <a:r>
              <a:rPr lang="en-US" altLang="en-US" sz="2800"/>
              <a:t>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3F3330-A9BE-4702-B3B5-675A71EB5739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1524000"/>
          <a:ext cx="8686800" cy="1447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982">
                <a:tc>
                  <a:txBody>
                    <a:bodyPr/>
                    <a:lstStyle/>
                    <a:p>
                      <a:r>
                        <a:rPr lang="en-US" sz="1800" b="1" dirty="0"/>
                        <a:t>Approach</a:t>
                      </a: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Benefits</a:t>
                      </a: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Cautionary</a:t>
                      </a:r>
                      <a:r>
                        <a:rPr lang="en-US" sz="1800" b="1" baseline="0" dirty="0"/>
                        <a:t> Messages</a:t>
                      </a:r>
                      <a:endParaRPr lang="en-US" sz="1800" b="1" dirty="0"/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18">
                <a:tc>
                  <a:txBody>
                    <a:bodyPr/>
                    <a:lstStyle/>
                    <a:p>
                      <a:r>
                        <a:rPr lang="en-US" sz="1800" i="1" dirty="0"/>
                        <a:t>Analytics</a:t>
                      </a:r>
                    </a:p>
                    <a:p>
                      <a:r>
                        <a:rPr lang="en-US" sz="1600" i="0" dirty="0"/>
                        <a:t>(using numeric data and quantitative</a:t>
                      </a:r>
                      <a:r>
                        <a:rPr lang="en-US" sz="1600" i="0" baseline="0" dirty="0"/>
                        <a:t> analysis)</a:t>
                      </a:r>
                      <a:endParaRPr lang="en-US" sz="1800" i="0" dirty="0"/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Scientific</a:t>
                      </a:r>
                      <a:r>
                        <a:rPr lang="en-US" sz="1600" baseline="0" dirty="0"/>
                        <a:t> method adds analytical rigor</a:t>
                      </a:r>
                    </a:p>
                    <a:p>
                      <a:r>
                        <a:rPr lang="en-US" sz="1600" baseline="0" dirty="0"/>
                        <a:t>Decisions are more likely to be correct (reject falsity)</a:t>
                      </a:r>
                      <a:endParaRPr lang="en-US" sz="1600" dirty="0"/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Getting representative data may be difficult</a:t>
                      </a:r>
                    </a:p>
                    <a:p>
                      <a:r>
                        <a:rPr lang="en-US" sz="1600" dirty="0"/>
                        <a:t>Correct assumptions are critical</a:t>
                      </a: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AC7335E-BC6C-41CA-8E29-E0D18B4C77E6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4876800"/>
          <a:ext cx="8686800" cy="1447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982">
                <a:tc>
                  <a:txBody>
                    <a:bodyPr/>
                    <a:lstStyle/>
                    <a:p>
                      <a:r>
                        <a:rPr lang="en-US" sz="1800" b="1" dirty="0"/>
                        <a:t>Approach</a:t>
                      </a: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Benefits</a:t>
                      </a:r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Cautionary</a:t>
                      </a:r>
                      <a:r>
                        <a:rPr lang="en-US" sz="1800" b="1" baseline="0" dirty="0"/>
                        <a:t> Messages</a:t>
                      </a:r>
                      <a:endParaRPr lang="en-US" sz="1800" b="1" dirty="0"/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18">
                <a:tc>
                  <a:txBody>
                    <a:bodyPr/>
                    <a:lstStyle/>
                    <a:p>
                      <a:r>
                        <a:rPr lang="en-US" sz="1800" i="1" dirty="0"/>
                        <a:t>Automation</a:t>
                      </a:r>
                    </a:p>
                    <a:p>
                      <a:r>
                        <a:rPr lang="en-US" sz="1600" dirty="0"/>
                        <a:t>(using decision rules and digital algorithms)</a:t>
                      </a:r>
                      <a:endParaRPr lang="en-US" sz="1800" dirty="0"/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Gains in speed and accuracy</a:t>
                      </a:r>
                    </a:p>
                    <a:p>
                      <a:r>
                        <a:rPr lang="en-US" sz="1600" dirty="0"/>
                        <a:t>Criteria</a:t>
                      </a:r>
                      <a:r>
                        <a:rPr lang="en-US" sz="1600" baseline="0" dirty="0"/>
                        <a:t> for decisions are clear</a:t>
                      </a:r>
                      <a:endParaRPr lang="en-US" sz="1600" dirty="0"/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Difficult to develop and maintain initially</a:t>
                      </a:r>
                    </a:p>
                    <a:p>
                      <a:r>
                        <a:rPr lang="en-US" sz="1600" dirty="0"/>
                        <a:t>Decision</a:t>
                      </a:r>
                      <a:r>
                        <a:rPr lang="en-US" sz="1600" baseline="0" dirty="0"/>
                        <a:t> criteria may change over time</a:t>
                      </a:r>
                      <a:endParaRPr lang="en-US" sz="1600" dirty="0"/>
                    </a:p>
                  </a:txBody>
                  <a:tcPr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508D68-4A5F-43FB-BEE0-8A3C97EF2ED8}"/>
              </a:ext>
            </a:extLst>
          </p:cNvPr>
          <p:cNvCxnSpPr/>
          <p:nvPr/>
        </p:nvCxnSpPr>
        <p:spPr>
          <a:xfrm>
            <a:off x="1622425" y="3048000"/>
            <a:ext cx="0" cy="175260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8" name="TextBox 6">
            <a:extLst>
              <a:ext uri="{FF2B5EF4-FFF2-40B4-BE49-F238E27FC236}">
                <a16:creationId xmlns:a16="http://schemas.microsoft.com/office/drawing/2014/main" id="{EB00C4AE-06EE-4249-A601-B0DC12EC6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754438"/>
            <a:ext cx="17684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Type of Activity</a:t>
            </a:r>
          </a:p>
        </p:txBody>
      </p:sp>
      <p:sp>
        <p:nvSpPr>
          <p:cNvPr id="9249" name="TextBox 7">
            <a:extLst>
              <a:ext uri="{FF2B5EF4-FFF2-40B4-BE49-F238E27FC236}">
                <a16:creationId xmlns:a16="http://schemas.microsoft.com/office/drawing/2014/main" id="{8A766C8A-905D-4916-AFAB-407DA403A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048000"/>
            <a:ext cx="26019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more non-programmed</a:t>
            </a:r>
          </a:p>
        </p:txBody>
      </p:sp>
      <p:sp>
        <p:nvSpPr>
          <p:cNvPr id="9250" name="TextBox 8">
            <a:extLst>
              <a:ext uri="{FF2B5EF4-FFF2-40B4-BE49-F238E27FC236}">
                <a16:creationId xmlns:a16="http://schemas.microsoft.com/office/drawing/2014/main" id="{17B52F0B-693F-4C9F-8CCC-EC7C3FF72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888" y="4462463"/>
            <a:ext cx="2124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more programmed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0070D43-8F02-4FB3-A2E6-D0A3C6D6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en-US" sz="2800"/>
              <a:t>Management Approaches to Decision-making (</a:t>
            </a:r>
            <a:r>
              <a:rPr lang="en-US" altLang="en-US" sz="2800" i="1"/>
              <a:t>“Scientific”</a:t>
            </a:r>
            <a:r>
              <a:rPr lang="en-US" altLang="en-US" sz="2800"/>
              <a:t>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96D9D6-361F-49E8-9F14-75399A5EB4E5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1524000"/>
          <a:ext cx="8686800" cy="14779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851">
                <a:tc>
                  <a:txBody>
                    <a:bodyPr/>
                    <a:lstStyle/>
                    <a:p>
                      <a:r>
                        <a:rPr lang="en-US" sz="1800" b="1" dirty="0"/>
                        <a:t>Approach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Benefits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Cautionary</a:t>
                      </a:r>
                      <a:r>
                        <a:rPr lang="en-US" sz="1800" b="1" baseline="0" dirty="0"/>
                        <a:t> Messages</a:t>
                      </a:r>
                      <a:endParaRPr lang="en-US" sz="1800" b="1" dirty="0"/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112">
                <a:tc>
                  <a:txBody>
                    <a:bodyPr/>
                    <a:lstStyle/>
                    <a:p>
                      <a:r>
                        <a:rPr lang="en-US" sz="1800" i="1" dirty="0"/>
                        <a:t>Neuroscience</a:t>
                      </a:r>
                    </a:p>
                    <a:p>
                      <a:r>
                        <a:rPr lang="en-US" sz="1600" dirty="0"/>
                        <a:t>(incorporating modern brain research about decision-making)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Know when to use the “emotional brain”</a:t>
                      </a:r>
                    </a:p>
                    <a:p>
                      <a:r>
                        <a:rPr lang="en-US" sz="1600" dirty="0"/>
                        <a:t>Trains the “rational brain” to perform more effectively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Individual decision-making may be overvalued</a:t>
                      </a:r>
                    </a:p>
                    <a:p>
                      <a:r>
                        <a:rPr lang="en-US" sz="1600" dirty="0"/>
                        <a:t>The brain is still poorly understood</a:t>
                      </a:r>
                    </a:p>
                  </a:txBody>
                  <a:tcPr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57004DE-14BF-4FC3-94BF-FE94B9FE9DCE}"/>
              </a:ext>
            </a:extLst>
          </p:cNvPr>
          <p:cNvGraphicFramePr>
            <a:graphicFrameLocks noGrp="1"/>
          </p:cNvGraphicFramePr>
          <p:nvPr/>
        </p:nvGraphicFramePr>
        <p:xfrm>
          <a:off x="196850" y="4648200"/>
          <a:ext cx="8686800" cy="1692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143">
                <a:tc>
                  <a:txBody>
                    <a:bodyPr/>
                    <a:lstStyle/>
                    <a:p>
                      <a:r>
                        <a:rPr lang="en-US" sz="1800" b="1" dirty="0"/>
                        <a:t>Approach</a:t>
                      </a:r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Benefits</a:t>
                      </a:r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Cautionary</a:t>
                      </a:r>
                      <a:r>
                        <a:rPr lang="en-US" sz="1800" b="1" baseline="0" dirty="0"/>
                        <a:t> Messages</a:t>
                      </a:r>
                      <a:endParaRPr lang="en-US" sz="1800" b="1" dirty="0"/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1132">
                <a:tc>
                  <a:txBody>
                    <a:bodyPr/>
                    <a:lstStyle/>
                    <a:p>
                      <a:r>
                        <a:rPr lang="en-US" sz="1800" i="1" dirty="0"/>
                        <a:t>Behavioral</a:t>
                      </a:r>
                      <a:r>
                        <a:rPr lang="en-US" sz="1800" i="1" baseline="0" dirty="0"/>
                        <a:t> Economics</a:t>
                      </a:r>
                      <a:endParaRPr lang="en-US" sz="1800" i="1" dirty="0"/>
                    </a:p>
                    <a:p>
                      <a:r>
                        <a:rPr lang="en-US" sz="1600" dirty="0"/>
                        <a:t>(balancing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i="1" baseline="0" dirty="0"/>
                        <a:t>economic</a:t>
                      </a:r>
                      <a:r>
                        <a:rPr lang="en-US" sz="1600" baseline="0" dirty="0"/>
                        <a:t> thinking with </a:t>
                      </a:r>
                      <a:r>
                        <a:rPr lang="en-US" sz="1600" i="1" baseline="0" dirty="0"/>
                        <a:t>psychological</a:t>
                      </a:r>
                      <a:r>
                        <a:rPr lang="en-US" sz="1600" baseline="0" dirty="0"/>
                        <a:t> thinking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Illuminates biases and areas of irrationality</a:t>
                      </a:r>
                    </a:p>
                    <a:p>
                      <a:r>
                        <a:rPr lang="en-US" sz="1600" dirty="0"/>
                        <a:t>Can nudge decisions in a particular direction</a:t>
                      </a:r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Findings in this new field are still incomplete</a:t>
                      </a:r>
                    </a:p>
                    <a:p>
                      <a:r>
                        <a:rPr lang="en-US" sz="1600" dirty="0"/>
                        <a:t>Context and wording</a:t>
                      </a:r>
                      <a:r>
                        <a:rPr lang="en-US" sz="1600" baseline="0" dirty="0"/>
                        <a:t> can inadvertently manipulate decisions</a:t>
                      </a:r>
                      <a:endParaRPr lang="en-US" sz="1600" dirty="0"/>
                    </a:p>
                  </a:txBody>
                  <a:tcPr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D5BD093-3405-4666-BBD2-69675DB2CBA6}"/>
              </a:ext>
            </a:extLst>
          </p:cNvPr>
          <p:cNvCxnSpPr/>
          <p:nvPr/>
        </p:nvCxnSpPr>
        <p:spPr>
          <a:xfrm>
            <a:off x="1622425" y="3124200"/>
            <a:ext cx="0" cy="144780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2" name="TextBox 1">
            <a:extLst>
              <a:ext uri="{FF2B5EF4-FFF2-40B4-BE49-F238E27FC236}">
                <a16:creationId xmlns:a16="http://schemas.microsoft.com/office/drawing/2014/main" id="{F11A37AB-E5FD-428E-8E23-828A22597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97288"/>
            <a:ext cx="1873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Root Mechanism</a:t>
            </a:r>
          </a:p>
        </p:txBody>
      </p:sp>
      <p:sp>
        <p:nvSpPr>
          <p:cNvPr id="10273" name="TextBox 8">
            <a:extLst>
              <a:ext uri="{FF2B5EF4-FFF2-40B4-BE49-F238E27FC236}">
                <a16:creationId xmlns:a16="http://schemas.microsoft.com/office/drawing/2014/main" id="{D3A6C6EE-709D-475B-A97B-F607522C9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124200"/>
            <a:ext cx="1619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more physical</a:t>
            </a:r>
          </a:p>
        </p:txBody>
      </p:sp>
      <p:sp>
        <p:nvSpPr>
          <p:cNvPr id="10274" name="TextBox 9">
            <a:extLst>
              <a:ext uri="{FF2B5EF4-FFF2-40B4-BE49-F238E27FC236}">
                <a16:creationId xmlns:a16="http://schemas.microsoft.com/office/drawing/2014/main" id="{1E85817F-D250-4B77-9B42-2B4EB293D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888" y="4222750"/>
            <a:ext cx="2163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more psychological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13A684-BF86-440D-ACB8-0ADA3D47A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References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87ECEB7-FF69-4EB5-A7F3-6C15F5382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This material was excerpted and adapted from: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Davenport, T. (2009), “Make Better Decisions”, </a:t>
            </a:r>
            <a:r>
              <a:rPr lang="en-US" altLang="en-US" i="1"/>
              <a:t>Harvard Business Review</a:t>
            </a:r>
            <a:r>
              <a:rPr lang="en-US" altLang="en-US"/>
              <a:t>, Nov. 87(11), p. 117-123.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Lucida Sans Unicode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6148</TotalTime>
  <Words>393</Words>
  <Application>Microsoft Office PowerPoint</Application>
  <PresentationFormat>On-screen Show (4:3)</PresentationFormat>
  <Paragraphs>85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Verdana</vt:lpstr>
      <vt:lpstr>Arial</vt:lpstr>
      <vt:lpstr>Lucida Sans Unicode</vt:lpstr>
      <vt:lpstr>Lucida Sans</vt:lpstr>
      <vt:lpstr>Default Design</vt:lpstr>
      <vt:lpstr>Seven Approaches to Management Decision-making</vt:lpstr>
      <vt:lpstr>Management Approaches to Decision-making (“Philosophical”)</vt:lpstr>
      <vt:lpstr>Management Approaches to Decision-making (“Sociocratic”)</vt:lpstr>
      <vt:lpstr>Management Approaches to Decision-making (“Technocratic”)</vt:lpstr>
      <vt:lpstr>Management Approaches to Decision-making (“Scientific”)</vt:lpstr>
      <vt:lpstr>References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Seven Approaches to Management Decision-making</dc:title>
  <dc:creator>wsmith</dc:creator>
  <cp:lastModifiedBy>Smith, Wayne W</cp:lastModifiedBy>
  <cp:revision>255</cp:revision>
  <dcterms:created xsi:type="dcterms:W3CDTF">2008-04-21T00:35:01Z</dcterms:created>
  <dcterms:modified xsi:type="dcterms:W3CDTF">2021-12-19T00:07:22Z</dcterms:modified>
</cp:coreProperties>
</file>