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4" r:id="rId2"/>
    <p:sldId id="311" r:id="rId3"/>
    <p:sldId id="309" r:id="rId4"/>
    <p:sldId id="293" r:id="rId5"/>
    <p:sldId id="304" r:id="rId6"/>
    <p:sldId id="306" r:id="rId7"/>
    <p:sldId id="307" r:id="rId8"/>
    <p:sldId id="308" r:id="rId9"/>
    <p:sldId id="305" r:id="rId10"/>
    <p:sldId id="310" r:id="rId11"/>
    <p:sldId id="301" r:id="rId12"/>
    <p:sldId id="302" r:id="rId13"/>
    <p:sldId id="303" r:id="rId14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05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EF042CA-616F-4509-9E21-D9A0936B1EE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F2F6D35-4B09-4AC1-9730-CC37422132E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CA5BF27-8890-4EC7-A684-0FE5BCBE420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3C523E17-0C6A-461B-BD4D-9A077E8F385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6425"/>
            <a:ext cx="5505450" cy="4183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92C62FC7-C0B2-469A-9527-BB7E466B1B2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8889BD09-CDA7-45BA-8AB4-D9AECDA0ED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6E424AD-BBB3-4365-B639-7AE4B5CFDA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590B865E-A3C3-4709-85E2-378B06617F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F92D42-C874-4B8C-A610-F1ED02BD8C6A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A3B706E-15A4-460C-BDC8-7AB60EEA92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A321D7F9-0681-4EFF-B70B-1D8CE0F79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E5D944-677F-4969-808D-04148558C5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3CCB7E-F8CF-4748-9E2D-E733DDFE2D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22C0CF-1620-460F-BB33-7CDD9EDA35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5ECBF-A84F-4547-BD2A-09403361BC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401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E26976-3B6D-4416-9930-6EE21089AC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23BD01-8774-4CB5-B53C-A8CC74CADC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166C73-21CC-48F0-8D5C-2728222EC3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30667-A48D-4BCD-A19A-D0367525BA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716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99E8A1-7AD4-4DBC-9972-A94A3CFCD2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318F52-7C67-4F37-8866-78203E9DF0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C56426-2683-4022-86A8-AD16D0C21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E997A-F4FE-4CC0-B3BE-72F4D6246B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250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5241F77-9CC4-4B00-9458-9C17450AE1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BA68D91-320A-4150-BD10-468DF3978A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FF223DE-16C5-4034-A4AE-25BAE41EAC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FDC5B-7B65-4A4A-B3C8-C8E25F2FBD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269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Corbel" pitchFamily="34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Corbel" pitchFamily="34" charset="0"/>
                <a:cs typeface="Calibri" pitchFamily="34" charset="0"/>
              </a:defRPr>
            </a:lvl1pPr>
            <a:lvl2pPr>
              <a:defRPr sz="2400">
                <a:latin typeface="Corbel" pitchFamily="34" charset="0"/>
                <a:cs typeface="Calibri" pitchFamily="34" charset="0"/>
              </a:defRPr>
            </a:lvl2pPr>
            <a:lvl3pPr>
              <a:defRPr sz="2000">
                <a:latin typeface="Corbel" pitchFamily="34" charset="0"/>
                <a:cs typeface="Calibri" pitchFamily="34" charset="0"/>
              </a:defRPr>
            </a:lvl3pPr>
            <a:lvl4pPr>
              <a:defRPr sz="1800">
                <a:latin typeface="Corbel" pitchFamily="34" charset="0"/>
                <a:cs typeface="Calibri" pitchFamily="34" charset="0"/>
              </a:defRPr>
            </a:lvl4pPr>
            <a:lvl5pPr>
              <a:defRPr sz="1800">
                <a:latin typeface="Corbel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7E7F2B-72FA-48A8-949C-2529F5EB24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65E7C7-65F7-4DC4-8AC7-5857F2D68C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862A2B-1053-4A78-B5DD-C7F17E86B6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F78CC-2D22-4B5A-9251-CC35609A52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9534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D7BEB7-E805-4D30-95D9-413CA2B33C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8A83E3-34F5-4488-AF4D-4687586298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4C0459-849D-47A6-A598-9437916400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BE144-1458-446B-90F8-4E7DAD1018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881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15C59D-4556-4166-B290-49A5233365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A190F0-2299-4A1F-A914-09136AE7AA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2F50AF-7E6F-4AA6-9D23-AF8553F6DB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37B1C-BB0D-4559-9E46-8F4A842BDD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004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0ADE799-E573-4D27-973D-2876E126EE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14E50E4-E4B9-4247-A036-B33DCC58D6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41F2838-EB54-43F3-B463-0A271D87AA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71D3E-A510-414B-BBAC-9E4B6F33F5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785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E3942D0-15E7-451D-A066-DEA4B74927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C3E3FF5-0AB3-4A2C-A3A1-66356E4B27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D1455E1-1AD3-4F3B-8594-5FDC5BF7A6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64BD8-D8EC-4913-A2EE-6E9589AC55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622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83B47C4-4FEC-42E9-82B2-4768712503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578C747-48DC-4842-9965-199CEFBAB9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1AB7F46-C60C-4DA6-94C1-54C24B3A25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54250-787C-4262-8E66-638FD49A18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0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921DB7-8A71-4675-9427-7A72C211C7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9224CB-66BC-46BD-803F-5279E5680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984871-D1DE-4A43-851A-5C74B88C2E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E414-F591-48A0-9080-38EA956E9B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571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B56ADA-1E2A-44F1-B2B4-359F94C495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8E5C52-4BBB-49B3-9350-93BAA74D17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787544-0122-4F22-B7A8-6009F4B6F8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D0FAC-A151-4EF0-BACE-A111A1BB4C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846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F55E187-B97C-426C-80E6-BC055A7EBE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3773AC1-E2F3-441B-B19C-EE54F3728C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B016BB9-AC2B-47B5-BEAC-E3FE5E6D46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76E526D-FAEB-4968-84C5-4A3B9DECEA6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D624D9A-1ACC-4EA6-94BD-82FD32835CB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18C8626-F2A4-484D-8089-94DD357D24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D7ABA2A-B717-4138-84F0-C7DFFE20F4B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algn="l" eaLnBrk="1" hangingPunct="1"/>
            <a:r>
              <a:rPr lang="en-US" altLang="en-US" sz="3600">
                <a:latin typeface="Corbel" panose="020B0503020204020204" pitchFamily="34" charset="0"/>
                <a:cs typeface="Calibri" panose="020F0502020204030204" pitchFamily="34" charset="0"/>
              </a:rPr>
              <a:t>Values in Contemporary Management:</a:t>
            </a:r>
            <a:br>
              <a:rPr lang="en-US" altLang="en-US" sz="3600">
                <a:latin typeface="Corbel" panose="020B0503020204020204" pitchFamily="34" charset="0"/>
                <a:cs typeface="Calibri" panose="020F0502020204030204" pitchFamily="34" charset="0"/>
              </a:rPr>
            </a:br>
            <a:br>
              <a:rPr lang="en-US" altLang="en-US" sz="1800">
                <a:latin typeface="Corbel" panose="020B0503020204020204" pitchFamily="34" charset="0"/>
                <a:cs typeface="Calibri" panose="020F0502020204030204" pitchFamily="34" charset="0"/>
              </a:rPr>
            </a:br>
            <a:r>
              <a:rPr lang="en-US" altLang="en-US" sz="2800">
                <a:latin typeface="Corbel" panose="020B0503020204020204" pitchFamily="34" charset="0"/>
                <a:cs typeface="Calibri" panose="020F0502020204030204" pitchFamily="34" charset="0"/>
              </a:rPr>
              <a:t>A Primer on Ethical Decision-making for MGT 360</a:t>
            </a:r>
            <a:endParaRPr lang="en-US" altLang="en-US" sz="2800" b="1">
              <a:latin typeface="Corbel" panose="020B0503020204020204" pitchFamily="34" charset="0"/>
              <a:cs typeface="Calibri" panose="020F0502020204030204" pitchFamily="34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9CB8F10-C25D-4D35-BC7B-1EBC1487E06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90800" y="4343400"/>
            <a:ext cx="5715000" cy="21336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altLang="en-US" i="1">
                <a:latin typeface="Corbel" panose="020B0503020204020204" pitchFamily="34" charset="0"/>
                <a:cs typeface="Calibri" panose="020F0502020204030204" pitchFamily="34" charset="0"/>
              </a:rPr>
              <a:t>Wayne Smith, Ph.D</a:t>
            </a:r>
            <a:r>
              <a:rPr lang="en-US" altLang="en-US">
                <a:latin typeface="Corbel" panose="020B0503020204020204" pitchFamily="34" charset="0"/>
                <a:cs typeface="Calibri" panose="020F0502020204030204" pitchFamily="34" charset="0"/>
              </a:rPr>
              <a:t>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>
                <a:latin typeface="Corbel" panose="020B0503020204020204" pitchFamily="34" charset="0"/>
                <a:cs typeface="Calibri" panose="020F0502020204030204" pitchFamily="34" charset="0"/>
              </a:rPr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>
                <a:latin typeface="Corbel" panose="020B0503020204020204" pitchFamily="34" charset="0"/>
                <a:cs typeface="Calibri" panose="020F0502020204030204" pitchFamily="34" charset="0"/>
              </a:rPr>
              <a:t>CSU Northridge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ws@csun.edu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7D055D26-2337-4490-82D6-3D5472504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C426A7-2013-4E40-8CCC-AB8B05C40E0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273A31A3-D409-491C-A01A-81F5B17B3F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Ethical Decision-making Theory — </a:t>
            </a:r>
            <a:r>
              <a:rPr lang="en-US" altLang="en-US" u="sng"/>
              <a:t>Corporate Social Responsibility</a:t>
            </a:r>
            <a:endParaRPr lang="en-US" altLang="en-US"/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158B9181-4010-43B3-B079-8E44C1B5AF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Definition (“organizational values”)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Organizational Values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H. Bowen, A. Carroll, K. Davis, P. Drucker, E. Freeman, D. Wood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/>
              <a:t>Key Assumption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A company’s vision and mission supports society’s wider values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Key Decision</a:t>
            </a:r>
          </a:p>
          <a:p>
            <a:pPr lvl="1">
              <a:lnSpc>
                <a:spcPct val="80000"/>
              </a:lnSpc>
            </a:pPr>
            <a:r>
              <a:rPr lang="en-US" altLang="en-US" sz="2000" i="1"/>
              <a:t>Aligned with</a:t>
            </a:r>
            <a:r>
              <a:rPr lang="en-US" altLang="en-US" sz="2000"/>
              <a:t> Organizational values → “Best Ethical Decision”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Key Question(s)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Is this decision </a:t>
            </a:r>
            <a:r>
              <a:rPr lang="en-US" altLang="en-US" sz="2000" i="1"/>
              <a:t>aligned</a:t>
            </a:r>
            <a:r>
              <a:rPr lang="en-US" altLang="en-US" sz="2000"/>
              <a:t> (i.e., “consonant”) with our espoused organizational values, vision, and mission?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Duty of…Care? …Loyalty? …Diligence?  …Prudence?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What are the “</a:t>
            </a:r>
            <a:r>
              <a:rPr lang="en-US" altLang="en-US" sz="2000" i="1"/>
              <a:t>Systems</a:t>
            </a:r>
            <a:r>
              <a:rPr lang="en-US" altLang="en-US" sz="2000"/>
              <a:t> Effects” and/or “</a:t>
            </a:r>
            <a:r>
              <a:rPr lang="en-US" altLang="en-US" sz="2000" i="1"/>
              <a:t>Side</a:t>
            </a:r>
            <a:r>
              <a:rPr lang="en-US" altLang="en-US" sz="2000"/>
              <a:t> Effects”?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What key aspects of labor and capital does Business/Industry control?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(traditional term) “Triple Bottom Line”—Planet, People, Profit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(contemporary term)—Environmental, Social, and Governance (ESG)</a:t>
            </a:r>
          </a:p>
          <a:p>
            <a:pPr lvl="1">
              <a:lnSpc>
                <a:spcPct val="80000"/>
              </a:lnSpc>
            </a:pPr>
            <a:endParaRPr lang="en-US" altLang="en-US" sz="2000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507500CF-07A2-41DF-A1D4-52FF88D3B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1C6143-EF35-4AD6-B0C1-539D5B605E5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508DE183-EFD5-4243-91C4-7D97B94CB4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Tests and Questions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D6C49A1B-6D2E-483B-A088-9C6DC658C5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Front page test: (Nichomachean, Corp. Social Responsibility)</a:t>
            </a:r>
          </a:p>
          <a:p>
            <a:pPr lvl="1"/>
            <a:r>
              <a:rPr lang="en-US" altLang="en-US" sz="2000"/>
              <a:t>Would I be embarrassed if my decision became a headline in the local news-paper?</a:t>
            </a:r>
          </a:p>
          <a:p>
            <a:pPr lvl="1"/>
            <a:r>
              <a:rPr lang="en-US" altLang="en-US" sz="2000"/>
              <a:t>Would I feel comfortable describing my actions or decision to a customer or stockholder?</a:t>
            </a:r>
          </a:p>
          <a:p>
            <a:endParaRPr lang="en-US" altLang="en-US" sz="2400"/>
          </a:p>
          <a:p>
            <a:r>
              <a:rPr lang="en-US" altLang="en-US" sz="2400"/>
              <a:t>Golden rule test: (Deontology)</a:t>
            </a:r>
          </a:p>
          <a:p>
            <a:pPr lvl="1"/>
            <a:r>
              <a:rPr lang="en-US" altLang="en-US" sz="2000"/>
              <a:t>Would I be willing to be treated in the same manner?</a:t>
            </a:r>
          </a:p>
          <a:p>
            <a:endParaRPr lang="en-US" altLang="en-US" sz="2400"/>
          </a:p>
          <a:p>
            <a:r>
              <a:rPr lang="en-US" altLang="en-US" sz="2400"/>
              <a:t>Dignity and liberty test: (Rights, Justice)</a:t>
            </a:r>
          </a:p>
          <a:p>
            <a:pPr lvl="1"/>
            <a:r>
              <a:rPr lang="en-US" altLang="en-US" sz="2000"/>
              <a:t>Are the dignity and liberty of others preserved by this decision?</a:t>
            </a:r>
          </a:p>
          <a:p>
            <a:pPr lvl="1"/>
            <a:r>
              <a:rPr lang="en-US" altLang="en-US" sz="2000"/>
              <a:t>Is the basic humanity of the affected parties enhanced?</a:t>
            </a:r>
          </a:p>
          <a:p>
            <a:pPr lvl="1"/>
            <a:r>
              <a:rPr lang="en-US" altLang="en-US" sz="2000"/>
              <a:t>Are their opportunities expanded or curtailed?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107056CF-979B-43DA-9BFF-962E82B18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411277-FFCA-4B84-ADC6-17CD67DFD0B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55202992-D32A-46E6-9480-15B9F28B8E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Tests and Questions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FCD8B2F-663B-4DC3-821E-761E9B3EEF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Equal treatment test: (Justice)</a:t>
            </a:r>
          </a:p>
          <a:p>
            <a:pPr lvl="1"/>
            <a:r>
              <a:rPr lang="en-US" altLang="en-US" sz="2000"/>
              <a:t>Are the rights, welfare, and betterment of minorities and lower status people given full consideration?</a:t>
            </a:r>
          </a:p>
          <a:p>
            <a:pPr lvl="1"/>
            <a:r>
              <a:rPr lang="en-US" altLang="en-US" sz="2000"/>
              <a:t>Does this decision benefit those with privilege but without merit?</a:t>
            </a:r>
          </a:p>
          <a:p>
            <a:endParaRPr lang="en-US" altLang="en-US" sz="2400"/>
          </a:p>
          <a:p>
            <a:r>
              <a:rPr lang="en-US" altLang="en-US" sz="2400"/>
              <a:t>Personal gain test: (Nichomachean, Utilitarianism)</a:t>
            </a:r>
          </a:p>
          <a:p>
            <a:pPr lvl="1"/>
            <a:r>
              <a:rPr lang="en-US" altLang="en-US" sz="2000"/>
              <a:t>Is an opportunity for personal gain clouding my judgment?</a:t>
            </a:r>
          </a:p>
          <a:p>
            <a:pPr lvl="1"/>
            <a:r>
              <a:rPr lang="en-US" altLang="en-US" sz="2000"/>
              <a:t>Would I make the same decision if the outcome did not benefit me in any way?</a:t>
            </a:r>
          </a:p>
          <a:p>
            <a:endParaRPr lang="en-US" altLang="en-US" sz="2400"/>
          </a:p>
          <a:p>
            <a:r>
              <a:rPr lang="en-US" altLang="en-US" sz="2400"/>
              <a:t>Congruence test: (Nichomachean, Corp. Social Resp.)</a:t>
            </a:r>
          </a:p>
          <a:p>
            <a:pPr lvl="1"/>
            <a:r>
              <a:rPr lang="en-US" altLang="en-US" sz="2000"/>
              <a:t>Is this decision or action consistent with my espoused personal principles?</a:t>
            </a:r>
          </a:p>
          <a:p>
            <a:pPr lvl="1"/>
            <a:r>
              <a:rPr lang="en-US" altLang="en-US" sz="2000"/>
              <a:t>Does it violate the spirit of any organizational policies or laws?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775166C6-70E0-45C8-A9D7-39596C9E2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D2ED5A-1D7E-4C41-AB28-4B940E411BD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F5AD7A8-0DE9-47A7-94E3-17DCCC931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Tests and Questions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DB7F1A38-3494-42E5-963F-BDDB1C5830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Procedural justice test: (Deontology, Justice)</a:t>
            </a:r>
          </a:p>
          <a:p>
            <a:pPr lvl="1"/>
            <a:r>
              <a:rPr lang="en-US" altLang="en-US" sz="2000"/>
              <a:t>Can the procedures used to make this decision stand up to scrutiny by those affected?</a:t>
            </a:r>
          </a:p>
          <a:p>
            <a:endParaRPr lang="en-US" altLang="en-US" sz="2400"/>
          </a:p>
          <a:p>
            <a:r>
              <a:rPr lang="en-US" altLang="en-US" sz="2400"/>
              <a:t>Cost-benefit test: (Utilitarianism)</a:t>
            </a:r>
          </a:p>
          <a:p>
            <a:pPr lvl="1"/>
            <a:r>
              <a:rPr lang="en-US" altLang="en-US" sz="2000"/>
              <a:t>Does a benefit for some cause unacceptable harm to others?</a:t>
            </a:r>
          </a:p>
          <a:p>
            <a:pPr lvl="1"/>
            <a:r>
              <a:rPr lang="en-US" altLang="en-US" sz="2000"/>
              <a:t>How critical is the benefit? Can the harmful effects be mitigated?</a:t>
            </a:r>
            <a:endParaRPr lang="en-US" altLang="en-US" sz="1600"/>
          </a:p>
          <a:p>
            <a:endParaRPr lang="en-US" altLang="en-US" sz="2400"/>
          </a:p>
          <a:p>
            <a:r>
              <a:rPr lang="en-US" altLang="en-US" sz="2400"/>
              <a:t>Good night’s sleep test: (Nichomachean)</a:t>
            </a:r>
          </a:p>
          <a:p>
            <a:pPr lvl="1"/>
            <a:r>
              <a:rPr lang="en-US" altLang="en-US" sz="2000"/>
              <a:t>Whether or not anyone else knows about my action, will it produce a good night’s sleep?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F0D2E5F-46F4-1851-8BC9-158567F280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57200"/>
            <a:ext cx="8718446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05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A sign on the side of a road&#10;&#10;Description automatically generated with low confidence">
            <a:extLst>
              <a:ext uri="{FF2B5EF4-FFF2-40B4-BE49-F238E27FC236}">
                <a16:creationId xmlns:a16="http://schemas.microsoft.com/office/drawing/2014/main" id="{05413F4F-607D-4FBB-9B7B-AED4657048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86868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4870A8BF-CA52-4312-9BA7-CC294D741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52A1BA-472E-4CAF-A268-78FCD4FFC76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B2876229-6B78-49AA-80CF-FA560203EA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Ethical Decision-making Theories</a:t>
            </a:r>
            <a:endParaRPr lang="en-US" altLang="en-US" u="sng"/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33DAB8E-2C64-48AC-91A5-15D87DBA93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i="1"/>
              <a:t>Philosophical</a:t>
            </a:r>
            <a:r>
              <a:rPr lang="en-US" altLang="en-US"/>
              <a:t> Branches of Ethics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These are ones that have had the widest impact over time</a:t>
            </a:r>
          </a:p>
          <a:p>
            <a:pPr lvl="1">
              <a:lnSpc>
                <a:spcPct val="80000"/>
              </a:lnSpc>
              <a:buFontTx/>
              <a:buAutoNum type="arabicPeriod"/>
            </a:pPr>
            <a:r>
              <a:rPr lang="en-US" altLang="en-US"/>
              <a:t>Utilitarianism (“evaluated by the consequences/value”)</a:t>
            </a:r>
          </a:p>
          <a:p>
            <a:pPr lvl="1">
              <a:lnSpc>
                <a:spcPct val="80000"/>
              </a:lnSpc>
              <a:buFontTx/>
              <a:buAutoNum type="arabicPeriod"/>
            </a:pPr>
            <a:r>
              <a:rPr lang="en-US" altLang="en-US"/>
              <a:t>Deontology (“inherent duty”)</a:t>
            </a:r>
          </a:p>
          <a:p>
            <a:pPr lvl="1">
              <a:lnSpc>
                <a:spcPct val="80000"/>
              </a:lnSpc>
              <a:buFontTx/>
              <a:buAutoNum type="arabicPeriod"/>
            </a:pPr>
            <a:r>
              <a:rPr lang="en-US" altLang="en-US"/>
              <a:t>Nicomachean (“moral virtues”)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AutoNum type="arabicPeriod"/>
            </a:pPr>
            <a:endParaRPr lang="en-US" altLang="en-US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i="1"/>
              <a:t>Applied</a:t>
            </a:r>
            <a:r>
              <a:rPr lang="en-US" altLang="en-US"/>
              <a:t> Branches of Ethics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These are combinations and derivatives of the first three</a:t>
            </a:r>
          </a:p>
          <a:p>
            <a:pPr lvl="1">
              <a:lnSpc>
                <a:spcPct val="80000"/>
              </a:lnSpc>
              <a:buFontTx/>
              <a:buAutoNum type="arabicPeriod" startAt="4"/>
            </a:pPr>
            <a:r>
              <a:rPr lang="en-US" altLang="en-US"/>
              <a:t>Rights Theory (“freedom, fairness, and equality”)</a:t>
            </a:r>
          </a:p>
          <a:p>
            <a:pPr lvl="1">
              <a:lnSpc>
                <a:spcPct val="80000"/>
              </a:lnSpc>
              <a:buFontTx/>
              <a:buAutoNum type="arabicPeriod" startAt="4"/>
            </a:pPr>
            <a:r>
              <a:rPr lang="en-US" altLang="en-US"/>
              <a:t>Justice Theory (“harm to a single individual”)</a:t>
            </a:r>
          </a:p>
          <a:p>
            <a:pPr lvl="1">
              <a:lnSpc>
                <a:spcPct val="80000"/>
              </a:lnSpc>
              <a:buFontTx/>
              <a:buAutoNum type="arabicPeriod" startAt="4"/>
            </a:pPr>
            <a:r>
              <a:rPr lang="en-US" altLang="en-US"/>
              <a:t>Corporate Social Responsibility (“organizational values”)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40111180-B6E4-48CC-94E8-8C1369BD1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A18760-2A00-4928-A30D-DB103743617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DAA3933-F8E5-4A29-A88F-5D28057B53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Ethical Decision-making Theory — </a:t>
            </a:r>
            <a:r>
              <a:rPr lang="en-US" altLang="en-US" u="sng"/>
              <a:t>Utilitarianism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BAA25F37-A21F-44EB-B8CA-F6B1A4BCE4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Definition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Utilitarianism is a branch of “Consequentialism”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We evaluate the ethical decision by its results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Jeremy Bentham, John Stuart Mill, Henry Sidgwick</a:t>
            </a:r>
          </a:p>
          <a:p>
            <a:pPr lvl="1">
              <a:lnSpc>
                <a:spcPct val="80000"/>
              </a:lnSpc>
              <a:buFontTx/>
              <a:buChar char="•"/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400"/>
              <a:t>Key Assumption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We can identify and understand values, outcomes, and consequences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Key Decision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Measured Benefits </a:t>
            </a:r>
            <a:r>
              <a:rPr lang="en-US" altLang="en-US" sz="2000" i="1"/>
              <a:t>divided by</a:t>
            </a:r>
            <a:r>
              <a:rPr lang="en-US" altLang="en-US" sz="2000"/>
              <a:t> Measured Costs → “Best Ethical Decision”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/>
              <a:t>Key Question(s)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What is the greatest good for the greatest number?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What is the maximum, long-run, aggregate utility for a population?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88B3E9AF-57D2-4E51-BA85-FA307905D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A51D07-F801-4025-ADA1-7FDA17F260B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6C6E7A60-40B0-4B3F-B4A3-599B26964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Ethical Decision-making Theory — </a:t>
            </a:r>
            <a:r>
              <a:rPr lang="en-US" altLang="en-US" u="sng"/>
              <a:t>Deontology</a:t>
            </a:r>
            <a:endParaRPr lang="en-US" altLang="en-US"/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1EEAAE84-1E06-4995-8C7B-D4DD41ED1D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Definition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We evaluate the ethical decision by its relationship to a person’s inherent duty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Georg Hegel, Immanuel Kant , Thomas Nagel, Tim Scanlon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Key Assumption</a:t>
            </a:r>
          </a:p>
          <a:p>
            <a:pPr marL="742950" lvl="2" indent="-342900">
              <a:lnSpc>
                <a:spcPct val="80000"/>
              </a:lnSpc>
            </a:pPr>
            <a:r>
              <a:rPr lang="en-US" altLang="en-US" dirty="0"/>
              <a:t>An individual’s duty rises in scope and import with one’s knowledge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Key Decision</a:t>
            </a:r>
          </a:p>
          <a:p>
            <a:pPr marL="742950" lvl="2" indent="-342900">
              <a:lnSpc>
                <a:spcPct val="80000"/>
              </a:lnSpc>
            </a:pPr>
            <a:r>
              <a:rPr lang="en-US" altLang="en-US" dirty="0"/>
              <a:t>Endowments </a:t>
            </a:r>
            <a:r>
              <a:rPr lang="en-US" altLang="en-US" i="1" dirty="0"/>
              <a:t>subject to</a:t>
            </a:r>
            <a:r>
              <a:rPr lang="en-US" altLang="en-US" dirty="0"/>
              <a:t> Burdens → “Best Ethical Decision”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Key Question(s)</a:t>
            </a:r>
          </a:p>
          <a:p>
            <a:pPr marL="742950" lvl="2" indent="-342900">
              <a:lnSpc>
                <a:spcPct val="80000"/>
              </a:lnSpc>
            </a:pPr>
            <a:r>
              <a:rPr lang="en-US" altLang="en-US" dirty="0"/>
              <a:t>Categorical Imperative</a:t>
            </a:r>
          </a:p>
          <a:p>
            <a:pPr marL="1200150" lvl="3" indent="-342900">
              <a:lnSpc>
                <a:spcPct val="80000"/>
              </a:lnSpc>
            </a:pPr>
            <a:r>
              <a:rPr lang="en-US" altLang="en-US" sz="2000" dirty="0"/>
              <a:t>What is right, fair, and just for another individual (without having to evaluate the consequences or use religion)?</a:t>
            </a:r>
          </a:p>
          <a:p>
            <a:pPr marL="742950" lvl="2" indent="-342900">
              <a:lnSpc>
                <a:spcPct val="80000"/>
              </a:lnSpc>
            </a:pPr>
            <a:r>
              <a:rPr lang="en-US" altLang="en-US" dirty="0"/>
              <a:t>Reciprocity</a:t>
            </a:r>
          </a:p>
          <a:p>
            <a:pPr marL="1200150" lvl="3" indent="-342900">
              <a:lnSpc>
                <a:spcPct val="80000"/>
              </a:lnSpc>
            </a:pPr>
            <a:r>
              <a:rPr lang="en-US" altLang="en-US" sz="2000" dirty="0"/>
              <a:t>What is the best, empathic relationship for both individuals or organizations?</a:t>
            </a:r>
          </a:p>
          <a:p>
            <a:pPr marL="742950" lvl="2" indent="-342900">
              <a:lnSpc>
                <a:spcPct val="80000"/>
              </a:lnSpc>
            </a:pPr>
            <a:r>
              <a:rPr lang="en-US" altLang="en-US" dirty="0"/>
              <a:t>Enlightened Self-Interest</a:t>
            </a:r>
          </a:p>
          <a:p>
            <a:pPr marL="1200150" lvl="3" indent="-342900">
              <a:lnSpc>
                <a:spcPct val="80000"/>
              </a:lnSpc>
            </a:pPr>
            <a:r>
              <a:rPr lang="en-US" altLang="en-US" sz="2000" dirty="0"/>
              <a:t>What improves both my  interests </a:t>
            </a:r>
            <a:r>
              <a:rPr lang="en-US" altLang="en-US" sz="2000" u="sng" dirty="0"/>
              <a:t>and</a:t>
            </a:r>
            <a:r>
              <a:rPr lang="en-US" altLang="en-US" sz="2000" dirty="0"/>
              <a:t> others’ interests together?</a:t>
            </a:r>
          </a:p>
          <a:p>
            <a:pPr>
              <a:lnSpc>
                <a:spcPct val="80000"/>
              </a:lnSpc>
            </a:pPr>
            <a:endParaRPr lang="en-US" altLang="en-US" sz="2400" dirty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D224923D-17A3-4B40-A0C1-20DB07C5A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CFA79B-4FB0-48B4-B851-78D3707CCAB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84DA916D-8010-4D19-95A8-CD68F64091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Ethical Decision-making Theory — </a:t>
            </a:r>
            <a:r>
              <a:rPr lang="en-US" altLang="en-US" u="sng"/>
              <a:t>Rights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5A17D2BD-BE53-4D64-AE36-571F8BCC15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Definition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We evaluate the ethical decision by its relationship to certain inalienable rights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Isaiah Berlin, Wesley Hohfeld, John Locke, Jean-Jacques Rousseau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Key Assumption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Rights enable an individual’s interests, well-being, will, and choice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Key Decision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Legal Rights </a:t>
            </a:r>
            <a:r>
              <a:rPr lang="en-US" altLang="en-US" sz="2000" i="1"/>
              <a:t>plus</a:t>
            </a:r>
            <a:r>
              <a:rPr lang="en-US" altLang="en-US" sz="2000"/>
              <a:t> Natural Rights → “Best Ethical Decision”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Key Question(s)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Does this decision advance…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Rights to claim, privilege, power, and immunity?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Fair and equal treatment?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Privacy and personal security?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Opportunity to keep one’s wealth and property?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Freedom to achieve self-actualization (e.g., life, liberty, and the pursuit of happiness)?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See also…The First 5 amendments to the U.S. Constitution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F6B0ED2A-A6BD-407A-91C8-E83C3E6AD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C2DAC2-6B10-43C8-AF9A-C8DB8D09031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4DC57D35-21F3-4861-B5EA-405B5B7304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Ethical Decision-making Theory — </a:t>
            </a:r>
            <a:r>
              <a:rPr lang="en-US" altLang="en-US" u="sng"/>
              <a:t>Justice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77A95440-F130-4AA2-9C5D-2F636F819C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Definition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We evaluate the ethical decision by its applicability to a single individual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Thomas Hobbes, Robert Nozick, Chaïm Perelman, Plato, John Rawls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Key Assumption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A civil society values order, equity, balance, and proportionality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Key Decision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Best for an Individual </a:t>
            </a:r>
            <a:r>
              <a:rPr lang="en-US" altLang="en-US" sz="2000" i="1"/>
              <a:t>multiplied by</a:t>
            </a:r>
            <a:r>
              <a:rPr lang="en-US" altLang="en-US" sz="2000"/>
              <a:t> Best for Society → “Best Ethical Decision”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Key Question(s)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Can inequity or harm to a single individual be justified?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Key Types of Justice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Is the process fair and equal? (procedural justice)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Is there a fair distribution of benefits and burdens? (distributive justice)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Is the punishment appropriate? (retributive justice)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Can we repair any harm done? (restorative justice)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AFFDC1DB-7BE7-4E65-BB70-18A68B0DF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D88E9A-DF14-4130-91B0-A3AAE510680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75310DEC-77B6-4C75-A297-F830FE1B8C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Ethical Decision-making Theory — </a:t>
            </a:r>
            <a:r>
              <a:rPr lang="en-US" altLang="en-US" u="sng"/>
              <a:t>Nicomachean</a:t>
            </a:r>
            <a:endParaRPr lang="en-US" altLang="en-US"/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495E94B9-7CBF-4AD5-A35B-4239983FAB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Definition</a:t>
            </a:r>
          </a:p>
          <a:p>
            <a:pPr lvl="1">
              <a:lnSpc>
                <a:spcPct val="80000"/>
              </a:lnSpc>
            </a:pPr>
            <a:r>
              <a:rPr lang="en-US" altLang="en-US" sz="2000" u="sng"/>
              <a:t>Aristotle</a:t>
            </a:r>
            <a:r>
              <a:rPr lang="en-US" altLang="en-US" sz="2000"/>
              <a:t> (“</a:t>
            </a:r>
            <a:r>
              <a:rPr lang="en-US" altLang="en-US" sz="2000" i="1"/>
              <a:t>virtues</a:t>
            </a:r>
            <a:r>
              <a:rPr lang="en-US" altLang="en-US" sz="2000"/>
              <a:t>”): Courage, Temperance, Liberality, Generosity, Magnamity, Moderation, Gentleness, Friendliness,  Truthfulness, Sense of Shame</a:t>
            </a:r>
          </a:p>
          <a:p>
            <a:pPr lvl="1">
              <a:lnSpc>
                <a:spcPct val="80000"/>
              </a:lnSpc>
            </a:pPr>
            <a:r>
              <a:rPr lang="en-US" altLang="en-US" sz="2000" u="sng"/>
              <a:t>Aristotle</a:t>
            </a:r>
            <a:r>
              <a:rPr lang="en-US" altLang="en-US" sz="2000"/>
              <a:t> (“</a:t>
            </a:r>
            <a:r>
              <a:rPr lang="en-US" altLang="en-US" sz="2000" i="1"/>
              <a:t>vices</a:t>
            </a:r>
            <a:r>
              <a:rPr lang="en-US" altLang="en-US" sz="2000"/>
              <a:t>”): Is neither prodigal nor stingy, Has neither deficits nor excess, Has disposition but lacks achievement</a:t>
            </a:r>
          </a:p>
          <a:p>
            <a:pPr lvl="1">
              <a:lnSpc>
                <a:spcPct val="80000"/>
              </a:lnSpc>
            </a:pPr>
            <a:r>
              <a:rPr lang="en-US" altLang="en-US" sz="2000" u="sng"/>
              <a:t>Confucius</a:t>
            </a:r>
            <a:r>
              <a:rPr lang="en-US" altLang="en-US" sz="2000"/>
              <a:t> (“</a:t>
            </a:r>
            <a:r>
              <a:rPr lang="en-US" altLang="en-US" sz="2000" i="1"/>
              <a:t>virtues</a:t>
            </a:r>
            <a:r>
              <a:rPr lang="en-US" altLang="en-US" sz="2000"/>
              <a:t>”): Humaneness, Justice, Proper rites, Knowledge, Integrity, Loyalty, Honesty, Kindness, Bravery, Respect, Modesty</a:t>
            </a:r>
          </a:p>
          <a:p>
            <a:pPr lvl="1">
              <a:lnSpc>
                <a:spcPct val="80000"/>
              </a:lnSpc>
            </a:pPr>
            <a:r>
              <a:rPr lang="en-US" altLang="en-US" sz="2000" u="sng"/>
              <a:t>Machiavelli</a:t>
            </a:r>
            <a:r>
              <a:rPr lang="en-US" altLang="en-US" sz="2000"/>
              <a:t> (“</a:t>
            </a:r>
            <a:r>
              <a:rPr lang="en-US" altLang="en-US" sz="2000" i="1"/>
              <a:t>vices</a:t>
            </a:r>
            <a:r>
              <a:rPr lang="en-US" altLang="en-US" sz="2000"/>
              <a:t>”): Brute force, Duplicitous guile, Criminal virtue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Key Assumption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Individuals have free will and can choose correct or best paths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Key Decision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Virtues </a:t>
            </a:r>
            <a:r>
              <a:rPr lang="en-US" altLang="en-US" sz="2000" i="1">
                <a:sym typeface="Symbol" panose="05050102010706020507" pitchFamily="18" charset="2"/>
              </a:rPr>
              <a:t>approach</a:t>
            </a:r>
            <a:r>
              <a:rPr lang="en-US" altLang="en-US" sz="2000">
                <a:sym typeface="Symbol" panose="05050102010706020507" pitchFamily="18" charset="2"/>
              </a:rPr>
              <a:t>  and </a:t>
            </a:r>
            <a:r>
              <a:rPr lang="en-US" altLang="en-US" sz="2000"/>
              <a:t>Vices </a:t>
            </a:r>
            <a:r>
              <a:rPr lang="en-US" altLang="en-US" sz="2000" i="1">
                <a:sym typeface="Symbol" panose="05050102010706020507" pitchFamily="18" charset="2"/>
              </a:rPr>
              <a:t>approach</a:t>
            </a:r>
            <a:r>
              <a:rPr lang="en-US" altLang="en-US" sz="2000">
                <a:sym typeface="Symbol" panose="05050102010706020507" pitchFamily="18" charset="2"/>
              </a:rPr>
              <a:t> 0</a:t>
            </a:r>
            <a:r>
              <a:rPr lang="en-US" altLang="en-US" sz="2000"/>
              <a:t> → “Best Ethical Decision”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Key Question(s)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What descriptive attributes will others ascribe to me?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As an educated person, what will others expect of me?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How will I be evaluated in the long run?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1178</Words>
  <Application>Microsoft Office PowerPoint</Application>
  <PresentationFormat>On-screen Show (4:3)</PresentationFormat>
  <Paragraphs>152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Consolas</vt:lpstr>
      <vt:lpstr>Corbel</vt:lpstr>
      <vt:lpstr>Default Design</vt:lpstr>
      <vt:lpstr>Values in Contemporary Management:  A Primer on Ethical Decision-making for MGT 360</vt:lpstr>
      <vt:lpstr>PowerPoint Presentation</vt:lpstr>
      <vt:lpstr>PowerPoint Presentation</vt:lpstr>
      <vt:lpstr>Ethical Decision-making Theories</vt:lpstr>
      <vt:lpstr>Ethical Decision-making Theory — Utilitarianism</vt:lpstr>
      <vt:lpstr>Ethical Decision-making Theory — Deontology</vt:lpstr>
      <vt:lpstr>Ethical Decision-making Theory — Rights</vt:lpstr>
      <vt:lpstr>Ethical Decision-making Theory — Justice</vt:lpstr>
      <vt:lpstr>Ethical Decision-making Theory — Nicomachean</vt:lpstr>
      <vt:lpstr>Ethical Decision-making Theory — Corporate Social Responsibility</vt:lpstr>
      <vt:lpstr>Tests and Questions</vt:lpstr>
      <vt:lpstr>Tests and Questions</vt:lpstr>
      <vt:lpstr>Tests and Questions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Values in Contemporary Management:  A Primer on Ethical Decision-making for MGT 360</dc:title>
  <dc:creator>wsmith</dc:creator>
  <cp:lastModifiedBy>Smith, Wayne W</cp:lastModifiedBy>
  <cp:revision>119</cp:revision>
  <cp:lastPrinted>2012-08-20T19:24:18Z</cp:lastPrinted>
  <dcterms:created xsi:type="dcterms:W3CDTF">2010-10-28T16:48:55Z</dcterms:created>
  <dcterms:modified xsi:type="dcterms:W3CDTF">2022-07-16T21:53:54Z</dcterms:modified>
</cp:coreProperties>
</file>