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324" r:id="rId3"/>
    <p:sldId id="325" r:id="rId4"/>
    <p:sldId id="318" r:id="rId5"/>
    <p:sldId id="375" r:id="rId6"/>
    <p:sldId id="385" r:id="rId7"/>
    <p:sldId id="380" r:id="rId8"/>
    <p:sldId id="384" r:id="rId9"/>
    <p:sldId id="387" r:id="rId10"/>
    <p:sldId id="381" r:id="rId11"/>
    <p:sldId id="378" r:id="rId12"/>
    <p:sldId id="383" r:id="rId13"/>
    <p:sldId id="388" r:id="rId14"/>
    <p:sldId id="386" r:id="rId1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94737" autoAdjust="0"/>
  </p:normalViewPr>
  <p:slideViewPr>
    <p:cSldViewPr>
      <p:cViewPr varScale="1">
        <p:scale>
          <a:sx n="60" d="100"/>
          <a:sy n="60" d="100"/>
        </p:scale>
        <p:origin x="8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B4F89A3-45F1-CAD9-61E6-9CCDB2B694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BCE01D2-C261-01D0-22A5-8136C3D69C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E183DEA-30E0-68F0-4550-DD1B92F4B70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351ED11-9F53-68B8-11E9-D289427B54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CAE1C22-C602-4C19-8F8D-693A89D3FF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0A5AD29-7E1C-449A-55BA-943966EBAD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C0DC5F-A344-C0C4-699D-308EBB5148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3B1EB06-96C4-D6C2-5568-885C0E213F0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BD39EFF-CE83-55DE-4C27-77C0D7EA4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8742F6C0-EED6-8C7B-3C1E-31C2850973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AF3D65D1-E32A-F492-4C14-D172584EA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352C6514-45B7-4A32-BE1F-4F40CFBBC3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1F6D2AA-0183-48B6-51B5-C98CD5BD4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7D974E-2C55-4CF4-B23D-7EAB24357C2E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D563937-EC7C-78B3-1CF6-7662AC548E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FBB0B8D-C303-67FA-1C49-AAC9D71F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A4C3F9-F266-143A-0CC5-0F237C870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5203F-D0BC-61BA-82EC-ED5F5AEED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7FD32-3F3C-4CE8-BFFF-D78209719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35D50-79D9-46A9-A282-22D5128CC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6473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1098A8-5650-C204-F9EA-E90018BCBD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4C250-262C-D0CF-E9C3-FB4453A10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FDB6E7-B1EA-689A-4705-E1253E27F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C8EDA-1316-4B6D-9179-16A778A1C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5442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9841E-0922-FCEA-136A-88630EDB0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FFCAB-F874-49F6-96D1-A62FEB6F8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757267-A875-7786-A787-E62E19737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DFD4-3754-4B24-8014-0352BD11C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9741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A234C-0155-2473-3968-62DC72CD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9D8196-BB11-A4ED-8CBD-8C53E91CF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5781AF-54F4-0E75-0F3C-54513895E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FBC38-9B3B-4C96-B64C-0E000B5FC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523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A8F3E-014E-6910-5051-B385782AB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500CC-DE21-C1B1-70BE-0C5E9C50E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0C07F0-67B8-789A-178D-8A5279741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DF464-B09C-41B1-9E1E-6B8D75878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243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F989E-6BB9-479B-0756-812AA2A3D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4342D7-F061-9ED2-448B-A5E08D9D2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01260-6866-4CE9-7288-EA056CFA1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3BF2-4F96-453F-84C7-B9BC4C071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0291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E2E01C-B665-A535-21AE-E3C656132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C5FD1F-4EE3-386B-4241-7DC4FB5DC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B58164E-1BC7-7512-71F8-5054AEB8E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D5CAB-066E-4838-8778-F0CB9FED34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4309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0A1008-8947-86E9-6A3E-DFEF0240F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15D669-B49D-97B4-B33D-45CEEC713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C2F0AB-9A83-8216-F32A-5AB1E7E38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F9A9D-E138-4EF3-A3E8-9BEA6E535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215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6AD86D-13C9-B5DB-7618-A1539D58B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E24CD4-E311-3C1A-4EEF-2E0AB8C1B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9E70AC-12F0-0A7E-9ED3-CBDE44DD0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CC297-A21C-43F6-A3C9-E5BB5EA06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7688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07916-8E49-85D4-95F9-12EDAB4C9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99F03-4FC5-43AE-E470-137339445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FBFCF-B723-97EB-CE6E-5E4AD544B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1176B-FD89-4F2E-8CA2-8534A178E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960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79E81-B6CE-E6DB-2711-B8ED1DE0C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BE803-CE5A-79DB-FEDC-2E4314222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7793A9-DA7A-18F2-657E-CEC857F5A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C1ADD-3063-44BD-8C9D-E66473899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82381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E3BAC2-0C20-A0E7-E217-15917FBC6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22F604-AF0D-7DB6-2B71-9269EBA77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8E34A8-56B8-B05C-B2EB-92F021ABE6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2F3594-C7C1-7458-983D-2CA9D9FE0A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FF164D-24BC-45DF-6035-8274EE1B03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8DC1D0E-56AB-4231-A7FA-8316243BF8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wsmith\Pictures\2015-09-13\469.MOV" TargetMode="External"/><Relationship Id="rId1" Type="http://schemas.openxmlformats.org/officeDocument/2006/relationships/video" Target="file:///C:\Users\wsmith\Pictures\2015-09-13\470.MO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temind.com/scamper/" TargetMode="External"/><Relationship Id="rId2" Type="http://schemas.openxmlformats.org/officeDocument/2006/relationships/hyperlink" Target="http://www.ststesting.com/ngifte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verge.com/2017/11/5/16597660/david-eagleman-anthony-brandt-runaway-species-creativity-neuroscience-psychology-design-intervi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F66332C-0972-08AE-B072-3C5698D4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AB9F6A-50FA-4300-B646-DDF225F3B4E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F723D12-9359-B98A-B4AB-8DDEC5E078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sz="4000" b="1"/>
              <a:t>Decision-making in Management</a:t>
            </a:r>
            <a:endParaRPr lang="en-US" altLang="en-US" sz="3200" b="1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F28124C-6998-681C-2AD3-ACDF580E6B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CSU Northridge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3C8585D-8875-228E-325E-5ADE0AE8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Lucida Sans Unicode" panose="020B0602030504020204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4102" name="Date Placeholder 1">
            <a:extLst>
              <a:ext uri="{FF2B5EF4-FFF2-40B4-BE49-F238E27FC236}">
                <a16:creationId xmlns:a16="http://schemas.microsoft.com/office/drawing/2014/main" id="{E08B55A9-60D3-50B3-41A4-C7AD59E6BC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Updated</a:t>
            </a:r>
            <a:r>
              <a:rPr lang="en-US" altLang="en-US" sz="1400">
                <a:latin typeface="Arial" panose="020B0604020202020204" pitchFamily="34" charset="0"/>
              </a:rPr>
              <a:t>: </a:t>
            </a:r>
            <a:fld id="{B471D9AB-5ADE-4079-A7C4-9F458E981378}" type="datetime2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Saturday, May 28, 2022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7DBDDF22-A6E0-9D4B-9EC4-5E14EA84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Two kids playing hide and seek for &gt;30 minutes</a:t>
            </a:r>
          </a:p>
        </p:txBody>
      </p:sp>
      <p:pic>
        <p:nvPicPr>
          <p:cNvPr id="6" name="470.MOV">
            <a:hlinkClick r:id="" action="ppaction://media"/>
            <a:extLst>
              <a:ext uri="{FF2B5EF4-FFF2-40B4-BE49-F238E27FC236}">
                <a16:creationId xmlns:a16="http://schemas.microsoft.com/office/drawing/2014/main" id="{8238A98F-1272-86C8-730A-BAA6ED8493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2400"/>
            <a:ext cx="537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69.MOV">
            <a:hlinkClick r:id="" action="ppaction://media"/>
            <a:extLst>
              <a:ext uri="{FF2B5EF4-FFF2-40B4-BE49-F238E27FC236}">
                <a16:creationId xmlns:a16="http://schemas.microsoft.com/office/drawing/2014/main" id="{284B2A72-C524-9EB3-36F7-F516CD50910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11525"/>
            <a:ext cx="59880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7DA010-5E18-BB8F-518E-82200071ADFF}"/>
              </a:ext>
            </a:extLst>
          </p:cNvPr>
          <p:cNvSpPr/>
          <p:nvPr/>
        </p:nvSpPr>
        <p:spPr>
          <a:xfrm>
            <a:off x="2286000" y="914400"/>
            <a:ext cx="501650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36063B-1A1C-E94A-0728-FCA187F0B7FF}"/>
              </a:ext>
            </a:extLst>
          </p:cNvPr>
          <p:cNvSpPr/>
          <p:nvPr/>
        </p:nvSpPr>
        <p:spPr>
          <a:xfrm>
            <a:off x="5476875" y="4443413"/>
            <a:ext cx="503238" cy="50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D885B321-FECD-A94F-D991-40C290EE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9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>
            <a:extLst>
              <a:ext uri="{FF2B5EF4-FFF2-40B4-BE49-F238E27FC236}">
                <a16:creationId xmlns:a16="http://schemas.microsoft.com/office/drawing/2014/main" id="{E8B317D6-C894-A435-BBDB-90DDD467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2367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>
            <a:extLst>
              <a:ext uri="{FF2B5EF4-FFF2-40B4-BE49-F238E27FC236}">
                <a16:creationId xmlns:a16="http://schemas.microsoft.com/office/drawing/2014/main" id="{CB06A918-709B-D393-D7DA-E090D8EC0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6588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B0DA32FE-352C-C9A7-6E61-C77B665B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 kid making something new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00_0111">
            <a:extLst>
              <a:ext uri="{FF2B5EF4-FFF2-40B4-BE49-F238E27FC236}">
                <a16:creationId xmlns:a16="http://schemas.microsoft.com/office/drawing/2014/main" id="{599600A7-74E4-FC11-6FDD-430239F6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38"/>
            <a:ext cx="298608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 descr="asdfasfdasfs">
            <a:extLst>
              <a:ext uri="{FF2B5EF4-FFF2-40B4-BE49-F238E27FC236}">
                <a16:creationId xmlns:a16="http://schemas.microsoft.com/office/drawing/2014/main" id="{5623A721-69D3-0414-805F-5B651DB7A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Body Shop - wide</a:t>
            </a:r>
          </a:p>
        </p:txBody>
      </p:sp>
      <p:pic>
        <p:nvPicPr>
          <p:cNvPr id="16388" name="Picture 4" descr="100_0112">
            <a:extLst>
              <a:ext uri="{FF2B5EF4-FFF2-40B4-BE49-F238E27FC236}">
                <a16:creationId xmlns:a16="http://schemas.microsoft.com/office/drawing/2014/main" id="{C14D3F46-DA64-9EB9-7F3A-579FE3AE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17526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100_0114">
            <a:extLst>
              <a:ext uri="{FF2B5EF4-FFF2-40B4-BE49-F238E27FC236}">
                <a16:creationId xmlns:a16="http://schemas.microsoft.com/office/drawing/2014/main" id="{150A172F-3E91-AFE2-0EE2-E47935DD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>
            <a:extLst>
              <a:ext uri="{FF2B5EF4-FFF2-40B4-BE49-F238E27FC236}">
                <a16:creationId xmlns:a16="http://schemas.microsoft.com/office/drawing/2014/main" id="{2017481E-DA48-24B5-3057-2279529BA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96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An adult making something new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600F6069-D2FB-59A0-FDCD-30353A9D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A1154-3CF8-4B4E-8BBB-CAB890B1F5E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0776BA7-D9A1-503D-924C-12FFF3B73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What…really…is Creativity?</a:t>
            </a:r>
            <a:br>
              <a:rPr lang="en-US" altLang="en-US" sz="4000"/>
            </a:br>
            <a:r>
              <a:rPr lang="en-US" altLang="en-US" sz="3200"/>
              <a:t>(The “Idea” Camp)</a:t>
            </a:r>
            <a:endParaRPr lang="en-US" altLang="en-US" sz="28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5D44393-8CFC-438C-799C-68B48119C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1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There is a </a:t>
            </a:r>
            <a:r>
              <a:rPr lang="en-US" altLang="en-US" sz="1800" i="1"/>
              <a:t>Philosophy</a:t>
            </a:r>
            <a:r>
              <a:rPr lang="en-US" altLang="en-US" sz="1800"/>
              <a:t> of Creativity</a:t>
            </a:r>
          </a:p>
          <a:p>
            <a:pPr lvl="1">
              <a:lnSpc>
                <a:spcPct val="90000"/>
              </a:lnSpc>
            </a:pPr>
            <a:r>
              <a:rPr lang="en-US" altLang="en-US" sz="1600" u="sng"/>
              <a:t>Existence</a:t>
            </a:r>
            <a:r>
              <a:rPr lang="en-US" altLang="en-US" sz="1600"/>
              <a:t>: Imagination, Idealization, Consummation, The Aesthetic</a:t>
            </a:r>
          </a:p>
          <a:p>
            <a:pPr lvl="1">
              <a:lnSpc>
                <a:spcPct val="90000"/>
              </a:lnSpc>
            </a:pPr>
            <a:r>
              <a:rPr lang="en-US" altLang="en-US" sz="1600" u="sng"/>
              <a:t>Modes</a:t>
            </a:r>
            <a:r>
              <a:rPr lang="en-US" altLang="en-US" sz="1600"/>
              <a:t>: Physical Separation, Divine Inspiration, Nature of the Creative Process, Aesthetic Creativity (in the Art), Creative Practice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You can </a:t>
            </a:r>
            <a:r>
              <a:rPr lang="en-US" altLang="en-US" sz="1800" i="1"/>
              <a:t>Test </a:t>
            </a:r>
            <a:r>
              <a:rPr lang="en-US" altLang="en-US" sz="1800"/>
              <a:t>and </a:t>
            </a:r>
            <a:r>
              <a:rPr lang="en-US" altLang="en-US" sz="1800" i="1"/>
              <a:t>Audit</a:t>
            </a:r>
            <a:r>
              <a:rPr lang="en-US" altLang="en-US" sz="1800"/>
              <a:t> for Creativity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Support for ideas, Challenge, Time for ideas, Freedom, Trust and openness, Dynamism/liveliness, Risk-taking, Playfulness and humor, Debates, Conflicts and impediments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>
                <a:latin typeface="Lucida Console" panose="020B0609040504020204" pitchFamily="49" charset="0"/>
              </a:rPr>
              <a:t>E.g., </a:t>
            </a:r>
            <a:r>
              <a:rPr lang="en-US" altLang="en-US" sz="1600">
                <a:latin typeface="Lucida Sans Typewriter" panose="020B0602040502020304" pitchFamily="33" charset="0"/>
                <a:hlinkClick r:id="rId2"/>
              </a:rPr>
              <a:t>http://www.ststesting.com/ngifted.html</a:t>
            </a:r>
            <a:endParaRPr lang="en-US" altLang="en-US" sz="1600">
              <a:latin typeface="Lucida Sans Typewriter" panose="020B0602040502020304" pitchFamily="33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The </a:t>
            </a:r>
            <a:r>
              <a:rPr lang="en-US" altLang="en-US" sz="1800" i="1"/>
              <a:t>Engineers’</a:t>
            </a:r>
            <a:r>
              <a:rPr lang="en-US" altLang="en-US" sz="1800"/>
              <a:t> view of Creativity (“S.C.A.M.P.E.R.”)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u="sng"/>
              <a:t>S</a:t>
            </a:r>
            <a:r>
              <a:rPr lang="en-US" altLang="en-US" sz="1600"/>
              <a:t>ubstitute, </a:t>
            </a:r>
            <a:r>
              <a:rPr lang="en-US" altLang="en-US" sz="1600" u="sng"/>
              <a:t>C</a:t>
            </a:r>
            <a:r>
              <a:rPr lang="en-US" altLang="en-US" sz="1600"/>
              <a:t>ombine, </a:t>
            </a:r>
            <a:r>
              <a:rPr lang="en-US" altLang="en-US" sz="1600" u="sng"/>
              <a:t>A</a:t>
            </a:r>
            <a:r>
              <a:rPr lang="en-US" altLang="en-US" sz="1600"/>
              <a:t>dapt, </a:t>
            </a:r>
            <a:r>
              <a:rPr lang="en-US" altLang="en-US" sz="1600" u="sng"/>
              <a:t>M</a:t>
            </a:r>
            <a:r>
              <a:rPr lang="en-US" altLang="en-US" sz="1600"/>
              <a:t>agnify, </a:t>
            </a:r>
            <a:r>
              <a:rPr lang="en-US" altLang="en-US" sz="1600" u="sng"/>
              <a:t>P</a:t>
            </a:r>
            <a:r>
              <a:rPr lang="en-US" altLang="en-US" sz="1600"/>
              <a:t>ut to other uses, </a:t>
            </a:r>
            <a:r>
              <a:rPr lang="en-US" altLang="en-US" sz="1600" u="sng"/>
              <a:t>E</a:t>
            </a:r>
            <a:r>
              <a:rPr lang="en-US" altLang="en-US" sz="1600"/>
              <a:t>liminate, </a:t>
            </a:r>
            <a:r>
              <a:rPr lang="en-US" altLang="en-US" sz="1600" u="sng"/>
              <a:t>R</a:t>
            </a:r>
            <a:r>
              <a:rPr lang="en-US" altLang="en-US" sz="1600"/>
              <a:t>earrange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E.g., </a:t>
            </a:r>
            <a:r>
              <a:rPr lang="en-US" altLang="en-US" sz="1600">
                <a:latin typeface="Lucida Sans Typewriter" panose="020B0602040502020304" pitchFamily="33" charset="0"/>
                <a:hlinkClick r:id="rId3"/>
              </a:rPr>
              <a:t>http://litemind.com/scamper/</a:t>
            </a:r>
            <a:endParaRPr lang="en-US" altLang="en-US" sz="1600">
              <a:latin typeface="Lucida Sans Typewriter" panose="020B0602040502020304" pitchFamily="33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The </a:t>
            </a:r>
            <a:r>
              <a:rPr lang="en-US" altLang="en-US" sz="1800" i="1"/>
              <a:t>Artists’</a:t>
            </a:r>
            <a:r>
              <a:rPr lang="en-US" altLang="en-US" sz="1800"/>
              <a:t> view of Creativity (“B.B.B.”)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u="sng"/>
              <a:t>B</a:t>
            </a:r>
            <a:r>
              <a:rPr lang="en-US" altLang="en-US" sz="1600"/>
              <a:t>end (Frank Gehry’s buildings), </a:t>
            </a:r>
            <a:r>
              <a:rPr lang="en-US" altLang="en-US" sz="1600" u="sng"/>
              <a:t>B</a:t>
            </a:r>
            <a:r>
              <a:rPr lang="en-US" altLang="en-US" sz="1600"/>
              <a:t>lend (music “mash-ups”), </a:t>
            </a:r>
            <a:r>
              <a:rPr lang="en-US" altLang="en-US" sz="1600" u="sng"/>
              <a:t>B</a:t>
            </a:r>
            <a:r>
              <a:rPr lang="en-US" altLang="en-US" sz="1600"/>
              <a:t>reak (Picasso)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E.g., </a:t>
            </a:r>
            <a:r>
              <a:rPr lang="en-US" altLang="en-US" sz="1600">
                <a:latin typeface="Lucida Sans Typewriter" panose="020B0602040502020304" pitchFamily="33" charset="0"/>
                <a:hlinkClick r:id="rId4"/>
              </a:rPr>
              <a:t>https://www.theverge.com/2017/11/5/16597660/david-eagleman-anthony-brandt-runaway-species-creativity-neuroscience-psychology-design-interview</a:t>
            </a:r>
            <a:endParaRPr lang="en-US" altLang="en-US" sz="2000">
              <a:latin typeface="Lucida Sans Typewriter" panose="020B0602040502020304" pitchFamily="33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497213C0-88C4-9BC7-EF3E-E009BA98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246393-AF75-4676-B7AC-E52EE9E7A73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343619D-AE28-649F-BE19-9465D8300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What…really…is Creativity?</a:t>
            </a:r>
            <a:br>
              <a:rPr lang="en-US" altLang="en-US" sz="4000"/>
            </a:br>
            <a:r>
              <a:rPr lang="en-US" altLang="en-US" sz="3200"/>
              <a:t>The “Execution” Camp</a:t>
            </a:r>
            <a:endParaRPr lang="en-US" altLang="en-US" sz="280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7836F5B-C985-2E55-EFFD-9FB6DA312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You can </a:t>
            </a:r>
            <a:r>
              <a:rPr lang="en-US" altLang="en-US" sz="2000" i="1"/>
              <a:t>Manage</a:t>
            </a:r>
            <a:r>
              <a:rPr lang="en-US" altLang="en-US" sz="2000"/>
              <a:t> Creativity (by first structuring it correctly)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/>
              <a:t>Imagination</a:t>
            </a:r>
            <a:r>
              <a:rPr lang="en-US" altLang="en-US" sz="1800"/>
              <a:t> (be new), </a:t>
            </a:r>
            <a:r>
              <a:rPr lang="en-US" altLang="en-US" sz="1800" i="1"/>
              <a:t>Investment</a:t>
            </a:r>
            <a:r>
              <a:rPr lang="en-US" altLang="en-US" sz="1800"/>
              <a:t> (be first), </a:t>
            </a:r>
            <a:r>
              <a:rPr lang="en-US" altLang="en-US" sz="1800" i="1"/>
              <a:t>Incubation</a:t>
            </a:r>
            <a:r>
              <a:rPr lang="en-US" altLang="en-US" sz="1800"/>
              <a:t> (be sustainable), or </a:t>
            </a:r>
            <a:r>
              <a:rPr lang="en-US" altLang="en-US" sz="1800" i="1"/>
              <a:t>Improvement</a:t>
            </a:r>
            <a:r>
              <a:rPr lang="en-US" altLang="en-US" sz="1800"/>
              <a:t> (be better)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You can </a:t>
            </a:r>
            <a:r>
              <a:rPr lang="en-US" altLang="en-US" sz="2000" i="1"/>
              <a:t>Nurture</a:t>
            </a:r>
            <a:r>
              <a:rPr lang="en-US" altLang="en-US" sz="2000"/>
              <a:t> Creativity (by removing blocking obstacles)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/>
              <a:t>Constancy</a:t>
            </a:r>
            <a:r>
              <a:rPr lang="en-US" altLang="en-US" sz="1800"/>
              <a:t> (defining problems in only one way/language), </a:t>
            </a:r>
            <a:r>
              <a:rPr lang="en-US" altLang="en-US" sz="1800" i="1"/>
              <a:t>Commitment</a:t>
            </a:r>
            <a:r>
              <a:rPr lang="en-US" altLang="en-US" sz="1800"/>
              <a:t> (presents problems are only variations on past problems), </a:t>
            </a:r>
            <a:r>
              <a:rPr lang="en-US" altLang="en-US" sz="1800" i="1"/>
              <a:t>Compression</a:t>
            </a:r>
            <a:r>
              <a:rPr lang="en-US" altLang="en-US" sz="1800"/>
              <a:t> (defining the boundaries of the problem too narrowly), </a:t>
            </a:r>
            <a:r>
              <a:rPr lang="en-US" altLang="en-US" sz="1800" i="1"/>
              <a:t>Complacency</a:t>
            </a:r>
            <a:r>
              <a:rPr lang="en-US" altLang="en-US" sz="1800"/>
              <a:t> (not asking questions and an unconscious bias towards “non-thinking”)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i="1"/>
          </a:p>
          <a:p>
            <a:pPr eaLnBrk="1" hangingPunct="1">
              <a:lnSpc>
                <a:spcPct val="90000"/>
              </a:lnSpc>
            </a:pPr>
            <a:r>
              <a:rPr lang="en-US" altLang="en-US" sz="2000" i="1"/>
              <a:t>Develop</a:t>
            </a:r>
            <a:r>
              <a:rPr lang="en-US" altLang="en-US" sz="2000"/>
              <a:t> Innovation and Entrepreneurship (adapted from Peter Drucker)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Make it </a:t>
            </a:r>
            <a:r>
              <a:rPr lang="en-US" altLang="en-US" sz="1800" i="1"/>
              <a:t>Purposeful</a:t>
            </a:r>
            <a:r>
              <a:rPr lang="en-US" altLang="en-US" sz="1800"/>
              <a:t> (i.e., link it to Strategy Vision and Mission)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i="1"/>
              <a:t>Systematize </a:t>
            </a:r>
            <a:r>
              <a:rPr lang="en-US" altLang="en-US" sz="1800"/>
              <a:t>it (i.e., make it a regular, on-going part of the firm)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Look for </a:t>
            </a:r>
            <a:r>
              <a:rPr lang="en-US" altLang="en-US" sz="1800" i="1"/>
              <a:t>Sources of Innovative Opportunity: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i="1"/>
              <a:t>The Unexpected, Incongruities, Process Need, Industry and Market Structures, Demographics, Changes in Perception, New Knowledge</a:t>
            </a:r>
            <a:endParaRPr lang="en-US" altLang="en-US" sz="2000" i="1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_0004">
            <a:extLst>
              <a:ext uri="{FF2B5EF4-FFF2-40B4-BE49-F238E27FC236}">
                <a16:creationId xmlns:a16="http://schemas.microsoft.com/office/drawing/2014/main" id="{720FB90A-6EF3-0BD4-BC35-9B67BF417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 descr="asdfasfdasfs">
            <a:extLst>
              <a:ext uri="{FF2B5EF4-FFF2-40B4-BE49-F238E27FC236}">
                <a16:creationId xmlns:a16="http://schemas.microsoft.com/office/drawing/2014/main" id="{69D961A0-C1D8-7C5C-F451-7C508CFC1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Spiritual Advisor - wide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asdfasfdasfs">
            <a:extLst>
              <a:ext uri="{FF2B5EF4-FFF2-40B4-BE49-F238E27FC236}">
                <a16:creationId xmlns:a16="http://schemas.microsoft.com/office/drawing/2014/main" id="{F3B99A4E-BA8A-1018-642D-ED33CFBC9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Spiritual Advisor – up close</a:t>
            </a:r>
            <a:endParaRPr lang="en-US" altLang="en-US"/>
          </a:p>
        </p:txBody>
      </p:sp>
      <p:pic>
        <p:nvPicPr>
          <p:cNvPr id="7171" name="Picture 4" descr="100_0006">
            <a:extLst>
              <a:ext uri="{FF2B5EF4-FFF2-40B4-BE49-F238E27FC236}">
                <a16:creationId xmlns:a16="http://schemas.microsoft.com/office/drawing/2014/main" id="{BE9D3F50-EDAA-95EB-EC18-1D20F328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743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C4CE705C-673F-1B64-88E4-D8CE18288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7A0A4F-D228-4CFC-A00B-AC7163AA32E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C922F74-71B8-E212-7490-9FE148A3C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What is Decision-making?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6E79747-1E5F-2585-E768-5C356EAD9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What is Decision-making?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Formal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“The process of identifying problems and opportunities for the Organization”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Requires 1), design a choice, 2), form expectations, 3), evaluate the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Informal Definition of a Decision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Deliberate, Conscious (e.g., material choice)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Automated, Saccadic (e.g., eye movement)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Short sequences (e.g., driving a car)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Long sequences (e.g., life-time investment)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FBD67958-5AAD-4FD6-78F7-0C67F064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3EC0D4-F612-4F47-82B1-8A3EF9B9933C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147A716-99DF-8F2E-F20D-39F33B3D0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/>
              <a:t>Management Decision-making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7E3136-B964-65AC-9269-55AEBE08EE16}"/>
              </a:ext>
            </a:extLst>
          </p:cNvPr>
          <p:cNvCxnSpPr/>
          <p:nvPr/>
        </p:nvCxnSpPr>
        <p:spPr>
          <a:xfrm>
            <a:off x="1489075" y="3886200"/>
            <a:ext cx="5943600" cy="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4">
            <a:extLst>
              <a:ext uri="{FF2B5EF4-FFF2-40B4-BE49-F238E27FC236}">
                <a16:creationId xmlns:a16="http://schemas.microsoft.com/office/drawing/2014/main" id="{71B0F651-A452-F3D7-6A70-F425496F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3987800"/>
            <a:ext cx="27098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Objective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(</a:t>
            </a:r>
            <a:r>
              <a:rPr lang="en-US" altLang="en-US" sz="1600" i="1">
                <a:latin typeface="Verdana" panose="020B0604030504040204" pitchFamily="34" charset="0"/>
              </a:rPr>
              <a:t>programmed</a:t>
            </a:r>
            <a:r>
              <a:rPr lang="en-US" altLang="en-US" sz="1600">
                <a:latin typeface="Verdana" panose="020B0604030504040204" pitchFamily="34" charset="0"/>
              </a:rPr>
              <a:t> decisions)</a:t>
            </a:r>
          </a:p>
        </p:txBody>
      </p:sp>
      <p:sp>
        <p:nvSpPr>
          <p:cNvPr id="37894" name="TextBox 8">
            <a:extLst>
              <a:ext uri="{FF2B5EF4-FFF2-40B4-BE49-F238E27FC236}">
                <a16:creationId xmlns:a16="http://schemas.microsoft.com/office/drawing/2014/main" id="{D256578F-7D1E-32AF-515A-0AEB74FEC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3987800"/>
            <a:ext cx="3187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Subjective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(</a:t>
            </a:r>
            <a:r>
              <a:rPr lang="en-US" altLang="en-US" sz="1600" i="1">
                <a:latin typeface="Verdana" panose="020B0604030504040204" pitchFamily="34" charset="0"/>
              </a:rPr>
              <a:t>non-programmed</a:t>
            </a:r>
            <a:r>
              <a:rPr lang="en-US" altLang="en-US" sz="1600">
                <a:latin typeface="Verdana" panose="020B0604030504040204" pitchFamily="34" charset="0"/>
              </a:rPr>
              <a:t> decisions)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48A818-4A2C-B3F8-9ECD-70B6379F639F}"/>
              </a:ext>
            </a:extLst>
          </p:cNvPr>
          <p:cNvCxnSpPr/>
          <p:nvPr/>
        </p:nvCxnSpPr>
        <p:spPr>
          <a:xfrm>
            <a:off x="1455738" y="2400300"/>
            <a:ext cx="0" cy="297180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39FFC6-56F2-B57F-6F94-46E031A49DE4}"/>
              </a:ext>
            </a:extLst>
          </p:cNvPr>
          <p:cNvCxnSpPr/>
          <p:nvPr/>
        </p:nvCxnSpPr>
        <p:spPr>
          <a:xfrm>
            <a:off x="7432675" y="2400300"/>
            <a:ext cx="0" cy="297180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656431-BE22-A2CD-BDBF-364611F5B904}"/>
              </a:ext>
            </a:extLst>
          </p:cNvPr>
          <p:cNvSpPr txBox="1"/>
          <p:nvPr/>
        </p:nvSpPr>
        <p:spPr>
          <a:xfrm>
            <a:off x="933450" y="1938338"/>
            <a:ext cx="1219200" cy="369887"/>
          </a:xfrm>
          <a:prstGeom prst="rect">
            <a:avLst/>
          </a:prstGeom>
          <a:noFill/>
          <a:ln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Modeling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B2417-C5D8-60F5-F77B-F6C4BEF5FA8E}"/>
              </a:ext>
            </a:extLst>
          </p:cNvPr>
          <p:cNvSpPr txBox="1"/>
          <p:nvPr/>
        </p:nvSpPr>
        <p:spPr>
          <a:xfrm>
            <a:off x="6767513" y="1960563"/>
            <a:ext cx="1314450" cy="369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Judgment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EF3E2-E9A2-B43E-041F-BCD468503E62}"/>
              </a:ext>
            </a:extLst>
          </p:cNvPr>
          <p:cNvSpPr txBox="1"/>
          <p:nvPr/>
        </p:nvSpPr>
        <p:spPr>
          <a:xfrm>
            <a:off x="3851275" y="3454400"/>
            <a:ext cx="1035050" cy="369888"/>
          </a:xfrm>
          <a:prstGeom prst="rect">
            <a:avLst/>
          </a:prstGeom>
          <a:noFill/>
          <a:ln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Chance</a:t>
            </a:r>
          </a:p>
        </p:txBody>
      </p:sp>
      <p:sp>
        <p:nvSpPr>
          <p:cNvPr id="37904" name="TextBox 8">
            <a:extLst>
              <a:ext uri="{FF2B5EF4-FFF2-40B4-BE49-F238E27FC236}">
                <a16:creationId xmlns:a16="http://schemas.microsoft.com/office/drawing/2014/main" id="{1073B97D-7A0B-0736-E539-534E8E32A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2824163"/>
            <a:ext cx="161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Motivational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Biases</a:t>
            </a:r>
          </a:p>
        </p:txBody>
      </p:sp>
      <p:sp>
        <p:nvSpPr>
          <p:cNvPr id="37905" name="TextBox 8">
            <a:extLst>
              <a:ext uri="{FF2B5EF4-FFF2-40B4-BE49-F238E27FC236}">
                <a16:creationId xmlns:a16="http://schemas.microsoft.com/office/drawing/2014/main" id="{6A25F31E-FBB3-E6E8-F6BD-B7605EBEA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4697413"/>
            <a:ext cx="167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Task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Complexities</a:t>
            </a:r>
          </a:p>
        </p:txBody>
      </p:sp>
      <p:sp>
        <p:nvSpPr>
          <p:cNvPr id="37906" name="TextBox 8">
            <a:extLst>
              <a:ext uri="{FF2B5EF4-FFF2-40B4-BE49-F238E27FC236}">
                <a16:creationId xmlns:a16="http://schemas.microsoft.com/office/drawing/2014/main" id="{8F4F91EA-C88C-9B01-7E8A-DEA87378D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30513"/>
            <a:ext cx="273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Model-</a:t>
            </a:r>
            <a:r>
              <a:rPr lang="en-US" altLang="en-US" sz="1800" i="1">
                <a:latin typeface="Verdana" panose="020B0604030504040204" pitchFamily="34" charset="0"/>
              </a:rPr>
              <a:t>based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(reject H</a:t>
            </a:r>
            <a:r>
              <a:rPr lang="en-US" altLang="en-US" sz="1800" baseline="-25000">
                <a:latin typeface="Verdana" panose="020B0604030504040204" pitchFamily="34" charset="0"/>
              </a:rPr>
              <a:t>0</a:t>
            </a:r>
            <a:r>
              <a:rPr lang="en-US" altLang="en-US" sz="1800">
                <a:latin typeface="Verdana" panose="020B0604030504040204" pitchFamily="34" charset="0"/>
              </a:rPr>
              <a:t> hypothesis)</a:t>
            </a:r>
          </a:p>
        </p:txBody>
      </p:sp>
      <p:sp>
        <p:nvSpPr>
          <p:cNvPr id="37907" name="TextBox 8">
            <a:extLst>
              <a:ext uri="{FF2B5EF4-FFF2-40B4-BE49-F238E27FC236}">
                <a16:creationId xmlns:a16="http://schemas.microsoft.com/office/drawing/2014/main" id="{AAFE5E79-4758-D3A8-ED1C-57DD2BB2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4697413"/>
            <a:ext cx="3921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Model-</a:t>
            </a:r>
            <a:r>
              <a:rPr lang="en-US" altLang="en-US" sz="1800" i="1">
                <a:latin typeface="Verdana" panose="020B0604030504040204" pitchFamily="34" charset="0"/>
              </a:rPr>
              <a:t>free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(optimization/machine learning)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CED17F4D-43F3-7709-9583-A22499EE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165475"/>
            <a:ext cx="99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Quant-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Risk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some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data)</a:t>
            </a: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0E500E4F-EDF0-7309-FFF9-013A9735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38" y="3286125"/>
            <a:ext cx="1206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Qualified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Verdana" panose="020B0604030504040204" pitchFamily="34" charset="0"/>
              </a:rPr>
              <a:t>Risk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(without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much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data)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823832A-9461-E11B-1042-AB7EE68A33DC}"/>
              </a:ext>
            </a:extLst>
          </p:cNvPr>
          <p:cNvSpPr/>
          <p:nvPr/>
        </p:nvSpPr>
        <p:spPr>
          <a:xfrm>
            <a:off x="1190625" y="2411413"/>
            <a:ext cx="185738" cy="2984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23F5B5-B218-0D2E-9659-1C6F815CCCA3}"/>
              </a:ext>
            </a:extLst>
          </p:cNvPr>
          <p:cNvSpPr/>
          <p:nvPr/>
        </p:nvSpPr>
        <p:spPr>
          <a:xfrm>
            <a:off x="7392988" y="2368550"/>
            <a:ext cx="403225" cy="3070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AE0CB5-5CEB-0216-FA72-505DF2250774}"/>
              </a:ext>
            </a:extLst>
          </p:cNvPr>
          <p:cNvSpPr txBox="1"/>
          <p:nvPr/>
        </p:nvSpPr>
        <p:spPr>
          <a:xfrm>
            <a:off x="7229475" y="1177925"/>
            <a:ext cx="1536700" cy="64611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Desire</a:t>
            </a:r>
          </a:p>
          <a:p>
            <a:pPr eaLnBrk="1" hangingPunct="1">
              <a:defRPr/>
            </a:pPr>
            <a:r>
              <a:rPr lang="en-US" i="1" dirty="0"/>
              <a:t>Explanation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CED2AE-135D-8CF5-B901-362F8F8C74D7}"/>
              </a:ext>
            </a:extLst>
          </p:cNvPr>
          <p:cNvSpPr txBox="1"/>
          <p:nvPr/>
        </p:nvSpPr>
        <p:spPr>
          <a:xfrm>
            <a:off x="346075" y="1135063"/>
            <a:ext cx="1330325" cy="64611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Desire</a:t>
            </a:r>
          </a:p>
          <a:p>
            <a:pPr eaLnBrk="1" hangingPunct="1">
              <a:defRPr/>
            </a:pPr>
            <a:r>
              <a:rPr lang="en-US" i="1" dirty="0"/>
              <a:t>Prediction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DE96F-5AA0-D6A1-C8AC-A4BF2E5E9FD5}"/>
              </a:ext>
            </a:extLst>
          </p:cNvPr>
          <p:cNvSpPr txBox="1"/>
          <p:nvPr/>
        </p:nvSpPr>
        <p:spPr>
          <a:xfrm>
            <a:off x="750888" y="5562600"/>
            <a:ext cx="1520825" cy="120015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Maximize</a:t>
            </a:r>
          </a:p>
          <a:p>
            <a:pPr eaLnBrk="1" hangingPunct="1">
              <a:defRPr/>
            </a:pPr>
            <a:r>
              <a:rPr lang="en-US" i="1" dirty="0"/>
              <a:t>Rationality,</a:t>
            </a:r>
          </a:p>
          <a:p>
            <a:pPr eaLnBrk="1" hangingPunct="1">
              <a:defRPr/>
            </a:pPr>
            <a:r>
              <a:rPr lang="en-US" dirty="0"/>
              <a:t>Minimize</a:t>
            </a:r>
          </a:p>
          <a:p>
            <a:pPr eaLnBrk="1" hangingPunct="1">
              <a:defRPr/>
            </a:pPr>
            <a:r>
              <a:rPr lang="en-US" i="1" dirty="0"/>
              <a:t>Uncertainty</a:t>
            </a:r>
          </a:p>
        </p:txBody>
      </p:sp>
      <p:cxnSp>
        <p:nvCxnSpPr>
          <p:cNvPr id="23562" name="Curved Connector 23561">
            <a:extLst>
              <a:ext uri="{FF2B5EF4-FFF2-40B4-BE49-F238E27FC236}">
                <a16:creationId xmlns:a16="http://schemas.microsoft.com/office/drawing/2014/main" id="{0716CB1F-3836-AE72-194F-78AB6B08CFA5}"/>
              </a:ext>
            </a:extLst>
          </p:cNvPr>
          <p:cNvCxnSpPr>
            <a:stCxn id="18" idx="3"/>
            <a:endCxn id="28" idx="3"/>
          </p:cNvCxnSpPr>
          <p:nvPr/>
        </p:nvCxnSpPr>
        <p:spPr>
          <a:xfrm flipH="1" flipV="1">
            <a:off x="1676400" y="1457325"/>
            <a:ext cx="476250" cy="666750"/>
          </a:xfrm>
          <a:prstGeom prst="curvedConnector3">
            <a:avLst>
              <a:gd name="adj1" fmla="val -479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Curved Connector 23563">
            <a:extLst>
              <a:ext uri="{FF2B5EF4-FFF2-40B4-BE49-F238E27FC236}">
                <a16:creationId xmlns:a16="http://schemas.microsoft.com/office/drawing/2014/main" id="{0F7FE3A6-00FE-52F2-6C0A-9B97F203CA7C}"/>
              </a:ext>
            </a:extLst>
          </p:cNvPr>
          <p:cNvCxnSpPr>
            <a:stCxn id="19" idx="1"/>
            <a:endCxn id="24" idx="1"/>
          </p:cNvCxnSpPr>
          <p:nvPr/>
        </p:nvCxnSpPr>
        <p:spPr>
          <a:xfrm rot="10800000" flipH="1">
            <a:off x="6767513" y="1500188"/>
            <a:ext cx="461962" cy="646112"/>
          </a:xfrm>
          <a:prstGeom prst="curvedConnector3">
            <a:avLst>
              <a:gd name="adj1" fmla="val -495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984B164-919E-2B0A-F440-446067293F4A}"/>
              </a:ext>
            </a:extLst>
          </p:cNvPr>
          <p:cNvSpPr txBox="1"/>
          <p:nvPr/>
        </p:nvSpPr>
        <p:spPr>
          <a:xfrm>
            <a:off x="6664325" y="5538788"/>
            <a:ext cx="1589088" cy="120015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Leverage</a:t>
            </a:r>
          </a:p>
          <a:p>
            <a:pPr eaLnBrk="1" hangingPunct="1">
              <a:defRPr/>
            </a:pPr>
            <a:r>
              <a:rPr lang="en-US" i="1" dirty="0"/>
              <a:t>Serendipity,</a:t>
            </a:r>
          </a:p>
          <a:p>
            <a:pPr eaLnBrk="1" hangingPunct="1">
              <a:defRPr/>
            </a:pPr>
            <a:r>
              <a:rPr lang="en-US" dirty="0"/>
              <a:t>Control</a:t>
            </a:r>
          </a:p>
          <a:p>
            <a:pPr eaLnBrk="1" hangingPunct="1">
              <a:defRPr/>
            </a:pPr>
            <a:r>
              <a:rPr lang="en-US" i="1" dirty="0"/>
              <a:t>Complexity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DA33F7-788B-F284-DC66-891EF5D2F9BA}"/>
              </a:ext>
            </a:extLst>
          </p:cNvPr>
          <p:cNvCxnSpPr/>
          <p:nvPr/>
        </p:nvCxnSpPr>
        <p:spPr>
          <a:xfrm flipV="1">
            <a:off x="2530475" y="6162675"/>
            <a:ext cx="3922713" cy="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6A0FE86-E8F6-A090-DAE2-A8E6C2D68B34}"/>
              </a:ext>
            </a:extLst>
          </p:cNvPr>
          <p:cNvSpPr txBox="1"/>
          <p:nvPr/>
        </p:nvSpPr>
        <p:spPr>
          <a:xfrm>
            <a:off x="4025900" y="5638800"/>
            <a:ext cx="1057275" cy="369888"/>
          </a:xfrm>
          <a:prstGeom prst="rect">
            <a:avLst/>
          </a:prstGeom>
          <a:noFill/>
          <a:ln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Change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458AC7-37F1-0766-60E1-48EA076CFCEF}"/>
              </a:ext>
            </a:extLst>
          </p:cNvPr>
          <p:cNvSpPr txBox="1"/>
          <p:nvPr/>
        </p:nvSpPr>
        <p:spPr>
          <a:xfrm>
            <a:off x="1671638" y="3748088"/>
            <a:ext cx="950912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KE/SL/RO</a:t>
            </a:r>
            <a:endParaRPr lang="en-US" sz="12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B9166C-38F6-48F6-460A-F3EAC4E7492D}"/>
              </a:ext>
            </a:extLst>
          </p:cNvPr>
          <p:cNvSpPr txBox="1"/>
          <p:nvPr/>
        </p:nvSpPr>
        <p:spPr>
          <a:xfrm>
            <a:off x="2711450" y="3748088"/>
            <a:ext cx="360363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BJ</a:t>
            </a:r>
            <a:endParaRPr lang="en-US" sz="1200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527941-C771-1B12-B7A7-DA37FB0AB422}"/>
              </a:ext>
            </a:extLst>
          </p:cNvPr>
          <p:cNvSpPr txBox="1"/>
          <p:nvPr/>
        </p:nvSpPr>
        <p:spPr>
          <a:xfrm>
            <a:off x="3173413" y="3748088"/>
            <a:ext cx="400050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CR</a:t>
            </a:r>
            <a:endParaRPr lang="en-US" sz="1200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9CE156-C18A-691A-3604-3995C2B65048}"/>
              </a:ext>
            </a:extLst>
          </p:cNvPr>
          <p:cNvSpPr txBox="1"/>
          <p:nvPr/>
        </p:nvSpPr>
        <p:spPr>
          <a:xfrm>
            <a:off x="4354513" y="3744913"/>
            <a:ext cx="400050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PO</a:t>
            </a:r>
            <a:endParaRPr lang="en-US" sz="1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18" grpId="0" animBg="1"/>
      <p:bldP spid="19" grpId="0" animBg="1"/>
      <p:bldP spid="20" grpId="0" animBg="1"/>
      <p:bldP spid="37904" grpId="0"/>
      <p:bldP spid="37905" grpId="0"/>
      <p:bldP spid="37906" grpId="0"/>
      <p:bldP spid="37907" grpId="0"/>
      <p:bldP spid="21" grpId="0"/>
      <p:bldP spid="23" grpId="0"/>
      <p:bldP spid="2" grpId="0" animBg="1"/>
      <p:bldP spid="6" grpId="0" animBg="1"/>
      <p:bldP spid="24" grpId="0" animBg="1"/>
      <p:bldP spid="28" grpId="0" animBg="1"/>
      <p:bldP spid="37" grpId="0" animBg="1"/>
      <p:bldP spid="29" grpId="0" animBg="1"/>
      <p:bldP spid="33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C75A444D-22AF-4F8F-B57D-4432FD77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A42C99-5C7A-46E5-8E8A-2C36A48A672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60D0C58-DBA3-B0AE-BF78-5DD6F4287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Management Decision-making</a:t>
            </a:r>
            <a:br>
              <a:rPr lang="en-US" altLang="en-US" sz="4000"/>
            </a:br>
            <a:r>
              <a:rPr lang="en-US" altLang="en-US" sz="3600"/>
              <a:t>(links to the Chapter reading)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79D728-F425-0B25-3129-B3354A477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Which side is (i.e., questions managers </a:t>
            </a:r>
            <a:r>
              <a:rPr lang="en-US" altLang="en-US" sz="2000" i="1"/>
              <a:t>must</a:t>
            </a:r>
            <a:r>
              <a:rPr lang="en-US" altLang="en-US" sz="2000"/>
              <a:t> ask)…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Systematic</a:t>
            </a:r>
            <a:r>
              <a:rPr lang="en-US" altLang="en-US" sz="1800"/>
              <a:t> or More </a:t>
            </a:r>
            <a:r>
              <a:rPr lang="en-US" altLang="en-US" sz="1800" i="1"/>
              <a:t>Intuitive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Does the problem require a </a:t>
            </a:r>
            <a:r>
              <a:rPr lang="en-US" altLang="en-US" sz="1600" u="sng"/>
              <a:t>Rational/Analytical</a:t>
            </a:r>
            <a:r>
              <a:rPr lang="en-US" altLang="en-US" sz="1600"/>
              <a:t> Approach</a:t>
            </a:r>
            <a:r>
              <a:rPr lang="en-US" altLang="en-US" sz="1600" u="sng"/>
              <a:t> </a:t>
            </a:r>
            <a:r>
              <a:rPr lang="en-US" altLang="en-US" sz="1600"/>
              <a:t>or does it require a </a:t>
            </a:r>
            <a:r>
              <a:rPr lang="en-US" altLang="en-US" sz="1600" u="sng"/>
              <a:t>Flexible/Spontaneous</a:t>
            </a:r>
            <a:r>
              <a:rPr lang="en-US" altLang="en-US" sz="1600"/>
              <a:t> Approach?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Structured</a:t>
            </a:r>
            <a:r>
              <a:rPr lang="en-US" altLang="en-US" sz="1800"/>
              <a:t> or More </a:t>
            </a:r>
            <a:r>
              <a:rPr lang="en-US" altLang="en-US" sz="1800" i="1"/>
              <a:t>Unstructured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Is the information required </a:t>
            </a:r>
            <a:r>
              <a:rPr lang="en-US" altLang="en-US" sz="1600" u="sng"/>
              <a:t>familiar/straight-forward/clear</a:t>
            </a:r>
            <a:r>
              <a:rPr lang="en-US" altLang="en-US" sz="1600"/>
              <a:t> or </a:t>
            </a:r>
            <a:r>
              <a:rPr lang="en-US" altLang="en-US" sz="1600" u="sng"/>
              <a:t>new/unusual/ambiguous/deficient</a:t>
            </a:r>
            <a:r>
              <a:rPr lang="en-US" altLang="en-US" sz="160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Operationally-oriented</a:t>
            </a:r>
            <a:r>
              <a:rPr lang="en-US" altLang="en-US" sz="1800"/>
              <a:t> or More </a:t>
            </a:r>
            <a:r>
              <a:rPr lang="en-US" altLang="en-US" sz="1800" i="1"/>
              <a:t>Crisis-oriented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Is the problem </a:t>
            </a:r>
            <a:r>
              <a:rPr lang="en-US" altLang="en-US" sz="1600" u="sng"/>
              <a:t>ongoing/long-term/managed/expected</a:t>
            </a:r>
            <a:r>
              <a:rPr lang="en-US" altLang="en-US" sz="1600"/>
              <a:t> or </a:t>
            </a:r>
            <a:r>
              <a:rPr lang="en-US" altLang="en-US" sz="1600" u="sng"/>
              <a:t>one-time/short-term/extraordinary/unique</a:t>
            </a:r>
            <a:r>
              <a:rPr lang="en-US" altLang="en-US" sz="1600"/>
              <a:t>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b="1" i="1"/>
              <a:t>Classical</a:t>
            </a:r>
            <a:r>
              <a:rPr lang="en-US" altLang="en-US" sz="1800" i="1"/>
              <a:t> Model </a:t>
            </a:r>
            <a:r>
              <a:rPr lang="en-US" altLang="en-US" sz="1800"/>
              <a:t>or More </a:t>
            </a:r>
            <a:r>
              <a:rPr lang="en-US" altLang="en-US" sz="1800" b="1" i="1"/>
              <a:t>Behavioral</a:t>
            </a:r>
            <a:r>
              <a:rPr lang="en-US" altLang="en-US" sz="1800" i="1"/>
              <a:t> Model</a:t>
            </a:r>
            <a:r>
              <a:rPr lang="en-US" altLang="en-US" sz="180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Can we act </a:t>
            </a:r>
            <a:r>
              <a:rPr lang="en-US" altLang="en-US" sz="1600" u="sng"/>
              <a:t>rationally</a:t>
            </a:r>
            <a:r>
              <a:rPr lang="en-US" altLang="en-US" sz="1600"/>
              <a:t> (optimize within constraints) or do we act with </a:t>
            </a:r>
            <a:r>
              <a:rPr lang="en-US" altLang="en-US" sz="1600" u="sng"/>
              <a:t>cognitive limitations</a:t>
            </a:r>
            <a:r>
              <a:rPr lang="en-US" altLang="en-US" sz="1600"/>
              <a:t> (satisficing—choose the first good solution).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More </a:t>
            </a:r>
            <a:r>
              <a:rPr lang="en-US" altLang="en-US" sz="1800" i="1"/>
              <a:t>Analysis</a:t>
            </a:r>
            <a:r>
              <a:rPr lang="en-US" altLang="en-US" sz="1800"/>
              <a:t> needed or more </a:t>
            </a:r>
            <a:r>
              <a:rPr lang="en-US" altLang="en-US" sz="1800" i="1"/>
              <a:t>Creativity</a:t>
            </a:r>
            <a:r>
              <a:rPr lang="en-US" altLang="en-US" sz="1800"/>
              <a:t> needed?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Will the existing paradigm work (broader and deeper analysis) or will we need a new paradigm (think completely differently)?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endParaRPr lang="en-US" altLang="en-US" sz="160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98167A17-A2E8-759A-16C0-B8CB7513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443DCF-93DE-4706-A759-02AF81386EE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A930FC6-A2D9-36E8-4E07-573976870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Information Dynamics</a:t>
            </a:r>
            <a:endParaRPr lang="en-US" altLang="en-US" sz="36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4196E7D-68DC-BC34-F5CE-7AC0877EF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i="1"/>
              <a:t>Wisdom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Extraordinary Insight (Explanation) for Foresight (Prediction)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How should our menu change in the future to best optimize nightly sales?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/>
              <a:t>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Combination of Explicit Information and Tacit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What action led to the change in last night’s sales?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/>
              <a:t>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Meaningful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How does last night’s sales compare to that night the previous year?  How does last night’s sales compare to our goals?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i="1"/>
              <a:t>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Raw, atomic, basic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Restaurant: What were the total sales for last night?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5A1738-0E79-45D1-B833-2ED27C7CA73D}"/>
              </a:ext>
            </a:extLst>
          </p:cNvPr>
          <p:cNvCxnSpPr/>
          <p:nvPr/>
        </p:nvCxnSpPr>
        <p:spPr>
          <a:xfrm flipV="1">
            <a:off x="304800" y="1417638"/>
            <a:ext cx="0" cy="437356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34E8D491-8B97-7CD7-FBE3-BC99F4AF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7715B1-38AE-4901-8B16-2299BC7D2A0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EC6D607-49E6-F1A6-9E33-F2F58624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Analytics for Management Decision-making</a:t>
            </a:r>
            <a:endParaRPr lang="en-US" altLang="en-US" sz="36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100B4CA-5BB9-6086-6DF8-0B09A2797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Prescriptive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should we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What should we (the HR Department) do to meet or exceed the organization’s hiring and retention goals for next year?  What data/information/knowledge/wisdom should we provide to our hiring and technical managers to help?  What are we missing?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Predictive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is likely to happen?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How many new employees will our organization need next year? How will the mix change?  What is our competition likely to do?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Diagnostic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Why did it happen?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Did our emphasis on recruiting from campus A (over campus B, etc.) matter?  What do the managers of these entry-level employees think?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i="1"/>
              <a:t>Descriptive</a:t>
            </a:r>
            <a:r>
              <a:rPr lang="en-US" altLang="en-US" sz="1800"/>
              <a:t>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What happened?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HR Department: How many entry-level professionals did we hire last year? How many of them are still with us now?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21721C-75A1-76B8-BCBD-16E1B3156B46}"/>
              </a:ext>
            </a:extLst>
          </p:cNvPr>
          <p:cNvCxnSpPr/>
          <p:nvPr/>
        </p:nvCxnSpPr>
        <p:spPr>
          <a:xfrm flipV="1">
            <a:off x="304800" y="1417638"/>
            <a:ext cx="0" cy="53038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9F0F3A36-4B98-C5D0-C733-7403A0D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72E13-C136-44B0-8BED-4F9118CA03E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91A1DD8-11E7-F5F8-101D-E93D28598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How do </a:t>
            </a:r>
            <a:r>
              <a:rPr lang="en-US" altLang="en-US" sz="3600" i="1"/>
              <a:t>most</a:t>
            </a:r>
            <a:r>
              <a:rPr lang="en-US" altLang="en-US" sz="3600"/>
              <a:t> managers make </a:t>
            </a:r>
            <a:r>
              <a:rPr lang="en-US" altLang="en-US" sz="3600" i="1"/>
              <a:t>most</a:t>
            </a:r>
            <a:r>
              <a:rPr lang="en-US" altLang="en-US" sz="3600"/>
              <a:t> decisions </a:t>
            </a:r>
            <a:r>
              <a:rPr lang="en-US" altLang="en-US" sz="3600" i="1"/>
              <a:t>most</a:t>
            </a:r>
            <a:r>
              <a:rPr lang="en-US" altLang="en-US" sz="3600"/>
              <a:t> of the time?</a:t>
            </a:r>
            <a:endParaRPr lang="en-US" altLang="en-US" sz="2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89F0B3A-30A4-5888-3942-CFA305CC1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5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/>
              <a:t>(adapted from Joseph </a:t>
            </a:r>
            <a:r>
              <a:rPr lang="en-US" altLang="en-US" sz="2000" dirty="0" err="1"/>
              <a:t>Badaracco</a:t>
            </a:r>
            <a:r>
              <a:rPr lang="en-US" altLang="en-US" sz="2000" dirty="0"/>
              <a:t>, HBR, 2016)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8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800" dirty="0"/>
              <a:t>What are the net consequences of all my options?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18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800" dirty="0"/>
              <a:t>What are my core obligations?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18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800" dirty="0"/>
              <a:t>What will work in the world as it is?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18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800" dirty="0"/>
              <a:t>Who are we?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18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1800" dirty="0"/>
              <a:t>What can I live </a:t>
            </a:r>
            <a:r>
              <a:rPr lang="en-US" altLang="en-US" sz="1800"/>
              <a:t>with?</a:t>
            </a:r>
            <a:endParaRPr lang="en-US" altLang="en-US" sz="18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1080</Words>
  <Application>Microsoft Office PowerPoint</Application>
  <PresentationFormat>On-screen Show (4:3)</PresentationFormat>
  <Paragraphs>158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Verdana</vt:lpstr>
      <vt:lpstr>Arial</vt:lpstr>
      <vt:lpstr>Lucida Sans Unicode</vt:lpstr>
      <vt:lpstr>Lucida Sans</vt:lpstr>
      <vt:lpstr>Lucida Console</vt:lpstr>
      <vt:lpstr>Lucida Sans Typewriter</vt:lpstr>
      <vt:lpstr>Default Design</vt:lpstr>
      <vt:lpstr>Decision-making in Management</vt:lpstr>
      <vt:lpstr>Spiritual Advisor - wide</vt:lpstr>
      <vt:lpstr>Spiritual Advisor – up close</vt:lpstr>
      <vt:lpstr>What is Decision-making?</vt:lpstr>
      <vt:lpstr>Management Decision-making</vt:lpstr>
      <vt:lpstr>Management Decision-making (links to the Chapter reading)</vt:lpstr>
      <vt:lpstr>Information Dynamics</vt:lpstr>
      <vt:lpstr>Analytics for Management Decision-making</vt:lpstr>
      <vt:lpstr>How do most managers make most decisions most of the time?</vt:lpstr>
      <vt:lpstr>PowerPoint Presentation</vt:lpstr>
      <vt:lpstr>PowerPoint Presentation</vt:lpstr>
      <vt:lpstr>Body Shop - wide</vt:lpstr>
      <vt:lpstr>What…really…is Creativity? (The “Idea” Camp)</vt:lpstr>
      <vt:lpstr>What…really…is Creativity? The “Execution” Camp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Decision-making in Management</dc:title>
  <dc:creator>wsmith</dc:creator>
  <cp:lastModifiedBy>Smith, Wayne W</cp:lastModifiedBy>
  <cp:revision>270</cp:revision>
  <dcterms:created xsi:type="dcterms:W3CDTF">2008-04-21T00:35:01Z</dcterms:created>
  <dcterms:modified xsi:type="dcterms:W3CDTF">2022-05-28T23:11:17Z</dcterms:modified>
</cp:coreProperties>
</file>