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7" r:id="rId2"/>
    <p:sldId id="322" r:id="rId3"/>
    <p:sldId id="371" r:id="rId4"/>
    <p:sldId id="372" r:id="rId5"/>
    <p:sldId id="325" r:id="rId6"/>
    <p:sldId id="357" r:id="rId7"/>
    <p:sldId id="369" r:id="rId8"/>
    <p:sldId id="370" r:id="rId9"/>
    <p:sldId id="326" r:id="rId10"/>
    <p:sldId id="359" r:id="rId11"/>
    <p:sldId id="361" r:id="rId12"/>
    <p:sldId id="327" r:id="rId13"/>
    <p:sldId id="367" r:id="rId14"/>
    <p:sldId id="362" r:id="rId15"/>
    <p:sldId id="328" r:id="rId16"/>
    <p:sldId id="363" r:id="rId17"/>
    <p:sldId id="368" r:id="rId18"/>
    <p:sldId id="329" r:id="rId19"/>
    <p:sldId id="358" r:id="rId20"/>
    <p:sldId id="354" r:id="rId21"/>
    <p:sldId id="330" r:id="rId22"/>
    <p:sldId id="360" r:id="rId23"/>
    <p:sldId id="331" r:id="rId24"/>
    <p:sldId id="364" r:id="rId25"/>
    <p:sldId id="332" r:id="rId26"/>
    <p:sldId id="373" r:id="rId27"/>
    <p:sldId id="333" r:id="rId28"/>
    <p:sldId id="356" r:id="rId29"/>
    <p:sldId id="334" r:id="rId30"/>
    <p:sldId id="365" r:id="rId31"/>
    <p:sldId id="335" r:id="rId32"/>
    <p:sldId id="366" r:id="rId33"/>
    <p:sldId id="288" r:id="rId34"/>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4" d="100"/>
          <a:sy n="64" d="100"/>
        </p:scale>
        <p:origin x="93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A7CA154-99ED-4545-F12E-4E496AD2C5A7}"/>
              </a:ext>
            </a:extLst>
          </p:cNvPr>
          <p:cNvSpPr>
            <a:spLocks noGrp="1" noChangeArrowheads="1"/>
          </p:cNvSpPr>
          <p:nvPr>
            <p:ph type="hdr" sz="quarter"/>
          </p:nvPr>
        </p:nvSpPr>
        <p:spPr bwMode="auto">
          <a:xfrm>
            <a:off x="0"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a:extLst>
              <a:ext uri="{FF2B5EF4-FFF2-40B4-BE49-F238E27FC236}">
                <a16:creationId xmlns:a16="http://schemas.microsoft.com/office/drawing/2014/main" id="{8DEE606B-52B8-AAFB-5D08-261ED578E1D4}"/>
              </a:ext>
            </a:extLst>
          </p:cNvPr>
          <p:cNvSpPr>
            <a:spLocks noGrp="1" noChangeArrowheads="1"/>
          </p:cNvSpPr>
          <p:nvPr>
            <p:ph type="dt" sz="quarter" idx="1"/>
          </p:nvPr>
        </p:nvSpPr>
        <p:spPr bwMode="auto">
          <a:xfrm>
            <a:off x="4021138"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C1769EDE-6200-9708-120C-020284DE08CC}"/>
              </a:ext>
            </a:extLst>
          </p:cNvPr>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49" name="Rectangle 5">
            <a:extLst>
              <a:ext uri="{FF2B5EF4-FFF2-40B4-BE49-F238E27FC236}">
                <a16:creationId xmlns:a16="http://schemas.microsoft.com/office/drawing/2014/main" id="{07D16C6D-DDDD-3B47-E54A-8673E4CB74CD}"/>
              </a:ext>
            </a:extLst>
          </p:cNvPr>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algn="r" eaLnBrk="1" hangingPunct="1">
              <a:defRPr sz="1200">
                <a:latin typeface="Arial" panose="020B0604020202020204" pitchFamily="34" charset="0"/>
              </a:defRPr>
            </a:lvl1pPr>
          </a:lstStyle>
          <a:p>
            <a:fld id="{609EC7E7-4EB8-4270-8AC8-8AC20447749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CEFDC7A-11D2-CB84-DEA0-A6FA0B867C32}"/>
              </a:ext>
            </a:extLst>
          </p:cNvPr>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69" tIns="48984" rIns="97969" bIns="48984" numCol="1" anchor="t" anchorCtr="0" compatLnSpc="1">
            <a:prstTxWarp prst="textNoShape">
              <a:avLst/>
            </a:prstTxWarp>
          </a:bodyPr>
          <a:lstStyle>
            <a:lvl1pPr defTabSz="979488" eaLnBrk="1" hangingPunct="1">
              <a:defRPr sz="1300">
                <a:latin typeface="Arial" charset="0"/>
              </a:defRPr>
            </a:lvl1pPr>
          </a:lstStyle>
          <a:p>
            <a:pPr>
              <a:defRPr/>
            </a:pPr>
            <a:endParaRPr lang="en-US"/>
          </a:p>
        </p:txBody>
      </p:sp>
      <p:sp>
        <p:nvSpPr>
          <p:cNvPr id="22531" name="Rectangle 3">
            <a:extLst>
              <a:ext uri="{FF2B5EF4-FFF2-40B4-BE49-F238E27FC236}">
                <a16:creationId xmlns:a16="http://schemas.microsoft.com/office/drawing/2014/main" id="{1A145EE4-25BA-297C-2D87-9F3D71C9B20B}"/>
              </a:ext>
            </a:extLst>
          </p:cNvPr>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69" tIns="48984" rIns="97969" bIns="48984" numCol="1" anchor="t" anchorCtr="0" compatLnSpc="1">
            <a:prstTxWarp prst="textNoShape">
              <a:avLst/>
            </a:prstTxWarp>
          </a:bodyPr>
          <a:lstStyle>
            <a:lvl1pPr algn="r" defTabSz="979488" eaLnBrk="1" hangingPunct="1">
              <a:defRPr sz="1300">
                <a:latin typeface="Arial" charset="0"/>
              </a:defRPr>
            </a:lvl1pPr>
          </a:lstStyle>
          <a:p>
            <a:pPr>
              <a:defRPr/>
            </a:pPr>
            <a:endParaRPr lang="en-US"/>
          </a:p>
        </p:txBody>
      </p:sp>
      <p:sp>
        <p:nvSpPr>
          <p:cNvPr id="2052" name="Rectangle 4">
            <a:extLst>
              <a:ext uri="{FF2B5EF4-FFF2-40B4-BE49-F238E27FC236}">
                <a16:creationId xmlns:a16="http://schemas.microsoft.com/office/drawing/2014/main" id="{022D3C5A-2D1D-C16D-02C1-2DE2E797B5CB}"/>
              </a:ext>
            </a:extLst>
          </p:cNvPr>
          <p:cNvSpPr>
            <a:spLocks noRot="1" noChangeArrowheads="1" noTextEdit="1"/>
          </p:cNvSpPr>
          <p:nvPr>
            <p:ph type="sldImg" idx="2"/>
          </p:nvPr>
        </p:nvSpPr>
        <p:spPr bwMode="auto">
          <a:xfrm>
            <a:off x="990600" y="766763"/>
            <a:ext cx="5119688" cy="3840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a:extLst>
              <a:ext uri="{FF2B5EF4-FFF2-40B4-BE49-F238E27FC236}">
                <a16:creationId xmlns:a16="http://schemas.microsoft.com/office/drawing/2014/main" id="{199CBC9E-78CA-79A1-58B5-3D01352D8A8E}"/>
              </a:ext>
            </a:extLst>
          </p:cNvPr>
          <p:cNvSpPr>
            <a:spLocks noGrp="1" noChangeArrowheads="1"/>
          </p:cNvSpPr>
          <p:nvPr>
            <p:ph type="body" sz="quarter" idx="3"/>
          </p:nvPr>
        </p:nvSpPr>
        <p:spPr bwMode="auto">
          <a:xfrm>
            <a:off x="711200" y="4860925"/>
            <a:ext cx="5678488"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69" tIns="48984" rIns="97969" bIns="489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25FC6E5C-3E6A-7518-BF4D-43DF41CACD12}"/>
              </a:ext>
            </a:extLst>
          </p:cNvPr>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69" tIns="48984" rIns="97969" bIns="48984" numCol="1" anchor="b" anchorCtr="0" compatLnSpc="1">
            <a:prstTxWarp prst="textNoShape">
              <a:avLst/>
            </a:prstTxWarp>
          </a:bodyPr>
          <a:lstStyle>
            <a:lvl1pPr defTabSz="979488" eaLnBrk="1" hangingPunct="1">
              <a:defRPr sz="1300">
                <a:latin typeface="Arial" charset="0"/>
              </a:defRPr>
            </a:lvl1pPr>
          </a:lstStyle>
          <a:p>
            <a:pPr>
              <a:defRPr/>
            </a:pPr>
            <a:endParaRPr lang="en-US"/>
          </a:p>
        </p:txBody>
      </p:sp>
      <p:sp>
        <p:nvSpPr>
          <p:cNvPr id="22535" name="Rectangle 7">
            <a:extLst>
              <a:ext uri="{FF2B5EF4-FFF2-40B4-BE49-F238E27FC236}">
                <a16:creationId xmlns:a16="http://schemas.microsoft.com/office/drawing/2014/main" id="{B468BB80-FF40-A9F1-5BE7-FFFB04E4B14D}"/>
              </a:ext>
            </a:extLst>
          </p:cNvPr>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69" tIns="48984" rIns="97969" bIns="48984" numCol="1" anchor="b" anchorCtr="0" compatLnSpc="1">
            <a:prstTxWarp prst="textNoShape">
              <a:avLst/>
            </a:prstTxWarp>
          </a:bodyPr>
          <a:lstStyle>
            <a:lvl1pPr algn="r" defTabSz="979488" eaLnBrk="1" hangingPunct="1">
              <a:defRPr sz="1300">
                <a:latin typeface="Arial" panose="020B0604020202020204" pitchFamily="34" charset="0"/>
              </a:defRPr>
            </a:lvl1pPr>
          </a:lstStyle>
          <a:p>
            <a:fld id="{E62E06F0-39A0-4C91-84D5-0964257DDE5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07AC32D-C2F2-85A4-4A43-229F75DD4105}"/>
              </a:ext>
            </a:extLst>
          </p:cNvPr>
          <p:cNvSpPr>
            <a:spLocks noGrp="1" noChangeArrowheads="1"/>
          </p:cNvSpPr>
          <p:nvPr>
            <p:ph type="sldNum" sz="quarter" idx="5"/>
          </p:nvPr>
        </p:nvSpPr>
        <p:spPr>
          <a:noFill/>
        </p:spPr>
        <p:txBody>
          <a:bodyPr/>
          <a:lstStyle>
            <a:lvl1pPr defTabSz="979488">
              <a:spcBef>
                <a:spcPct val="30000"/>
              </a:spcBef>
              <a:defRPr sz="1200">
                <a:solidFill>
                  <a:schemeClr val="tx1"/>
                </a:solidFill>
                <a:latin typeface="Arial" panose="020B0604020202020204" pitchFamily="34" charset="0"/>
              </a:defRPr>
            </a:lvl1pPr>
            <a:lvl2pPr marL="742950" indent="-285750" defTabSz="979488">
              <a:spcBef>
                <a:spcPct val="30000"/>
              </a:spcBef>
              <a:defRPr sz="1200">
                <a:solidFill>
                  <a:schemeClr val="tx1"/>
                </a:solidFill>
                <a:latin typeface="Arial" panose="020B0604020202020204" pitchFamily="34" charset="0"/>
              </a:defRPr>
            </a:lvl2pPr>
            <a:lvl3pPr marL="1143000" indent="-228600" defTabSz="979488">
              <a:spcBef>
                <a:spcPct val="30000"/>
              </a:spcBef>
              <a:defRPr sz="1200">
                <a:solidFill>
                  <a:schemeClr val="tx1"/>
                </a:solidFill>
                <a:latin typeface="Arial" panose="020B0604020202020204" pitchFamily="34" charset="0"/>
              </a:defRPr>
            </a:lvl3pPr>
            <a:lvl4pPr marL="1600200" indent="-228600" defTabSz="979488">
              <a:spcBef>
                <a:spcPct val="30000"/>
              </a:spcBef>
              <a:defRPr sz="1200">
                <a:solidFill>
                  <a:schemeClr val="tx1"/>
                </a:solidFill>
                <a:latin typeface="Arial" panose="020B0604020202020204" pitchFamily="34" charset="0"/>
              </a:defRPr>
            </a:lvl4pPr>
            <a:lvl5pPr marL="2057400" indent="-228600" defTabSz="979488">
              <a:spcBef>
                <a:spcPct val="30000"/>
              </a:spcBef>
              <a:defRPr sz="1200">
                <a:solidFill>
                  <a:schemeClr val="tx1"/>
                </a:solidFill>
                <a:latin typeface="Arial" panose="020B0604020202020204" pitchFamily="34" charset="0"/>
              </a:defRPr>
            </a:lvl5pPr>
            <a:lvl6pPr marL="2514600" indent="-228600" defTabSz="9794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94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94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94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1A32FF-2CFB-4EC1-AB6D-9F3472137B33}" type="slidenum">
              <a:rPr lang="en-US" altLang="en-US" sz="1300"/>
              <a:pPr>
                <a:spcBef>
                  <a:spcPct val="0"/>
                </a:spcBef>
              </a:pPr>
              <a:t>1</a:t>
            </a:fld>
            <a:endParaRPr lang="en-US" altLang="en-US" sz="1300"/>
          </a:p>
        </p:txBody>
      </p:sp>
      <p:sp>
        <p:nvSpPr>
          <p:cNvPr id="5123" name="Rectangle 2">
            <a:extLst>
              <a:ext uri="{FF2B5EF4-FFF2-40B4-BE49-F238E27FC236}">
                <a16:creationId xmlns:a16="http://schemas.microsoft.com/office/drawing/2014/main" id="{4D8E2042-C589-AC6B-7DE1-7771B29C362A}"/>
              </a:ext>
            </a:extLst>
          </p:cNvPr>
          <p:cNvSpPr>
            <a:spLocks noRot="1" noChangeArrowheads="1" noTextEdit="1"/>
          </p:cNvSpPr>
          <p:nvPr>
            <p:ph type="sldImg"/>
          </p:nvPr>
        </p:nvSpPr>
        <p:spPr>
          <a:xfrm>
            <a:off x="992188" y="768350"/>
            <a:ext cx="5114925" cy="3836988"/>
          </a:xfrm>
          <a:ln/>
        </p:spPr>
      </p:sp>
      <p:sp>
        <p:nvSpPr>
          <p:cNvPr id="5124" name="Rectangle 3">
            <a:extLst>
              <a:ext uri="{FF2B5EF4-FFF2-40B4-BE49-F238E27FC236}">
                <a16:creationId xmlns:a16="http://schemas.microsoft.com/office/drawing/2014/main" id="{BD499BC8-63F2-68DD-1CAA-27E57E825E61}"/>
              </a:ext>
            </a:extLst>
          </p:cNvPr>
          <p:cNvSpPr>
            <a:spLocks noGrp="1" noChangeArrowheads="1"/>
          </p:cNvSpPr>
          <p:nvPr>
            <p:ph type="body" idx="1"/>
          </p:nvPr>
        </p:nvSpPr>
        <p:spPr>
          <a:xfrm>
            <a:off x="709613" y="4860925"/>
            <a:ext cx="5680075" cy="4605338"/>
          </a:xfrm>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D41E30D-6E7C-50C4-6FAC-7A6D3DAB64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7203D6-19A4-1547-9F0B-1B447B2209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D63400-2B88-2F1E-1B2D-092799919471}"/>
              </a:ext>
            </a:extLst>
          </p:cNvPr>
          <p:cNvSpPr>
            <a:spLocks noGrp="1" noChangeArrowheads="1"/>
          </p:cNvSpPr>
          <p:nvPr>
            <p:ph type="sldNum" sz="quarter" idx="12"/>
          </p:nvPr>
        </p:nvSpPr>
        <p:spPr>
          <a:ln/>
        </p:spPr>
        <p:txBody>
          <a:bodyPr/>
          <a:lstStyle>
            <a:lvl1pPr>
              <a:defRPr/>
            </a:lvl1pPr>
          </a:lstStyle>
          <a:p>
            <a:fld id="{BCF3D814-28D9-4398-A803-DC045A72CFE2}" type="slidenum">
              <a:rPr lang="en-US" altLang="en-US"/>
              <a:pPr/>
              <a:t>‹#›</a:t>
            </a:fld>
            <a:endParaRPr lang="en-US" altLang="en-US"/>
          </a:p>
        </p:txBody>
      </p:sp>
    </p:spTree>
    <p:extLst>
      <p:ext uri="{BB962C8B-B14F-4D97-AF65-F5344CB8AC3E}">
        <p14:creationId xmlns:p14="http://schemas.microsoft.com/office/powerpoint/2010/main" val="224821721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8F2CBD-113D-EDE7-3EBC-6D4D8C3568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C19204-1D21-234C-326F-9FCA2AF986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F02487-74C9-2B1C-C73E-A6B0437C29D4}"/>
              </a:ext>
            </a:extLst>
          </p:cNvPr>
          <p:cNvSpPr>
            <a:spLocks noGrp="1" noChangeArrowheads="1"/>
          </p:cNvSpPr>
          <p:nvPr>
            <p:ph type="sldNum" sz="quarter" idx="12"/>
          </p:nvPr>
        </p:nvSpPr>
        <p:spPr>
          <a:ln/>
        </p:spPr>
        <p:txBody>
          <a:bodyPr/>
          <a:lstStyle>
            <a:lvl1pPr>
              <a:defRPr/>
            </a:lvl1pPr>
          </a:lstStyle>
          <a:p>
            <a:fld id="{3C71502F-C85E-4F76-B8CD-957A741A8774}" type="slidenum">
              <a:rPr lang="en-US" altLang="en-US"/>
              <a:pPr/>
              <a:t>‹#›</a:t>
            </a:fld>
            <a:endParaRPr lang="en-US" altLang="en-US"/>
          </a:p>
        </p:txBody>
      </p:sp>
    </p:spTree>
    <p:extLst>
      <p:ext uri="{BB962C8B-B14F-4D97-AF65-F5344CB8AC3E}">
        <p14:creationId xmlns:p14="http://schemas.microsoft.com/office/powerpoint/2010/main" val="29340926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1AB35A-B550-BD53-3CE0-9CC20A7614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CF98A1-EF11-08A7-0C52-E7397BEDA9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E36230-8068-4178-07B8-97E39ED426B4}"/>
              </a:ext>
            </a:extLst>
          </p:cNvPr>
          <p:cNvSpPr>
            <a:spLocks noGrp="1" noChangeArrowheads="1"/>
          </p:cNvSpPr>
          <p:nvPr>
            <p:ph type="sldNum" sz="quarter" idx="12"/>
          </p:nvPr>
        </p:nvSpPr>
        <p:spPr>
          <a:ln/>
        </p:spPr>
        <p:txBody>
          <a:bodyPr/>
          <a:lstStyle>
            <a:lvl1pPr>
              <a:defRPr/>
            </a:lvl1pPr>
          </a:lstStyle>
          <a:p>
            <a:fld id="{40B17D7E-9DF2-45D2-A461-EA29DB3D75BC}" type="slidenum">
              <a:rPr lang="en-US" altLang="en-US"/>
              <a:pPr/>
              <a:t>‹#›</a:t>
            </a:fld>
            <a:endParaRPr lang="en-US" altLang="en-US"/>
          </a:p>
        </p:txBody>
      </p:sp>
    </p:spTree>
    <p:extLst>
      <p:ext uri="{BB962C8B-B14F-4D97-AF65-F5344CB8AC3E}">
        <p14:creationId xmlns:p14="http://schemas.microsoft.com/office/powerpoint/2010/main" val="3772405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4DFC9553-ED0A-2F06-5838-642CB0A8B5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0AAFB2-2ACB-0167-B117-3C178529E5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DBFBE1-04E5-0975-298C-106522502868}"/>
              </a:ext>
            </a:extLst>
          </p:cNvPr>
          <p:cNvSpPr>
            <a:spLocks noGrp="1" noChangeArrowheads="1"/>
          </p:cNvSpPr>
          <p:nvPr>
            <p:ph type="sldNum" sz="quarter" idx="12"/>
          </p:nvPr>
        </p:nvSpPr>
        <p:spPr>
          <a:ln/>
        </p:spPr>
        <p:txBody>
          <a:bodyPr/>
          <a:lstStyle>
            <a:lvl1pPr>
              <a:defRPr/>
            </a:lvl1pPr>
          </a:lstStyle>
          <a:p>
            <a:fld id="{70336E5E-1208-44B8-9625-44643EF9AD4E}" type="slidenum">
              <a:rPr lang="en-US" altLang="en-US"/>
              <a:pPr/>
              <a:t>‹#›</a:t>
            </a:fld>
            <a:endParaRPr lang="en-US" altLang="en-US"/>
          </a:p>
        </p:txBody>
      </p:sp>
    </p:spTree>
    <p:extLst>
      <p:ext uri="{BB962C8B-B14F-4D97-AF65-F5344CB8AC3E}">
        <p14:creationId xmlns:p14="http://schemas.microsoft.com/office/powerpoint/2010/main" val="15583160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B899CC-D6DB-739C-05D9-74490EC2D1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A6D087-4338-6CD4-380A-B2FB6BD8F9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DABB58-4DC7-2E45-59B8-7C9D101431B5}"/>
              </a:ext>
            </a:extLst>
          </p:cNvPr>
          <p:cNvSpPr>
            <a:spLocks noGrp="1" noChangeArrowheads="1"/>
          </p:cNvSpPr>
          <p:nvPr>
            <p:ph type="sldNum" sz="quarter" idx="12"/>
          </p:nvPr>
        </p:nvSpPr>
        <p:spPr>
          <a:ln/>
        </p:spPr>
        <p:txBody>
          <a:bodyPr/>
          <a:lstStyle>
            <a:lvl1pPr>
              <a:defRPr/>
            </a:lvl1pPr>
          </a:lstStyle>
          <a:p>
            <a:fld id="{FDC38A9A-A1D0-4E83-A234-D9B952F1C70D}" type="slidenum">
              <a:rPr lang="en-US" altLang="en-US"/>
              <a:pPr/>
              <a:t>‹#›</a:t>
            </a:fld>
            <a:endParaRPr lang="en-US" altLang="en-US"/>
          </a:p>
        </p:txBody>
      </p:sp>
    </p:spTree>
    <p:extLst>
      <p:ext uri="{BB962C8B-B14F-4D97-AF65-F5344CB8AC3E}">
        <p14:creationId xmlns:p14="http://schemas.microsoft.com/office/powerpoint/2010/main" val="28377672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F1BAAEA-AF15-0DAA-66E9-C2D3763ACF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4AE36E-7085-6019-D707-5C57272703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F9D64D-4935-A9A6-9430-8395F22E98FA}"/>
              </a:ext>
            </a:extLst>
          </p:cNvPr>
          <p:cNvSpPr>
            <a:spLocks noGrp="1" noChangeArrowheads="1"/>
          </p:cNvSpPr>
          <p:nvPr>
            <p:ph type="sldNum" sz="quarter" idx="12"/>
          </p:nvPr>
        </p:nvSpPr>
        <p:spPr>
          <a:ln/>
        </p:spPr>
        <p:txBody>
          <a:bodyPr/>
          <a:lstStyle>
            <a:lvl1pPr>
              <a:defRPr/>
            </a:lvl1pPr>
          </a:lstStyle>
          <a:p>
            <a:fld id="{7ECDF938-159B-4190-A1FC-FBD1888D0708}" type="slidenum">
              <a:rPr lang="en-US" altLang="en-US"/>
              <a:pPr/>
              <a:t>‹#›</a:t>
            </a:fld>
            <a:endParaRPr lang="en-US" altLang="en-US"/>
          </a:p>
        </p:txBody>
      </p:sp>
    </p:spTree>
    <p:extLst>
      <p:ext uri="{BB962C8B-B14F-4D97-AF65-F5344CB8AC3E}">
        <p14:creationId xmlns:p14="http://schemas.microsoft.com/office/powerpoint/2010/main" val="42915892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AEF084-BEA0-DFC8-0EA8-296F622FBA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8A4D9B-9C93-85F2-F0B7-5E5CE0117D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364FB5-27F8-9499-ADA1-4351C5997341}"/>
              </a:ext>
            </a:extLst>
          </p:cNvPr>
          <p:cNvSpPr>
            <a:spLocks noGrp="1" noChangeArrowheads="1"/>
          </p:cNvSpPr>
          <p:nvPr>
            <p:ph type="sldNum" sz="quarter" idx="12"/>
          </p:nvPr>
        </p:nvSpPr>
        <p:spPr>
          <a:ln/>
        </p:spPr>
        <p:txBody>
          <a:bodyPr/>
          <a:lstStyle>
            <a:lvl1pPr>
              <a:defRPr/>
            </a:lvl1pPr>
          </a:lstStyle>
          <a:p>
            <a:fld id="{CA769319-77D0-4705-9059-9EDDA1F0087C}" type="slidenum">
              <a:rPr lang="en-US" altLang="en-US"/>
              <a:pPr/>
              <a:t>‹#›</a:t>
            </a:fld>
            <a:endParaRPr lang="en-US" altLang="en-US"/>
          </a:p>
        </p:txBody>
      </p:sp>
    </p:spTree>
    <p:extLst>
      <p:ext uri="{BB962C8B-B14F-4D97-AF65-F5344CB8AC3E}">
        <p14:creationId xmlns:p14="http://schemas.microsoft.com/office/powerpoint/2010/main" val="31183830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7C9C732-3D2A-5CB2-A2E9-F1630D4DC18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EC8D1A5-C269-0F0B-B7D9-9F337D8143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8A51CDA-A645-E131-2BBA-FD8DDF924D3C}"/>
              </a:ext>
            </a:extLst>
          </p:cNvPr>
          <p:cNvSpPr>
            <a:spLocks noGrp="1" noChangeArrowheads="1"/>
          </p:cNvSpPr>
          <p:nvPr>
            <p:ph type="sldNum" sz="quarter" idx="12"/>
          </p:nvPr>
        </p:nvSpPr>
        <p:spPr>
          <a:ln/>
        </p:spPr>
        <p:txBody>
          <a:bodyPr/>
          <a:lstStyle>
            <a:lvl1pPr>
              <a:defRPr/>
            </a:lvl1pPr>
          </a:lstStyle>
          <a:p>
            <a:fld id="{97414EB5-10B8-4EE1-B223-E7E564799895}" type="slidenum">
              <a:rPr lang="en-US" altLang="en-US"/>
              <a:pPr/>
              <a:t>‹#›</a:t>
            </a:fld>
            <a:endParaRPr lang="en-US" altLang="en-US"/>
          </a:p>
        </p:txBody>
      </p:sp>
    </p:spTree>
    <p:extLst>
      <p:ext uri="{BB962C8B-B14F-4D97-AF65-F5344CB8AC3E}">
        <p14:creationId xmlns:p14="http://schemas.microsoft.com/office/powerpoint/2010/main" val="26878233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35623AA-E845-DAD5-4263-64C6A4BB298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C409DB-421B-FDF6-61F3-499E7E614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2AF96E-D7AB-7604-1548-3BA9ED429563}"/>
              </a:ext>
            </a:extLst>
          </p:cNvPr>
          <p:cNvSpPr>
            <a:spLocks noGrp="1" noChangeArrowheads="1"/>
          </p:cNvSpPr>
          <p:nvPr>
            <p:ph type="sldNum" sz="quarter" idx="12"/>
          </p:nvPr>
        </p:nvSpPr>
        <p:spPr>
          <a:ln/>
        </p:spPr>
        <p:txBody>
          <a:bodyPr/>
          <a:lstStyle>
            <a:lvl1pPr>
              <a:defRPr/>
            </a:lvl1pPr>
          </a:lstStyle>
          <a:p>
            <a:fld id="{D294B267-719D-4F82-BF57-B99239CE70E9}" type="slidenum">
              <a:rPr lang="en-US" altLang="en-US"/>
              <a:pPr/>
              <a:t>‹#›</a:t>
            </a:fld>
            <a:endParaRPr lang="en-US" altLang="en-US"/>
          </a:p>
        </p:txBody>
      </p:sp>
    </p:spTree>
    <p:extLst>
      <p:ext uri="{BB962C8B-B14F-4D97-AF65-F5344CB8AC3E}">
        <p14:creationId xmlns:p14="http://schemas.microsoft.com/office/powerpoint/2010/main" val="34786300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D65E11-768B-57F1-7318-4546B4FF8F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365074B-16E3-4725-5473-66663D70B7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9F8A710-B337-B945-0DEF-4F6667AAFFD7}"/>
              </a:ext>
            </a:extLst>
          </p:cNvPr>
          <p:cNvSpPr>
            <a:spLocks noGrp="1" noChangeArrowheads="1"/>
          </p:cNvSpPr>
          <p:nvPr>
            <p:ph type="sldNum" sz="quarter" idx="12"/>
          </p:nvPr>
        </p:nvSpPr>
        <p:spPr>
          <a:ln/>
        </p:spPr>
        <p:txBody>
          <a:bodyPr/>
          <a:lstStyle>
            <a:lvl1pPr>
              <a:defRPr/>
            </a:lvl1pPr>
          </a:lstStyle>
          <a:p>
            <a:fld id="{09CFF260-B027-4AE3-9B89-F35878454FB2}" type="slidenum">
              <a:rPr lang="en-US" altLang="en-US"/>
              <a:pPr/>
              <a:t>‹#›</a:t>
            </a:fld>
            <a:endParaRPr lang="en-US" altLang="en-US"/>
          </a:p>
        </p:txBody>
      </p:sp>
    </p:spTree>
    <p:extLst>
      <p:ext uri="{BB962C8B-B14F-4D97-AF65-F5344CB8AC3E}">
        <p14:creationId xmlns:p14="http://schemas.microsoft.com/office/powerpoint/2010/main" val="2639981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07CCC8-B724-148E-F23B-0A82B4DCF8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BBE5BC-07EF-24B9-0C85-036B1CF2B5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69F85C-E3AA-05F5-3B22-7F91E116D357}"/>
              </a:ext>
            </a:extLst>
          </p:cNvPr>
          <p:cNvSpPr>
            <a:spLocks noGrp="1" noChangeArrowheads="1"/>
          </p:cNvSpPr>
          <p:nvPr>
            <p:ph type="sldNum" sz="quarter" idx="12"/>
          </p:nvPr>
        </p:nvSpPr>
        <p:spPr>
          <a:ln/>
        </p:spPr>
        <p:txBody>
          <a:bodyPr/>
          <a:lstStyle>
            <a:lvl1pPr>
              <a:defRPr/>
            </a:lvl1pPr>
          </a:lstStyle>
          <a:p>
            <a:fld id="{16E9ABE6-6117-425F-A866-38CF8EEDC6A3}" type="slidenum">
              <a:rPr lang="en-US" altLang="en-US"/>
              <a:pPr/>
              <a:t>‹#›</a:t>
            </a:fld>
            <a:endParaRPr lang="en-US" altLang="en-US"/>
          </a:p>
        </p:txBody>
      </p:sp>
    </p:spTree>
    <p:extLst>
      <p:ext uri="{BB962C8B-B14F-4D97-AF65-F5344CB8AC3E}">
        <p14:creationId xmlns:p14="http://schemas.microsoft.com/office/powerpoint/2010/main" val="4191607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389007-1B5F-B546-158E-21748BF017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39A1B3-6068-0F5C-130E-B4AC495049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69DF68-BDD3-5643-BB5F-9E2C369BDB4C}"/>
              </a:ext>
            </a:extLst>
          </p:cNvPr>
          <p:cNvSpPr>
            <a:spLocks noGrp="1" noChangeArrowheads="1"/>
          </p:cNvSpPr>
          <p:nvPr>
            <p:ph type="sldNum" sz="quarter" idx="12"/>
          </p:nvPr>
        </p:nvSpPr>
        <p:spPr>
          <a:ln/>
        </p:spPr>
        <p:txBody>
          <a:bodyPr/>
          <a:lstStyle>
            <a:lvl1pPr>
              <a:defRPr/>
            </a:lvl1pPr>
          </a:lstStyle>
          <a:p>
            <a:fld id="{018D2F15-D58A-4751-9C49-6CF1684DFC78}" type="slidenum">
              <a:rPr lang="en-US" altLang="en-US"/>
              <a:pPr/>
              <a:t>‹#›</a:t>
            </a:fld>
            <a:endParaRPr lang="en-US" altLang="en-US"/>
          </a:p>
        </p:txBody>
      </p:sp>
    </p:spTree>
    <p:extLst>
      <p:ext uri="{BB962C8B-B14F-4D97-AF65-F5344CB8AC3E}">
        <p14:creationId xmlns:p14="http://schemas.microsoft.com/office/powerpoint/2010/main" val="20914220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8F9BEE6-8114-2730-7E9F-E8BCED7B531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461F468-2008-9265-F066-F605B32C473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CA85DD-0C23-F692-FC0C-C5814C8D83F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7B51566-52CE-DD51-3DF8-C28DE51C6AD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4943EBD-9A22-3A20-67C4-483D92B52AC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198EF519-9E2D-48D6-9D75-8EADE357C66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Unicode" pitchFamily="34" charset="0"/>
        </a:defRPr>
      </a:lvl2pPr>
      <a:lvl3pPr algn="ctr" rtl="0" eaLnBrk="0" fontAlgn="base" hangingPunct="0">
        <a:spcBef>
          <a:spcPct val="0"/>
        </a:spcBef>
        <a:spcAft>
          <a:spcPct val="0"/>
        </a:spcAft>
        <a:defRPr sz="4400">
          <a:solidFill>
            <a:schemeClr val="tx2"/>
          </a:solidFill>
          <a:latin typeface="Lucida Sans Unicode" pitchFamily="34" charset="0"/>
        </a:defRPr>
      </a:lvl3pPr>
      <a:lvl4pPr algn="ctr" rtl="0" eaLnBrk="0" fontAlgn="base" hangingPunct="0">
        <a:spcBef>
          <a:spcPct val="0"/>
        </a:spcBef>
        <a:spcAft>
          <a:spcPct val="0"/>
        </a:spcAft>
        <a:defRPr sz="4400">
          <a:solidFill>
            <a:schemeClr val="tx2"/>
          </a:solidFill>
          <a:latin typeface="Lucida Sans Unicode" pitchFamily="34" charset="0"/>
        </a:defRPr>
      </a:lvl4pPr>
      <a:lvl5pPr algn="ctr" rtl="0" eaLnBrk="0" fontAlgn="base" hangingPunct="0">
        <a:spcBef>
          <a:spcPct val="0"/>
        </a:spcBef>
        <a:spcAft>
          <a:spcPct val="0"/>
        </a:spcAft>
        <a:defRPr sz="4400">
          <a:solidFill>
            <a:schemeClr val="tx2"/>
          </a:solidFill>
          <a:latin typeface="Lucida Sans Unicode" pitchFamily="34" charset="0"/>
        </a:defRPr>
      </a:lvl5pPr>
      <a:lvl6pPr marL="457200" algn="ctr" rtl="0" fontAlgn="base">
        <a:spcBef>
          <a:spcPct val="0"/>
        </a:spcBef>
        <a:spcAft>
          <a:spcPct val="0"/>
        </a:spcAft>
        <a:defRPr sz="4400">
          <a:solidFill>
            <a:schemeClr val="tx2"/>
          </a:solidFill>
          <a:latin typeface="Lucida Sans Unicode" pitchFamily="34" charset="0"/>
        </a:defRPr>
      </a:lvl6pPr>
      <a:lvl7pPr marL="914400" algn="ctr" rtl="0" fontAlgn="base">
        <a:spcBef>
          <a:spcPct val="0"/>
        </a:spcBef>
        <a:spcAft>
          <a:spcPct val="0"/>
        </a:spcAft>
        <a:defRPr sz="4400">
          <a:solidFill>
            <a:schemeClr val="tx2"/>
          </a:solidFill>
          <a:latin typeface="Lucida Sans Unicode" pitchFamily="34" charset="0"/>
        </a:defRPr>
      </a:lvl7pPr>
      <a:lvl8pPr marL="1371600" algn="ctr" rtl="0" fontAlgn="base">
        <a:spcBef>
          <a:spcPct val="0"/>
        </a:spcBef>
        <a:spcAft>
          <a:spcPct val="0"/>
        </a:spcAft>
        <a:defRPr sz="4400">
          <a:solidFill>
            <a:schemeClr val="tx2"/>
          </a:solidFill>
          <a:latin typeface="Lucida Sans Unicode" pitchFamily="34" charset="0"/>
        </a:defRPr>
      </a:lvl8pPr>
      <a:lvl9pPr marL="1828800" algn="ctr" rtl="0" fontAlgn="base">
        <a:spcBef>
          <a:spcPct val="0"/>
        </a:spcBef>
        <a:spcAft>
          <a:spcPct val="0"/>
        </a:spcAft>
        <a:defRPr sz="44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FB6F8D74-CEBE-E909-8742-3486409BB8F5}"/>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03F5BB40-FB86-4037-99EB-6E4B357B9663}" type="slidenum">
              <a:rPr lang="en-US" altLang="en-US" sz="1400">
                <a:latin typeface="Arial" panose="020B0604020202020204" pitchFamily="34" charset="0"/>
              </a:rPr>
              <a:pPr>
                <a:spcBef>
                  <a:spcPct val="0"/>
                </a:spcBef>
                <a:buFontTx/>
                <a:buNone/>
              </a:pPr>
              <a:t>1</a:t>
            </a:fld>
            <a:endParaRPr lang="en-US" altLang="en-US" sz="1400">
              <a:latin typeface="Arial" panose="020B0604020202020204" pitchFamily="34" charset="0"/>
            </a:endParaRPr>
          </a:p>
        </p:txBody>
      </p:sp>
      <p:sp>
        <p:nvSpPr>
          <p:cNvPr id="4099" name="Rectangle 2">
            <a:extLst>
              <a:ext uri="{FF2B5EF4-FFF2-40B4-BE49-F238E27FC236}">
                <a16:creationId xmlns:a16="http://schemas.microsoft.com/office/drawing/2014/main" id="{7520D0C5-2A81-1225-ADA3-18C24210CC11}"/>
              </a:ext>
            </a:extLst>
          </p:cNvPr>
          <p:cNvSpPr>
            <a:spLocks noGrp="1" noChangeArrowheads="1"/>
          </p:cNvSpPr>
          <p:nvPr>
            <p:ph type="ctrTitle"/>
          </p:nvPr>
        </p:nvSpPr>
        <p:spPr>
          <a:xfrm>
            <a:off x="609600" y="762000"/>
            <a:ext cx="7772400" cy="1470025"/>
          </a:xfrm>
        </p:spPr>
        <p:txBody>
          <a:bodyPr/>
          <a:lstStyle/>
          <a:p>
            <a:pPr algn="l" eaLnBrk="1" hangingPunct="1"/>
            <a:r>
              <a:rPr lang="en-US" altLang="en-US" b="1"/>
              <a:t>A Primer on Organizational Culture</a:t>
            </a:r>
            <a:endParaRPr lang="en-US" altLang="en-US" sz="3600" b="1"/>
          </a:p>
        </p:txBody>
      </p:sp>
      <p:sp>
        <p:nvSpPr>
          <p:cNvPr id="4100" name="Rectangle 3">
            <a:extLst>
              <a:ext uri="{FF2B5EF4-FFF2-40B4-BE49-F238E27FC236}">
                <a16:creationId xmlns:a16="http://schemas.microsoft.com/office/drawing/2014/main" id="{FF648073-0CB4-6D60-D770-278CDBBA75B4}"/>
              </a:ext>
            </a:extLst>
          </p:cNvPr>
          <p:cNvSpPr>
            <a:spLocks noGrp="1" noChangeArrowheads="1"/>
          </p:cNvSpPr>
          <p:nvPr>
            <p:ph type="subTitle" idx="1"/>
          </p:nvPr>
        </p:nvSpPr>
        <p:spPr>
          <a:xfrm>
            <a:off x="3200400" y="4648200"/>
            <a:ext cx="5105400" cy="1447800"/>
          </a:xfrm>
        </p:spPr>
        <p:txBody>
          <a:bodyPr/>
          <a:lstStyle/>
          <a:p>
            <a:pPr algn="r" eaLnBrk="1" hangingPunct="1">
              <a:lnSpc>
                <a:spcPct val="90000"/>
              </a:lnSpc>
            </a:pPr>
            <a:r>
              <a:rPr lang="en-US" altLang="en-US" sz="2800" i="1"/>
              <a:t>Wayne Smith, Ph.D.</a:t>
            </a:r>
          </a:p>
          <a:p>
            <a:pPr algn="r" eaLnBrk="1" hangingPunct="1">
              <a:lnSpc>
                <a:spcPct val="90000"/>
              </a:lnSpc>
            </a:pPr>
            <a:r>
              <a:rPr lang="en-US" altLang="en-US" sz="2800"/>
              <a:t>Department of Management</a:t>
            </a:r>
          </a:p>
          <a:p>
            <a:pPr algn="r" eaLnBrk="1" hangingPunct="1">
              <a:lnSpc>
                <a:spcPct val="90000"/>
              </a:lnSpc>
            </a:pPr>
            <a:r>
              <a:rPr lang="en-US" altLang="en-US" sz="2800"/>
              <a:t>CSU Northridge</a:t>
            </a:r>
          </a:p>
        </p:txBody>
      </p:sp>
      <p:sp>
        <p:nvSpPr>
          <p:cNvPr id="4101" name="Rectangle 2">
            <a:extLst>
              <a:ext uri="{FF2B5EF4-FFF2-40B4-BE49-F238E27FC236}">
                <a16:creationId xmlns:a16="http://schemas.microsoft.com/office/drawing/2014/main" id="{E5885F45-280F-67D1-DF45-FED2A93F2504}"/>
              </a:ext>
            </a:extLst>
          </p:cNvPr>
          <p:cNvSpPr txBox="1">
            <a:spLocks noChangeArrowheads="1"/>
          </p:cNvSpPr>
          <p:nvPr/>
        </p:nvSpPr>
        <p:spPr bwMode="auto">
          <a:xfrm>
            <a:off x="685800" y="2133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eaLnBrk="1" hangingPunct="1">
              <a:spcBef>
                <a:spcPct val="0"/>
              </a:spcBef>
              <a:buFontTx/>
              <a:buNone/>
            </a:pPr>
            <a:r>
              <a:rPr lang="en-US" altLang="en-US" sz="2800" b="1">
                <a:solidFill>
                  <a:schemeClr val="tx2"/>
                </a:solidFill>
                <a:latin typeface="Lucida Sans Unicode" panose="020B0602030504020204" pitchFamily="34" charset="0"/>
              </a:rPr>
              <a:t>Rites and their practical and expressive consequences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asdfasfdasfs">
            <a:extLst>
              <a:ext uri="{FF2B5EF4-FFF2-40B4-BE49-F238E27FC236}">
                <a16:creationId xmlns:a16="http://schemas.microsoft.com/office/drawing/2014/main" id="{759919C0-E413-85A9-6687-135B4C77E122}"/>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VW car club</a:t>
            </a:r>
          </a:p>
        </p:txBody>
      </p:sp>
      <p:pic>
        <p:nvPicPr>
          <p:cNvPr id="14339" name="Picture 3" descr="100_0206">
            <a:extLst>
              <a:ext uri="{FF2B5EF4-FFF2-40B4-BE49-F238E27FC236}">
                <a16:creationId xmlns:a16="http://schemas.microsoft.com/office/drawing/2014/main" id="{0A01AF45-3EB7-495F-86D1-4A53830FC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asdfasfdasfs">
            <a:extLst>
              <a:ext uri="{FF2B5EF4-FFF2-40B4-BE49-F238E27FC236}">
                <a16:creationId xmlns:a16="http://schemas.microsoft.com/office/drawing/2014/main" id="{3ABD3DAC-5994-B4C5-DE77-5274678FCFBC}"/>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In N Out burger -wide</a:t>
            </a:r>
          </a:p>
        </p:txBody>
      </p:sp>
      <p:pic>
        <p:nvPicPr>
          <p:cNvPr id="15363" name="Picture 4" descr="100_0404">
            <a:extLst>
              <a:ext uri="{FF2B5EF4-FFF2-40B4-BE49-F238E27FC236}">
                <a16:creationId xmlns:a16="http://schemas.microsoft.com/office/drawing/2014/main" id="{B27BE749-D395-752A-0059-93E3A3C9A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B2B2AAD9-CAD3-4011-BB61-829534A8FE86}"/>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9523E8B6-E3A8-4FE0-BEA9-DD54A7274CEA}" type="slidenum">
              <a:rPr lang="en-US" altLang="en-US" sz="1400">
                <a:latin typeface="Arial" panose="020B0604020202020204" pitchFamily="34" charset="0"/>
              </a:rPr>
              <a:pPr>
                <a:spcBef>
                  <a:spcPct val="0"/>
                </a:spcBef>
                <a:buFontTx/>
                <a:buNone/>
              </a:pPr>
              <a:t>12</a:t>
            </a:fld>
            <a:endParaRPr lang="en-US" altLang="en-US" sz="1400">
              <a:latin typeface="Arial" panose="020B0604020202020204" pitchFamily="34" charset="0"/>
            </a:endParaRPr>
          </a:p>
        </p:txBody>
      </p:sp>
      <p:sp>
        <p:nvSpPr>
          <p:cNvPr id="16387" name="Rectangle 2">
            <a:extLst>
              <a:ext uri="{FF2B5EF4-FFF2-40B4-BE49-F238E27FC236}">
                <a16:creationId xmlns:a16="http://schemas.microsoft.com/office/drawing/2014/main" id="{0176A841-A38F-10FA-023A-B91FB74946E4}"/>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Language</a:t>
            </a:r>
            <a:br>
              <a:rPr lang="en-US" altLang="en-US" sz="4000" b="1"/>
            </a:br>
            <a:br>
              <a:rPr lang="en-US" altLang="en-US" sz="4000" b="1"/>
            </a:br>
            <a:r>
              <a:rPr lang="en-US" altLang="en-US" sz="3600"/>
              <a:t>A particular manner in which members of a group use vocal sounds and written signs to convey meanings to each other</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asdfasfdasfs">
            <a:extLst>
              <a:ext uri="{FF2B5EF4-FFF2-40B4-BE49-F238E27FC236}">
                <a16:creationId xmlns:a16="http://schemas.microsoft.com/office/drawing/2014/main" id="{626F5901-C180-2493-9A73-3B82E04424B5}"/>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Semantics – “Paradigm”</a:t>
            </a:r>
          </a:p>
        </p:txBody>
      </p:sp>
      <p:pic>
        <p:nvPicPr>
          <p:cNvPr id="17411" name="Picture 4" descr="100_0297">
            <a:extLst>
              <a:ext uri="{FF2B5EF4-FFF2-40B4-BE49-F238E27FC236}">
                <a16:creationId xmlns:a16="http://schemas.microsoft.com/office/drawing/2014/main" id="{1FCC6EA1-041E-4DE5-FF0B-8AF64C23A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asdfasfdasfs">
            <a:extLst>
              <a:ext uri="{FF2B5EF4-FFF2-40B4-BE49-F238E27FC236}">
                <a16:creationId xmlns:a16="http://schemas.microsoft.com/office/drawing/2014/main" id="{37C3234D-3A8B-EC5C-4C56-21241FFB673C}"/>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Semantics – FAA “customers”</a:t>
            </a:r>
          </a:p>
        </p:txBody>
      </p:sp>
      <p:pic>
        <p:nvPicPr>
          <p:cNvPr id="18435" name="Picture 4">
            <a:extLst>
              <a:ext uri="{FF2B5EF4-FFF2-40B4-BE49-F238E27FC236}">
                <a16:creationId xmlns:a16="http://schemas.microsoft.com/office/drawing/2014/main" id="{29B531A5-8A74-E876-76E6-046B05398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C6006FD0-7C76-8EB2-754D-767B1E0782FC}"/>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4C70BF8A-9EC8-454F-B793-DD8A2237FA9D}" type="slidenum">
              <a:rPr lang="en-US" altLang="en-US" sz="1400">
                <a:latin typeface="Arial" panose="020B0604020202020204" pitchFamily="34" charset="0"/>
              </a:rPr>
              <a:pPr>
                <a:spcBef>
                  <a:spcPct val="0"/>
                </a:spcBef>
                <a:buFontTx/>
                <a:buNone/>
              </a:pPr>
              <a:t>15</a:t>
            </a:fld>
            <a:endParaRPr lang="en-US" altLang="en-US" sz="1400">
              <a:latin typeface="Arial" panose="020B0604020202020204" pitchFamily="34" charset="0"/>
            </a:endParaRPr>
          </a:p>
        </p:txBody>
      </p:sp>
      <p:sp>
        <p:nvSpPr>
          <p:cNvPr id="19459" name="Rectangle 2">
            <a:extLst>
              <a:ext uri="{FF2B5EF4-FFF2-40B4-BE49-F238E27FC236}">
                <a16:creationId xmlns:a16="http://schemas.microsoft.com/office/drawing/2014/main" id="{0962414C-FF34-FAAE-BCBB-D585A590F80D}"/>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Gesture</a:t>
            </a:r>
            <a:br>
              <a:rPr lang="en-US" altLang="en-US" sz="4000" b="1"/>
            </a:br>
            <a:br>
              <a:rPr lang="en-US" altLang="en-US" sz="4000" b="1"/>
            </a:br>
            <a:r>
              <a:rPr lang="en-US" altLang="en-US" sz="3600"/>
              <a:t>Movements of parts of the body used to express meanings</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AE4C4EEF-7F3D-684A-C3E4-29276DDD8821}"/>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8C2A5FD2-91AC-459C-8AC0-AA50DCC02418}" type="slidenum">
              <a:rPr lang="en-US" altLang="en-US" sz="1400">
                <a:latin typeface="Arial" panose="020B0604020202020204" pitchFamily="34" charset="0"/>
              </a:rPr>
              <a:pPr>
                <a:spcBef>
                  <a:spcPct val="0"/>
                </a:spcBef>
                <a:buFontTx/>
                <a:buNone/>
              </a:pPr>
              <a:t>16</a:t>
            </a:fld>
            <a:endParaRPr lang="en-US" altLang="en-US" sz="1400">
              <a:latin typeface="Arial" panose="020B0604020202020204" pitchFamily="34" charset="0"/>
            </a:endParaRPr>
          </a:p>
        </p:txBody>
      </p:sp>
      <p:pic>
        <p:nvPicPr>
          <p:cNvPr id="20483" name="Picture 2">
            <a:extLst>
              <a:ext uri="{FF2B5EF4-FFF2-40B4-BE49-F238E27FC236}">
                <a16:creationId xmlns:a16="http://schemas.microsoft.com/office/drawing/2014/main" id="{4DC64F34-C4CB-995E-7773-61B52598E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97AC50B5-7AC2-3029-B430-597A048A0C52}"/>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241AA80F-D0A3-4877-A194-E386A2C922EF}" type="slidenum">
              <a:rPr lang="en-US" altLang="en-US" sz="1400">
                <a:latin typeface="Arial" panose="020B0604020202020204" pitchFamily="34" charset="0"/>
              </a:rPr>
              <a:pPr>
                <a:spcBef>
                  <a:spcPct val="0"/>
                </a:spcBef>
                <a:buFontTx/>
                <a:buNone/>
              </a:pPr>
              <a:t>17</a:t>
            </a:fld>
            <a:endParaRPr lang="en-US" altLang="en-US" sz="1400">
              <a:latin typeface="Arial" panose="020B0604020202020204" pitchFamily="34" charset="0"/>
            </a:endParaRPr>
          </a:p>
        </p:txBody>
      </p:sp>
      <p:pic>
        <p:nvPicPr>
          <p:cNvPr id="21507" name="Picture 2">
            <a:extLst>
              <a:ext uri="{FF2B5EF4-FFF2-40B4-BE49-F238E27FC236}">
                <a16:creationId xmlns:a16="http://schemas.microsoft.com/office/drawing/2014/main" id="{88208FE2-B426-FC08-C794-9175AB39D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76816130-2329-5E6D-959B-8AE564ED8809}"/>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DC2F4707-44B2-45BD-BD72-EA07F7FD8993}" type="slidenum">
              <a:rPr lang="en-US" altLang="en-US" sz="1400">
                <a:latin typeface="Arial" panose="020B0604020202020204" pitchFamily="34" charset="0"/>
              </a:rPr>
              <a:pPr>
                <a:spcBef>
                  <a:spcPct val="0"/>
                </a:spcBef>
                <a:buFontTx/>
                <a:buNone/>
              </a:pPr>
              <a:t>18</a:t>
            </a:fld>
            <a:endParaRPr lang="en-US" altLang="en-US" sz="1400">
              <a:latin typeface="Arial" panose="020B0604020202020204" pitchFamily="34" charset="0"/>
            </a:endParaRPr>
          </a:p>
        </p:txBody>
      </p:sp>
      <p:sp>
        <p:nvSpPr>
          <p:cNvPr id="22531" name="Rectangle 2">
            <a:extLst>
              <a:ext uri="{FF2B5EF4-FFF2-40B4-BE49-F238E27FC236}">
                <a16:creationId xmlns:a16="http://schemas.microsoft.com/office/drawing/2014/main" id="{48CC5A20-08C3-F928-6E6D-8F23C147EBE1}"/>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Symbol</a:t>
            </a:r>
            <a:br>
              <a:rPr lang="en-US" altLang="en-US" sz="4000" b="1"/>
            </a:br>
            <a:br>
              <a:rPr lang="en-US" altLang="en-US" sz="4000" b="1"/>
            </a:br>
            <a:r>
              <a:rPr lang="en-US" altLang="en-US" sz="3600"/>
              <a:t>Any object, act, event, quality, or relation that serves as a vehicle for conveying meaning, usually representing another thing</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asdfasfdasfs">
            <a:extLst>
              <a:ext uri="{FF2B5EF4-FFF2-40B4-BE49-F238E27FC236}">
                <a16:creationId xmlns:a16="http://schemas.microsoft.com/office/drawing/2014/main" id="{74CB859F-7C43-C163-483A-FC437E8A87DC}"/>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Upside-down horseshoe</a:t>
            </a:r>
            <a:endParaRPr lang="en-US" altLang="en-US"/>
          </a:p>
        </p:txBody>
      </p:sp>
      <p:pic>
        <p:nvPicPr>
          <p:cNvPr id="23555" name="Picture 3" descr="100_0056">
            <a:extLst>
              <a:ext uri="{FF2B5EF4-FFF2-40B4-BE49-F238E27FC236}">
                <a16:creationId xmlns:a16="http://schemas.microsoft.com/office/drawing/2014/main" id="{44D2AA60-8AE4-4129-AC71-656D9BBEE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48577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asdfasfdasfs">
            <a:extLst>
              <a:ext uri="{FF2B5EF4-FFF2-40B4-BE49-F238E27FC236}">
                <a16:creationId xmlns:a16="http://schemas.microsoft.com/office/drawing/2014/main" id="{4CEF6685-5DC5-9127-85D2-BB1DD4A462F0}"/>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SFVSC T-shirt</a:t>
            </a:r>
          </a:p>
        </p:txBody>
      </p:sp>
      <p:pic>
        <p:nvPicPr>
          <p:cNvPr id="6147" name="Picture 2">
            <a:extLst>
              <a:ext uri="{FF2B5EF4-FFF2-40B4-BE49-F238E27FC236}">
                <a16:creationId xmlns:a16="http://schemas.microsoft.com/office/drawing/2014/main" id="{A7451487-5AEC-DDFD-E8AD-CB87D3A0A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09613"/>
            <a:ext cx="76200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asdfasfdasfs">
            <a:extLst>
              <a:ext uri="{FF2B5EF4-FFF2-40B4-BE49-F238E27FC236}">
                <a16:creationId xmlns:a16="http://schemas.microsoft.com/office/drawing/2014/main" id="{D853C58B-310B-6AF4-A7F0-E416ACDDAE49}"/>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SFVSC T-shirt</a:t>
            </a:r>
          </a:p>
        </p:txBody>
      </p:sp>
      <p:pic>
        <p:nvPicPr>
          <p:cNvPr id="24579" name="Picture 4" descr="100_0208">
            <a:extLst>
              <a:ext uri="{FF2B5EF4-FFF2-40B4-BE49-F238E27FC236}">
                <a16:creationId xmlns:a16="http://schemas.microsoft.com/office/drawing/2014/main" id="{A3A453AC-7C93-B66B-1B02-5837022E7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D2E3EAEB-BB2F-F8FE-3900-A71FD2A91D98}"/>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07076065-C7CD-4F1A-AC26-5CF572B64A38}" type="slidenum">
              <a:rPr lang="en-US" altLang="en-US" sz="1400">
                <a:latin typeface="Arial" panose="020B0604020202020204" pitchFamily="34" charset="0"/>
              </a:rPr>
              <a:pPr>
                <a:spcBef>
                  <a:spcPct val="0"/>
                </a:spcBef>
                <a:buFontTx/>
                <a:buNone/>
              </a:pPr>
              <a:t>21</a:t>
            </a:fld>
            <a:endParaRPr lang="en-US" altLang="en-US" sz="1400">
              <a:latin typeface="Arial" panose="020B0604020202020204" pitchFamily="34" charset="0"/>
            </a:endParaRPr>
          </a:p>
        </p:txBody>
      </p:sp>
      <p:sp>
        <p:nvSpPr>
          <p:cNvPr id="25603" name="Rectangle 2">
            <a:extLst>
              <a:ext uri="{FF2B5EF4-FFF2-40B4-BE49-F238E27FC236}">
                <a16:creationId xmlns:a16="http://schemas.microsoft.com/office/drawing/2014/main" id="{3366BC5A-0719-C7B2-F8A6-E79F5A284F24}"/>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Story</a:t>
            </a:r>
            <a:br>
              <a:rPr lang="en-US" altLang="en-US" sz="4000" b="1"/>
            </a:br>
            <a:br>
              <a:rPr lang="en-US" altLang="en-US" sz="4000" b="1"/>
            </a:br>
            <a:r>
              <a:rPr lang="en-US" altLang="en-US" sz="3600"/>
              <a:t>A narrative based on true events—often a combination of truth and fiction</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asdfasfdasfs">
            <a:extLst>
              <a:ext uri="{FF2B5EF4-FFF2-40B4-BE49-F238E27FC236}">
                <a16:creationId xmlns:a16="http://schemas.microsoft.com/office/drawing/2014/main" id="{792283E5-7659-3EEC-7250-A30455F6C08B}"/>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Culture – United Rentals - 2</a:t>
            </a:r>
          </a:p>
        </p:txBody>
      </p:sp>
      <p:pic>
        <p:nvPicPr>
          <p:cNvPr id="26627" name="Picture 3" descr="100_0432">
            <a:extLst>
              <a:ext uri="{FF2B5EF4-FFF2-40B4-BE49-F238E27FC236}">
                <a16:creationId xmlns:a16="http://schemas.microsoft.com/office/drawing/2014/main" id="{655B3F3A-C76F-4F11-0551-AF3EEF1C7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1D97E03B-19C7-21DA-D5D7-5116E0C2F055}"/>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946E35D2-C5DD-4DBA-A92D-05709224B61F}" type="slidenum">
              <a:rPr lang="en-US" altLang="en-US" sz="1400">
                <a:latin typeface="Arial" panose="020B0604020202020204" pitchFamily="34" charset="0"/>
              </a:rPr>
              <a:pPr>
                <a:spcBef>
                  <a:spcPct val="0"/>
                </a:spcBef>
                <a:buFontTx/>
                <a:buNone/>
              </a:pPr>
              <a:t>23</a:t>
            </a:fld>
            <a:endParaRPr lang="en-US" altLang="en-US" sz="1400">
              <a:latin typeface="Arial" panose="020B0604020202020204" pitchFamily="34" charset="0"/>
            </a:endParaRPr>
          </a:p>
        </p:txBody>
      </p:sp>
      <p:sp>
        <p:nvSpPr>
          <p:cNvPr id="27651" name="Rectangle 2">
            <a:extLst>
              <a:ext uri="{FF2B5EF4-FFF2-40B4-BE49-F238E27FC236}">
                <a16:creationId xmlns:a16="http://schemas.microsoft.com/office/drawing/2014/main" id="{AAE2ADB9-95C0-D0DD-C6DD-6B8E63BE56EB}"/>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Legend</a:t>
            </a:r>
            <a:br>
              <a:rPr lang="en-US" altLang="en-US" sz="4000" b="1"/>
            </a:br>
            <a:br>
              <a:rPr lang="en-US" altLang="en-US" sz="4000" b="1"/>
            </a:br>
            <a:r>
              <a:rPr lang="en-US" altLang="en-US" sz="3600"/>
              <a:t>A handed-down narrative of some wonderful event that has a historical basis but has been embellished with fictional details</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asdfasfdasfs">
            <a:extLst>
              <a:ext uri="{FF2B5EF4-FFF2-40B4-BE49-F238E27FC236}">
                <a16:creationId xmlns:a16="http://schemas.microsoft.com/office/drawing/2014/main" id="{676D27E8-4B36-3A42-A3A8-91DEFC9B639E}"/>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Culture – United Rentals - 2</a:t>
            </a:r>
          </a:p>
        </p:txBody>
      </p:sp>
      <p:pic>
        <p:nvPicPr>
          <p:cNvPr id="28675" name="Picture 2">
            <a:extLst>
              <a:ext uri="{FF2B5EF4-FFF2-40B4-BE49-F238E27FC236}">
                <a16:creationId xmlns:a16="http://schemas.microsoft.com/office/drawing/2014/main" id="{066E030C-26BA-2CFA-020A-0F71D3455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E2B7E0CD-7EB7-FFAF-8386-8FA4E6D18BCF}"/>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3CF78293-A10E-424A-BB75-FA69C05247D1}" type="slidenum">
              <a:rPr lang="en-US" altLang="en-US" sz="1400">
                <a:latin typeface="Arial" panose="020B0604020202020204" pitchFamily="34" charset="0"/>
              </a:rPr>
              <a:pPr>
                <a:spcBef>
                  <a:spcPct val="0"/>
                </a:spcBef>
                <a:buFontTx/>
                <a:buNone/>
              </a:pPr>
              <a:t>25</a:t>
            </a:fld>
            <a:endParaRPr lang="en-US" altLang="en-US" sz="1400">
              <a:latin typeface="Arial" panose="020B0604020202020204" pitchFamily="34" charset="0"/>
            </a:endParaRPr>
          </a:p>
        </p:txBody>
      </p:sp>
      <p:sp>
        <p:nvSpPr>
          <p:cNvPr id="29699" name="Rectangle 2">
            <a:extLst>
              <a:ext uri="{FF2B5EF4-FFF2-40B4-BE49-F238E27FC236}">
                <a16:creationId xmlns:a16="http://schemas.microsoft.com/office/drawing/2014/main" id="{936C4053-71B3-7A31-2ED6-139A2CBF109A}"/>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Folk-tale</a:t>
            </a:r>
            <a:br>
              <a:rPr lang="en-US" altLang="en-US" sz="4000" b="1"/>
            </a:br>
            <a:br>
              <a:rPr lang="en-US" altLang="en-US" sz="4000" b="1"/>
            </a:br>
            <a:r>
              <a:rPr lang="en-US" altLang="en-US" sz="3600"/>
              <a:t>A completely fictional narrative</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asdfasfdasfs">
            <a:extLst>
              <a:ext uri="{FF2B5EF4-FFF2-40B4-BE49-F238E27FC236}">
                <a16:creationId xmlns:a16="http://schemas.microsoft.com/office/drawing/2014/main" id="{0108290E-BE20-B194-4B23-4CCA6B59F5C9}"/>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Culture – United Rentals - 2</a:t>
            </a:r>
          </a:p>
        </p:txBody>
      </p:sp>
      <p:pic>
        <p:nvPicPr>
          <p:cNvPr id="30723" name="Picture 1">
            <a:extLst>
              <a:ext uri="{FF2B5EF4-FFF2-40B4-BE49-F238E27FC236}">
                <a16:creationId xmlns:a16="http://schemas.microsoft.com/office/drawing/2014/main" id="{B41D1CE9-6790-79ED-DEBF-7E580CB514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214438"/>
            <a:ext cx="84010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593AF68A-8F95-6718-ED39-49BD81698DCF}"/>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461AD3B1-054E-4E74-93BE-571CBDDB01D8}" type="slidenum">
              <a:rPr lang="en-US" altLang="en-US" sz="1400">
                <a:latin typeface="Arial" panose="020B0604020202020204" pitchFamily="34" charset="0"/>
              </a:rPr>
              <a:pPr>
                <a:spcBef>
                  <a:spcPct val="0"/>
                </a:spcBef>
                <a:buFontTx/>
                <a:buNone/>
              </a:pPr>
              <a:t>27</a:t>
            </a:fld>
            <a:endParaRPr lang="en-US" altLang="en-US" sz="1400">
              <a:latin typeface="Arial" panose="020B0604020202020204" pitchFamily="34" charset="0"/>
            </a:endParaRPr>
          </a:p>
        </p:txBody>
      </p:sp>
      <p:sp>
        <p:nvSpPr>
          <p:cNvPr id="31747" name="Rectangle 2">
            <a:extLst>
              <a:ext uri="{FF2B5EF4-FFF2-40B4-BE49-F238E27FC236}">
                <a16:creationId xmlns:a16="http://schemas.microsoft.com/office/drawing/2014/main" id="{4B9EFE6B-4C9D-20EB-91A7-3C4E17303CCA}"/>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Myth</a:t>
            </a:r>
            <a:br>
              <a:rPr lang="en-US" altLang="en-US" sz="4000" b="1"/>
            </a:br>
            <a:br>
              <a:rPr lang="en-US" altLang="en-US" sz="4000" b="1"/>
            </a:br>
            <a:r>
              <a:rPr lang="en-US" altLang="en-US" sz="3600"/>
              <a:t>A dramatic narrative of imagined events, usually used to explain origins or transformations of something.  Also, an unquestioned belief about the practical benefits of certain techniques and behaviors that is not supported by demonstrated facts</a:t>
            </a:r>
            <a:endParaRPr lang="en-US" altLang="en-US" sz="320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asdfasfdasfs">
            <a:extLst>
              <a:ext uri="{FF2B5EF4-FFF2-40B4-BE49-F238E27FC236}">
                <a16:creationId xmlns:a16="http://schemas.microsoft.com/office/drawing/2014/main" id="{03820F77-0657-55D8-26E6-4284F322B16E}"/>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Santa Anita – missing #13</a:t>
            </a:r>
          </a:p>
        </p:txBody>
      </p:sp>
      <p:pic>
        <p:nvPicPr>
          <p:cNvPr id="32771" name="Picture 5">
            <a:extLst>
              <a:ext uri="{FF2B5EF4-FFF2-40B4-BE49-F238E27FC236}">
                <a16:creationId xmlns:a16="http://schemas.microsoft.com/office/drawing/2014/main" id="{0B57C227-6BA0-EB67-BB1F-F2DC55E9C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23913"/>
            <a:ext cx="76200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B0EE1E75-FF6F-3980-F9BA-4E083B29A8C8}"/>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96459969-8687-4EBF-84AF-64368B9B9381}" type="slidenum">
              <a:rPr lang="en-US" altLang="en-US" sz="1400">
                <a:latin typeface="Arial" panose="020B0604020202020204" pitchFamily="34" charset="0"/>
              </a:rPr>
              <a:pPr>
                <a:spcBef>
                  <a:spcPct val="0"/>
                </a:spcBef>
                <a:buFontTx/>
                <a:buNone/>
              </a:pPr>
              <a:t>29</a:t>
            </a:fld>
            <a:endParaRPr lang="en-US" altLang="en-US" sz="1400">
              <a:latin typeface="Arial" panose="020B0604020202020204" pitchFamily="34" charset="0"/>
            </a:endParaRPr>
          </a:p>
        </p:txBody>
      </p:sp>
      <p:sp>
        <p:nvSpPr>
          <p:cNvPr id="33795" name="Rectangle 2">
            <a:extLst>
              <a:ext uri="{FF2B5EF4-FFF2-40B4-BE49-F238E27FC236}">
                <a16:creationId xmlns:a16="http://schemas.microsoft.com/office/drawing/2014/main" id="{AAD0DD3B-B041-33B1-6FBE-4974600AABC5}"/>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Ritual</a:t>
            </a:r>
            <a:br>
              <a:rPr lang="en-US" altLang="en-US" sz="4000" b="1"/>
            </a:br>
            <a:br>
              <a:rPr lang="en-US" altLang="en-US" sz="4000" b="1"/>
            </a:br>
            <a:r>
              <a:rPr lang="en-US" altLang="en-US" sz="3600"/>
              <a:t>A standardized, detailed set of techniques and behaviors that manages anxieties but seldom produces intended, practical consequences of any importance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5D91DFE-76FA-2645-576E-8501302C0AA3}"/>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C1AFFBEE-F451-4CB0-B245-1F3A59E637E7}" type="slidenum">
              <a:rPr lang="en-US" altLang="en-US" sz="1400">
                <a:latin typeface="Arial" panose="020B0604020202020204" pitchFamily="34" charset="0"/>
              </a:rPr>
              <a:pPr>
                <a:spcBef>
                  <a:spcPct val="0"/>
                </a:spcBef>
                <a:buFontTx/>
                <a:buNone/>
              </a:pPr>
              <a:t>3</a:t>
            </a:fld>
            <a:endParaRPr lang="en-US" altLang="en-US" sz="1400">
              <a:latin typeface="Arial" panose="020B0604020202020204" pitchFamily="34" charset="0"/>
            </a:endParaRPr>
          </a:p>
        </p:txBody>
      </p:sp>
      <p:sp>
        <p:nvSpPr>
          <p:cNvPr id="7171" name="Rectangle 2">
            <a:extLst>
              <a:ext uri="{FF2B5EF4-FFF2-40B4-BE49-F238E27FC236}">
                <a16:creationId xmlns:a16="http://schemas.microsoft.com/office/drawing/2014/main" id="{1DB92B3B-51DE-5CFB-8A8C-1E9A32916099}"/>
              </a:ext>
            </a:extLst>
          </p:cNvPr>
          <p:cNvSpPr>
            <a:spLocks noGrp="1" noChangeArrowheads="1"/>
          </p:cNvSpPr>
          <p:nvPr>
            <p:ph type="title"/>
          </p:nvPr>
        </p:nvSpPr>
        <p:spPr/>
        <p:txBody>
          <a:bodyPr/>
          <a:lstStyle/>
          <a:p>
            <a:pPr eaLnBrk="1" hangingPunct="1"/>
            <a:r>
              <a:rPr lang="en-US" altLang="en-US" sz="3200"/>
              <a:t>Student Success:</a:t>
            </a:r>
            <a:br>
              <a:rPr lang="en-US" altLang="en-US" sz="3200"/>
            </a:br>
            <a:r>
              <a:rPr lang="en-US" altLang="en-US" sz="3200"/>
              <a:t>Culture—</a:t>
            </a:r>
            <a:r>
              <a:rPr lang="en-US" altLang="en-US" sz="3200" i="1"/>
              <a:t>Surface</a:t>
            </a:r>
            <a:r>
              <a:rPr lang="en-US" altLang="en-US" sz="3200"/>
              <a:t> Attributes</a:t>
            </a:r>
            <a:br>
              <a:rPr lang="en-US" altLang="en-US" sz="3200"/>
            </a:br>
            <a:r>
              <a:rPr lang="en-US" altLang="en-US" sz="3200"/>
              <a:t>(“Observable Culture”)</a:t>
            </a:r>
          </a:p>
        </p:txBody>
      </p:sp>
      <p:sp>
        <p:nvSpPr>
          <p:cNvPr id="4100" name="Rectangle 3">
            <a:extLst>
              <a:ext uri="{FF2B5EF4-FFF2-40B4-BE49-F238E27FC236}">
                <a16:creationId xmlns:a16="http://schemas.microsoft.com/office/drawing/2014/main" id="{D44A0B85-FFEB-F03E-2FE2-E85921B4F321}"/>
              </a:ext>
            </a:extLst>
          </p:cNvPr>
          <p:cNvSpPr>
            <a:spLocks noGrp="1" noChangeArrowheads="1"/>
          </p:cNvSpPr>
          <p:nvPr>
            <p:ph type="body" idx="1"/>
          </p:nvPr>
        </p:nvSpPr>
        <p:spPr/>
        <p:txBody>
          <a:bodyPr/>
          <a:lstStyle/>
          <a:p>
            <a:pPr eaLnBrk="1" hangingPunct="1">
              <a:lnSpc>
                <a:spcPct val="80000"/>
              </a:lnSpc>
            </a:pPr>
            <a:r>
              <a:rPr lang="en-US" altLang="en-US" sz="2000" b="1"/>
              <a:t>Physical Setting</a:t>
            </a:r>
          </a:p>
          <a:p>
            <a:pPr lvl="1" eaLnBrk="1" hangingPunct="1">
              <a:lnSpc>
                <a:spcPct val="80000"/>
              </a:lnSpc>
            </a:pPr>
            <a:r>
              <a:rPr lang="en-US" altLang="en-US" sz="1800"/>
              <a:t>Those things that physically surround people and provide them with immediate sensory stimuli as they carry out culturally expressive activities</a:t>
            </a:r>
          </a:p>
          <a:p>
            <a:pPr eaLnBrk="1" hangingPunct="1">
              <a:lnSpc>
                <a:spcPct val="80000"/>
              </a:lnSpc>
            </a:pPr>
            <a:r>
              <a:rPr lang="en-US" altLang="en-US" sz="2000" b="1"/>
              <a:t>Artifacts</a:t>
            </a:r>
          </a:p>
          <a:p>
            <a:pPr lvl="1" eaLnBrk="1" hangingPunct="1">
              <a:lnSpc>
                <a:spcPct val="80000"/>
              </a:lnSpc>
            </a:pPr>
            <a:r>
              <a:rPr lang="en-US" altLang="en-US" sz="1800"/>
              <a:t>Material objects manufactured by people to facilitate culturally expressive activities</a:t>
            </a:r>
          </a:p>
          <a:p>
            <a:pPr eaLnBrk="1" hangingPunct="1">
              <a:lnSpc>
                <a:spcPct val="80000"/>
              </a:lnSpc>
            </a:pPr>
            <a:r>
              <a:rPr lang="en-US" altLang="en-US" sz="2000" b="1"/>
              <a:t>Language</a:t>
            </a:r>
          </a:p>
          <a:p>
            <a:pPr lvl="1" eaLnBrk="1" hangingPunct="1">
              <a:lnSpc>
                <a:spcPct val="80000"/>
              </a:lnSpc>
            </a:pPr>
            <a:r>
              <a:rPr lang="en-US" altLang="en-US" sz="1800"/>
              <a:t>A particular manner in which members of a group use vocal sounds and written signs to convey meanings to each other</a:t>
            </a:r>
          </a:p>
          <a:p>
            <a:pPr eaLnBrk="1" hangingPunct="1">
              <a:lnSpc>
                <a:spcPct val="80000"/>
              </a:lnSpc>
            </a:pPr>
            <a:r>
              <a:rPr lang="en-US" altLang="en-US" sz="2000" b="1"/>
              <a:t>Gesture</a:t>
            </a:r>
          </a:p>
          <a:p>
            <a:pPr lvl="1" eaLnBrk="1" hangingPunct="1">
              <a:lnSpc>
                <a:spcPct val="80000"/>
              </a:lnSpc>
            </a:pPr>
            <a:r>
              <a:rPr lang="en-US" altLang="en-US" sz="1800"/>
              <a:t>Movements of parts of the body used to express meanings</a:t>
            </a:r>
          </a:p>
          <a:p>
            <a:pPr eaLnBrk="1" hangingPunct="1">
              <a:lnSpc>
                <a:spcPct val="80000"/>
              </a:lnSpc>
            </a:pPr>
            <a:r>
              <a:rPr lang="en-US" altLang="en-US" sz="2000" b="1"/>
              <a:t>Symbol</a:t>
            </a:r>
          </a:p>
          <a:p>
            <a:pPr lvl="1" eaLnBrk="1" hangingPunct="1">
              <a:lnSpc>
                <a:spcPct val="80000"/>
              </a:lnSpc>
            </a:pPr>
            <a:r>
              <a:rPr lang="en-US" altLang="en-US" sz="1800"/>
              <a:t>Any object, act, event, quality, or relation that serves as a vehicle for conveying meaning, usually representing another thing</a:t>
            </a:r>
          </a:p>
          <a:p>
            <a:pPr eaLnBrk="1" hangingPunct="1">
              <a:lnSpc>
                <a:spcPct val="80000"/>
              </a:lnSpc>
            </a:pPr>
            <a:r>
              <a:rPr lang="en-US" altLang="en-US" sz="2000" b="1"/>
              <a:t>Story</a:t>
            </a:r>
          </a:p>
          <a:p>
            <a:pPr lvl="1" eaLnBrk="1" hangingPunct="1">
              <a:lnSpc>
                <a:spcPct val="80000"/>
              </a:lnSpc>
            </a:pPr>
            <a:r>
              <a:rPr lang="en-US" altLang="en-US" sz="1800"/>
              <a:t>A narrative based on true events—often a combination of truth and fiction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fade">
                                      <p:cBhvr>
                                        <p:cTn id="10" dur="500"/>
                                        <p:tgtEl>
                                          <p:spTgt spid="410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fade">
                                      <p:cBhvr>
                                        <p:cTn id="15" dur="500"/>
                                        <p:tgtEl>
                                          <p:spTgt spid="410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fade">
                                      <p:cBhvr>
                                        <p:cTn id="18" dur="500"/>
                                        <p:tgtEl>
                                          <p:spTgt spid="410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fade">
                                      <p:cBhvr>
                                        <p:cTn id="23" dur="500"/>
                                        <p:tgtEl>
                                          <p:spTgt spid="410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Effect transition="in" filter="fade">
                                      <p:cBhvr>
                                        <p:cTn id="26" dur="500"/>
                                        <p:tgtEl>
                                          <p:spTgt spid="4100">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00">
                                            <p:txEl>
                                              <p:pRg st="6" end="6"/>
                                            </p:txEl>
                                          </p:spTgt>
                                        </p:tgtEl>
                                        <p:attrNameLst>
                                          <p:attrName>style.visibility</p:attrName>
                                        </p:attrNameLst>
                                      </p:cBhvr>
                                      <p:to>
                                        <p:strVal val="visible"/>
                                      </p:to>
                                    </p:set>
                                    <p:animEffect transition="in" filter="fade">
                                      <p:cBhvr>
                                        <p:cTn id="31" dur="500"/>
                                        <p:tgtEl>
                                          <p:spTgt spid="4100">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00">
                                            <p:txEl>
                                              <p:pRg st="7" end="7"/>
                                            </p:txEl>
                                          </p:spTgt>
                                        </p:tgtEl>
                                        <p:attrNameLst>
                                          <p:attrName>style.visibility</p:attrName>
                                        </p:attrNameLst>
                                      </p:cBhvr>
                                      <p:to>
                                        <p:strVal val="visible"/>
                                      </p:to>
                                    </p:set>
                                    <p:animEffect transition="in" filter="fade">
                                      <p:cBhvr>
                                        <p:cTn id="34" dur="500"/>
                                        <p:tgtEl>
                                          <p:spTgt spid="4100">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100">
                                            <p:txEl>
                                              <p:pRg st="8" end="8"/>
                                            </p:txEl>
                                          </p:spTgt>
                                        </p:tgtEl>
                                        <p:attrNameLst>
                                          <p:attrName>style.visibility</p:attrName>
                                        </p:attrNameLst>
                                      </p:cBhvr>
                                      <p:to>
                                        <p:strVal val="visible"/>
                                      </p:to>
                                    </p:set>
                                    <p:animEffect transition="in" filter="fade">
                                      <p:cBhvr>
                                        <p:cTn id="39" dur="500"/>
                                        <p:tgtEl>
                                          <p:spTgt spid="4100">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00">
                                            <p:txEl>
                                              <p:pRg st="9" end="9"/>
                                            </p:txEl>
                                          </p:spTgt>
                                        </p:tgtEl>
                                        <p:attrNameLst>
                                          <p:attrName>style.visibility</p:attrName>
                                        </p:attrNameLst>
                                      </p:cBhvr>
                                      <p:to>
                                        <p:strVal val="visible"/>
                                      </p:to>
                                    </p:set>
                                    <p:animEffect transition="in" filter="fade">
                                      <p:cBhvr>
                                        <p:cTn id="42" dur="500"/>
                                        <p:tgtEl>
                                          <p:spTgt spid="4100">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00">
                                            <p:txEl>
                                              <p:pRg st="10" end="10"/>
                                            </p:txEl>
                                          </p:spTgt>
                                        </p:tgtEl>
                                        <p:attrNameLst>
                                          <p:attrName>style.visibility</p:attrName>
                                        </p:attrNameLst>
                                      </p:cBhvr>
                                      <p:to>
                                        <p:strVal val="visible"/>
                                      </p:to>
                                    </p:set>
                                    <p:animEffect transition="in" filter="fade">
                                      <p:cBhvr>
                                        <p:cTn id="47" dur="500"/>
                                        <p:tgtEl>
                                          <p:spTgt spid="4100">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00">
                                            <p:txEl>
                                              <p:pRg st="11" end="11"/>
                                            </p:txEl>
                                          </p:spTgt>
                                        </p:tgtEl>
                                        <p:attrNameLst>
                                          <p:attrName>style.visibility</p:attrName>
                                        </p:attrNameLst>
                                      </p:cBhvr>
                                      <p:to>
                                        <p:strVal val="visible"/>
                                      </p:to>
                                    </p:set>
                                    <p:animEffect transition="in" filter="fade">
                                      <p:cBhvr>
                                        <p:cTn id="50" dur="500"/>
                                        <p:tgtEl>
                                          <p:spTgt spid="410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asdfasfdasfs">
            <a:extLst>
              <a:ext uri="{FF2B5EF4-FFF2-40B4-BE49-F238E27FC236}">
                <a16:creationId xmlns:a16="http://schemas.microsoft.com/office/drawing/2014/main" id="{31B200ED-B7DB-01D5-88E1-00FBB58B79A2}"/>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Santa Anita – missing #13</a:t>
            </a:r>
          </a:p>
        </p:txBody>
      </p:sp>
      <p:pic>
        <p:nvPicPr>
          <p:cNvPr id="34819" name="Picture 3">
            <a:extLst>
              <a:ext uri="{FF2B5EF4-FFF2-40B4-BE49-F238E27FC236}">
                <a16:creationId xmlns:a16="http://schemas.microsoft.com/office/drawing/2014/main" id="{9FD2277A-6499-11F5-C048-E7105CB1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67" t="15128" r="4808" b="15897"/>
          <a:stretch>
            <a:fillRect/>
          </a:stretch>
        </p:blipFill>
        <p:spPr bwMode="auto">
          <a:xfrm>
            <a:off x="468313" y="1524000"/>
            <a:ext cx="8207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1E79C7C3-A324-58E6-E282-CC71B5742DD2}"/>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D895AA4C-35FC-4A82-9056-7BCF96C9FF2B}" type="slidenum">
              <a:rPr lang="en-US" altLang="en-US" sz="1400">
                <a:latin typeface="Arial" panose="020B0604020202020204" pitchFamily="34" charset="0"/>
              </a:rPr>
              <a:pPr>
                <a:spcBef>
                  <a:spcPct val="0"/>
                </a:spcBef>
                <a:buFontTx/>
                <a:buNone/>
              </a:pPr>
              <a:t>31</a:t>
            </a:fld>
            <a:endParaRPr lang="en-US" altLang="en-US" sz="1400">
              <a:latin typeface="Arial" panose="020B0604020202020204" pitchFamily="34" charset="0"/>
            </a:endParaRPr>
          </a:p>
        </p:txBody>
      </p:sp>
      <p:sp>
        <p:nvSpPr>
          <p:cNvPr id="35843" name="Rectangle 2">
            <a:extLst>
              <a:ext uri="{FF2B5EF4-FFF2-40B4-BE49-F238E27FC236}">
                <a16:creationId xmlns:a16="http://schemas.microsoft.com/office/drawing/2014/main" id="{4A513E92-6D84-F0CF-B43D-FB30480511B0}"/>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Rite</a:t>
            </a:r>
            <a:br>
              <a:rPr lang="en-US" altLang="en-US" sz="4000" b="1"/>
            </a:br>
            <a:br>
              <a:rPr lang="en-US" altLang="en-US" sz="4000" b="1"/>
            </a:br>
            <a:r>
              <a:rPr lang="en-US" altLang="en-US" sz="3600"/>
              <a:t>A relatively elaborate, dramatic, planned set of activities that combines various forms of cultural expression and that often has both practical and expressive consequences</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asdfasfdasfs">
            <a:extLst>
              <a:ext uri="{FF2B5EF4-FFF2-40B4-BE49-F238E27FC236}">
                <a16:creationId xmlns:a16="http://schemas.microsoft.com/office/drawing/2014/main" id="{5F21B623-15D6-D578-D187-FDC7E1A2B1DA}"/>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Santa Anita – missing #13</a:t>
            </a:r>
          </a:p>
        </p:txBody>
      </p:sp>
      <p:pic>
        <p:nvPicPr>
          <p:cNvPr id="36867" name="Picture 1">
            <a:extLst>
              <a:ext uri="{FF2B5EF4-FFF2-40B4-BE49-F238E27FC236}">
                <a16:creationId xmlns:a16="http://schemas.microsoft.com/office/drawing/2014/main" id="{8DFD8607-03A0-2C0F-5125-FBCA1245F3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133475"/>
            <a:ext cx="82010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AD9ADB90-D158-BD11-671D-7890A028EF5E}"/>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C447CC82-D613-4D35-AF35-85AC1B019C34}" type="slidenum">
              <a:rPr lang="en-US" altLang="en-US" sz="1400">
                <a:latin typeface="Arial" panose="020B0604020202020204" pitchFamily="34" charset="0"/>
              </a:rPr>
              <a:pPr>
                <a:spcBef>
                  <a:spcPct val="0"/>
                </a:spcBef>
                <a:buFontTx/>
                <a:buNone/>
              </a:pPr>
              <a:t>33</a:t>
            </a:fld>
            <a:endParaRPr lang="en-US" altLang="en-US" sz="1400">
              <a:latin typeface="Arial" panose="020B0604020202020204" pitchFamily="34" charset="0"/>
            </a:endParaRPr>
          </a:p>
        </p:txBody>
      </p:sp>
      <p:sp>
        <p:nvSpPr>
          <p:cNvPr id="37891" name="Rectangle 2">
            <a:extLst>
              <a:ext uri="{FF2B5EF4-FFF2-40B4-BE49-F238E27FC236}">
                <a16:creationId xmlns:a16="http://schemas.microsoft.com/office/drawing/2014/main" id="{2FCB3E7B-0977-2D9F-8E89-F76E898D4449}"/>
              </a:ext>
            </a:extLst>
          </p:cNvPr>
          <p:cNvSpPr>
            <a:spLocks noGrp="1" noChangeArrowheads="1"/>
          </p:cNvSpPr>
          <p:nvPr>
            <p:ph type="title"/>
          </p:nvPr>
        </p:nvSpPr>
        <p:spPr/>
        <p:txBody>
          <a:bodyPr/>
          <a:lstStyle/>
          <a:p>
            <a:pPr eaLnBrk="1" hangingPunct="1"/>
            <a:r>
              <a:rPr lang="en-US" altLang="en-US"/>
              <a:t>Sources</a:t>
            </a:r>
          </a:p>
        </p:txBody>
      </p:sp>
      <p:sp>
        <p:nvSpPr>
          <p:cNvPr id="37892" name="Rectangle 3">
            <a:extLst>
              <a:ext uri="{FF2B5EF4-FFF2-40B4-BE49-F238E27FC236}">
                <a16:creationId xmlns:a16="http://schemas.microsoft.com/office/drawing/2014/main" id="{876A5879-9682-E83F-9318-D90B1D7F7044}"/>
              </a:ext>
            </a:extLst>
          </p:cNvPr>
          <p:cNvSpPr>
            <a:spLocks noGrp="1" noChangeArrowheads="1"/>
          </p:cNvSpPr>
          <p:nvPr>
            <p:ph type="body" idx="1"/>
          </p:nvPr>
        </p:nvSpPr>
        <p:spPr/>
        <p:txBody>
          <a:bodyPr/>
          <a:lstStyle/>
          <a:p>
            <a:pPr eaLnBrk="1" hangingPunct="1"/>
            <a:r>
              <a:rPr lang="en-US" altLang="en-US" sz="3600"/>
              <a:t>This presentation is adapted from the following article:</a:t>
            </a:r>
          </a:p>
          <a:p>
            <a:pPr lvl="1" eaLnBrk="1" hangingPunct="1"/>
            <a:r>
              <a:rPr lang="en-US" altLang="en-US"/>
              <a:t>Beyer, J., and Trice, H. (1987), “How an Organization’s Rites Reveal Its Culture”, </a:t>
            </a:r>
            <a:r>
              <a:rPr lang="en-US" altLang="en-US" i="1"/>
              <a:t>Organizational Dynamics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1D9AFAE-3809-D3E8-1E26-CC2EDFF9073F}"/>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9F24CB2E-44C3-467A-B4B1-FC16CE80A24C}" type="slidenum">
              <a:rPr lang="en-US" altLang="en-US" sz="1400">
                <a:latin typeface="Arial" panose="020B0604020202020204" pitchFamily="34" charset="0"/>
              </a:rPr>
              <a:pPr>
                <a:spcBef>
                  <a:spcPct val="0"/>
                </a:spcBef>
                <a:buFontTx/>
                <a:buNone/>
              </a:pPr>
              <a:t>4</a:t>
            </a:fld>
            <a:endParaRPr lang="en-US" altLang="en-US" sz="1400">
              <a:latin typeface="Arial" panose="020B0604020202020204" pitchFamily="34" charset="0"/>
            </a:endParaRPr>
          </a:p>
        </p:txBody>
      </p:sp>
      <p:sp>
        <p:nvSpPr>
          <p:cNvPr id="8195" name="Rectangle 2">
            <a:extLst>
              <a:ext uri="{FF2B5EF4-FFF2-40B4-BE49-F238E27FC236}">
                <a16:creationId xmlns:a16="http://schemas.microsoft.com/office/drawing/2014/main" id="{AB2803A4-A4BC-5465-26A0-CF977D3112F8}"/>
              </a:ext>
            </a:extLst>
          </p:cNvPr>
          <p:cNvSpPr>
            <a:spLocks noGrp="1" noChangeArrowheads="1"/>
          </p:cNvSpPr>
          <p:nvPr>
            <p:ph type="title"/>
          </p:nvPr>
        </p:nvSpPr>
        <p:spPr/>
        <p:txBody>
          <a:bodyPr/>
          <a:lstStyle/>
          <a:p>
            <a:pPr eaLnBrk="1" hangingPunct="1"/>
            <a:r>
              <a:rPr lang="en-US" altLang="en-US" sz="3200"/>
              <a:t>Student Success:</a:t>
            </a:r>
            <a:br>
              <a:rPr lang="en-US" altLang="en-US" sz="3200"/>
            </a:br>
            <a:r>
              <a:rPr lang="en-US" altLang="en-US" sz="3200"/>
              <a:t>Culture—</a:t>
            </a:r>
            <a:r>
              <a:rPr lang="en-US" altLang="en-US" sz="3200" i="1"/>
              <a:t>Sub-Surface</a:t>
            </a:r>
            <a:r>
              <a:rPr lang="en-US" altLang="en-US" sz="3200"/>
              <a:t> Attributes</a:t>
            </a:r>
            <a:br>
              <a:rPr lang="en-US" altLang="en-US" sz="3200"/>
            </a:br>
            <a:r>
              <a:rPr lang="en-US" altLang="en-US" sz="3200"/>
              <a:t>(“Core Culture”)</a:t>
            </a:r>
          </a:p>
        </p:txBody>
      </p:sp>
      <p:sp>
        <p:nvSpPr>
          <p:cNvPr id="5124" name="Rectangle 3">
            <a:extLst>
              <a:ext uri="{FF2B5EF4-FFF2-40B4-BE49-F238E27FC236}">
                <a16:creationId xmlns:a16="http://schemas.microsoft.com/office/drawing/2014/main" id="{C6DD0739-CDD4-C9E9-B925-16934493D219}"/>
              </a:ext>
            </a:extLst>
          </p:cNvPr>
          <p:cNvSpPr>
            <a:spLocks noGrp="1" noChangeArrowheads="1"/>
          </p:cNvSpPr>
          <p:nvPr>
            <p:ph type="body" idx="1"/>
          </p:nvPr>
        </p:nvSpPr>
        <p:spPr/>
        <p:txBody>
          <a:bodyPr/>
          <a:lstStyle/>
          <a:p>
            <a:pPr eaLnBrk="1" hangingPunct="1">
              <a:lnSpc>
                <a:spcPct val="80000"/>
              </a:lnSpc>
            </a:pPr>
            <a:r>
              <a:rPr lang="en-US" altLang="en-US" sz="2000" b="1"/>
              <a:t>Legend</a:t>
            </a:r>
          </a:p>
          <a:p>
            <a:pPr lvl="1" eaLnBrk="1" hangingPunct="1">
              <a:lnSpc>
                <a:spcPct val="80000"/>
              </a:lnSpc>
            </a:pPr>
            <a:r>
              <a:rPr lang="en-US" altLang="en-US" sz="1800"/>
              <a:t>A handed-down narrative of some wonderful event that has a historical basis but has been embellished with fictional details</a:t>
            </a:r>
          </a:p>
          <a:p>
            <a:pPr eaLnBrk="1" hangingPunct="1">
              <a:lnSpc>
                <a:spcPct val="80000"/>
              </a:lnSpc>
            </a:pPr>
            <a:r>
              <a:rPr lang="en-US" altLang="en-US" sz="2000" b="1"/>
              <a:t>Folk-tale</a:t>
            </a:r>
          </a:p>
          <a:p>
            <a:pPr lvl="1" eaLnBrk="1" hangingPunct="1">
              <a:lnSpc>
                <a:spcPct val="80000"/>
              </a:lnSpc>
            </a:pPr>
            <a:r>
              <a:rPr lang="en-US" altLang="en-US" sz="1800"/>
              <a:t>A completely fictional narrative</a:t>
            </a:r>
          </a:p>
          <a:p>
            <a:pPr eaLnBrk="1" hangingPunct="1">
              <a:lnSpc>
                <a:spcPct val="80000"/>
              </a:lnSpc>
            </a:pPr>
            <a:r>
              <a:rPr lang="en-US" altLang="en-US" sz="2000" b="1"/>
              <a:t>Myth</a:t>
            </a:r>
          </a:p>
          <a:p>
            <a:pPr lvl="1" eaLnBrk="1" hangingPunct="1">
              <a:lnSpc>
                <a:spcPct val="80000"/>
              </a:lnSpc>
            </a:pPr>
            <a:r>
              <a:rPr lang="en-US" altLang="en-US" sz="1800"/>
              <a:t>A dramatic narrative of imagined events, usually used to explain origins or transformations of something.  Also, an unquestioned belief about the practical benefits of certain techniques and behaviors that is not supported by demonstrated facts</a:t>
            </a:r>
          </a:p>
          <a:p>
            <a:pPr eaLnBrk="1" hangingPunct="1">
              <a:lnSpc>
                <a:spcPct val="80000"/>
              </a:lnSpc>
            </a:pPr>
            <a:r>
              <a:rPr lang="en-US" altLang="en-US" sz="2000" b="1"/>
              <a:t>Ritual</a:t>
            </a:r>
          </a:p>
          <a:p>
            <a:pPr lvl="1" eaLnBrk="1" hangingPunct="1">
              <a:lnSpc>
                <a:spcPct val="80000"/>
              </a:lnSpc>
            </a:pPr>
            <a:r>
              <a:rPr lang="en-US" altLang="en-US" sz="1800"/>
              <a:t>A standardized, detailed set of techniques and behaviors that manages anxieties but seldom produces intended, practical consequences of any importance</a:t>
            </a:r>
          </a:p>
          <a:p>
            <a:pPr eaLnBrk="1" hangingPunct="1">
              <a:lnSpc>
                <a:spcPct val="80000"/>
              </a:lnSpc>
            </a:pPr>
            <a:r>
              <a:rPr lang="en-US" altLang="en-US" sz="2000" b="1"/>
              <a:t>Rite</a:t>
            </a:r>
          </a:p>
          <a:p>
            <a:pPr lvl="1" eaLnBrk="1" hangingPunct="1">
              <a:lnSpc>
                <a:spcPct val="80000"/>
              </a:lnSpc>
            </a:pPr>
            <a:r>
              <a:rPr lang="en-US" altLang="en-US" sz="1800"/>
              <a:t>A relatively elaborate, dramatic, planned set of activities that combines various forms of cultural expression and that often has both practical and expressive consequences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500"/>
                                        <p:tgtEl>
                                          <p:spTgt spid="512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4">
                                            <p:txEl>
                                              <p:pRg st="1" end="1"/>
                                            </p:txEl>
                                          </p:spTgt>
                                        </p:tgtEl>
                                        <p:attrNameLst>
                                          <p:attrName>style.visibility</p:attrName>
                                        </p:attrNameLst>
                                      </p:cBhvr>
                                      <p:to>
                                        <p:strVal val="visible"/>
                                      </p:to>
                                    </p:set>
                                    <p:animEffect transition="in" filter="fade">
                                      <p:cBhvr>
                                        <p:cTn id="10" dur="500"/>
                                        <p:tgtEl>
                                          <p:spTgt spid="512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Effect transition="in" filter="fade">
                                      <p:cBhvr>
                                        <p:cTn id="15" dur="500"/>
                                        <p:tgtEl>
                                          <p:spTgt spid="512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4">
                                            <p:txEl>
                                              <p:pRg st="3" end="3"/>
                                            </p:txEl>
                                          </p:spTgt>
                                        </p:tgtEl>
                                        <p:attrNameLst>
                                          <p:attrName>style.visibility</p:attrName>
                                        </p:attrNameLst>
                                      </p:cBhvr>
                                      <p:to>
                                        <p:strVal val="visible"/>
                                      </p:to>
                                    </p:set>
                                    <p:animEffect transition="in" filter="fade">
                                      <p:cBhvr>
                                        <p:cTn id="18" dur="500"/>
                                        <p:tgtEl>
                                          <p:spTgt spid="5124">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animEffect transition="in" filter="fade">
                                      <p:cBhvr>
                                        <p:cTn id="23" dur="500"/>
                                        <p:tgtEl>
                                          <p:spTgt spid="512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24">
                                            <p:txEl>
                                              <p:pRg st="5" end="5"/>
                                            </p:txEl>
                                          </p:spTgt>
                                        </p:tgtEl>
                                        <p:attrNameLst>
                                          <p:attrName>style.visibility</p:attrName>
                                        </p:attrNameLst>
                                      </p:cBhvr>
                                      <p:to>
                                        <p:strVal val="visible"/>
                                      </p:to>
                                    </p:set>
                                    <p:animEffect transition="in" filter="fade">
                                      <p:cBhvr>
                                        <p:cTn id="26" dur="500"/>
                                        <p:tgtEl>
                                          <p:spTgt spid="512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animEffect transition="in" filter="fade">
                                      <p:cBhvr>
                                        <p:cTn id="31" dur="500"/>
                                        <p:tgtEl>
                                          <p:spTgt spid="512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24">
                                            <p:txEl>
                                              <p:pRg st="7" end="7"/>
                                            </p:txEl>
                                          </p:spTgt>
                                        </p:tgtEl>
                                        <p:attrNameLst>
                                          <p:attrName>style.visibility</p:attrName>
                                        </p:attrNameLst>
                                      </p:cBhvr>
                                      <p:to>
                                        <p:strVal val="visible"/>
                                      </p:to>
                                    </p:set>
                                    <p:animEffect transition="in" filter="fade">
                                      <p:cBhvr>
                                        <p:cTn id="34" dur="500"/>
                                        <p:tgtEl>
                                          <p:spTgt spid="5124">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124">
                                            <p:txEl>
                                              <p:pRg st="8" end="8"/>
                                            </p:txEl>
                                          </p:spTgt>
                                        </p:tgtEl>
                                        <p:attrNameLst>
                                          <p:attrName>style.visibility</p:attrName>
                                        </p:attrNameLst>
                                      </p:cBhvr>
                                      <p:to>
                                        <p:strVal val="visible"/>
                                      </p:to>
                                    </p:set>
                                    <p:animEffect transition="in" filter="fade">
                                      <p:cBhvr>
                                        <p:cTn id="39" dur="500"/>
                                        <p:tgtEl>
                                          <p:spTgt spid="5124">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24">
                                            <p:txEl>
                                              <p:pRg st="9" end="9"/>
                                            </p:txEl>
                                          </p:spTgt>
                                        </p:tgtEl>
                                        <p:attrNameLst>
                                          <p:attrName>style.visibility</p:attrName>
                                        </p:attrNameLst>
                                      </p:cBhvr>
                                      <p:to>
                                        <p:strVal val="visible"/>
                                      </p:to>
                                    </p:set>
                                    <p:animEffect transition="in" filter="fade">
                                      <p:cBhvr>
                                        <p:cTn id="42" dur="500"/>
                                        <p:tgtEl>
                                          <p:spTgt spid="512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581A78F5-6CF3-B5EB-366D-FC6660875A5F}"/>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1DB0059B-67E7-4FBF-B526-D965D50A651B}" type="slidenum">
              <a:rPr lang="en-US" altLang="en-US" sz="1400">
                <a:latin typeface="Arial" panose="020B0604020202020204" pitchFamily="34" charset="0"/>
              </a:rPr>
              <a:pPr>
                <a:spcBef>
                  <a:spcPct val="0"/>
                </a:spcBef>
                <a:buFontTx/>
                <a:buNone/>
              </a:pPr>
              <a:t>5</a:t>
            </a:fld>
            <a:endParaRPr lang="en-US" altLang="en-US" sz="1400">
              <a:latin typeface="Arial" panose="020B0604020202020204" pitchFamily="34" charset="0"/>
            </a:endParaRPr>
          </a:p>
        </p:txBody>
      </p:sp>
      <p:sp>
        <p:nvSpPr>
          <p:cNvPr id="9219" name="Rectangle 2">
            <a:extLst>
              <a:ext uri="{FF2B5EF4-FFF2-40B4-BE49-F238E27FC236}">
                <a16:creationId xmlns:a16="http://schemas.microsoft.com/office/drawing/2014/main" id="{410D6460-FBFD-BEB6-E3D1-384A9A6DE993}"/>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Physical Setting</a:t>
            </a:r>
            <a:br>
              <a:rPr lang="en-US" altLang="en-US" sz="3600" b="1"/>
            </a:br>
            <a:br>
              <a:rPr lang="en-US" altLang="en-US" sz="3600" b="1"/>
            </a:br>
            <a:r>
              <a:rPr lang="en-US" altLang="en-US" sz="3600"/>
              <a:t>Those things that physically surround people and provide them with immediate sensory stimuli as they carry out culturally expressive activities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asdfasfdasfs">
            <a:extLst>
              <a:ext uri="{FF2B5EF4-FFF2-40B4-BE49-F238E27FC236}">
                <a16:creationId xmlns:a16="http://schemas.microsoft.com/office/drawing/2014/main" id="{ABECF57F-8E2E-097B-D47F-BEF7BB48DBB2}"/>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Cell Tower – “hidden” infra.</a:t>
            </a:r>
          </a:p>
        </p:txBody>
      </p:sp>
      <p:pic>
        <p:nvPicPr>
          <p:cNvPr id="10243" name="Picture 3" descr="100_0286">
            <a:extLst>
              <a:ext uri="{FF2B5EF4-FFF2-40B4-BE49-F238E27FC236}">
                <a16:creationId xmlns:a16="http://schemas.microsoft.com/office/drawing/2014/main" id="{3C561975-A624-E221-BBE5-11EECA60A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7434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asdfasfdasfs">
            <a:extLst>
              <a:ext uri="{FF2B5EF4-FFF2-40B4-BE49-F238E27FC236}">
                <a16:creationId xmlns:a16="http://schemas.microsoft.com/office/drawing/2014/main" id="{9AEBC3F7-286E-86EA-72B4-79D65BF62679}"/>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LAPD Disp. - wide</a:t>
            </a:r>
          </a:p>
        </p:txBody>
      </p:sp>
      <p:pic>
        <p:nvPicPr>
          <p:cNvPr id="11267" name="Picture 4" descr="100_0364">
            <a:extLst>
              <a:ext uri="{FF2B5EF4-FFF2-40B4-BE49-F238E27FC236}">
                <a16:creationId xmlns:a16="http://schemas.microsoft.com/office/drawing/2014/main" id="{3D227651-FA35-5F05-21B7-8D91F2384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asdfasfdasfs">
            <a:extLst>
              <a:ext uri="{FF2B5EF4-FFF2-40B4-BE49-F238E27FC236}">
                <a16:creationId xmlns:a16="http://schemas.microsoft.com/office/drawing/2014/main" id="{05F9CAA7-2AE8-02EF-4E79-0C5344026F85}"/>
              </a:ext>
            </a:extLst>
          </p:cNvPr>
          <p:cNvSpPr>
            <a:spLocks noGrp="1" noChangeArrowheads="1"/>
          </p:cNvSpPr>
          <p:nvPr>
            <p:ph type="title"/>
          </p:nvPr>
        </p:nvSpPr>
        <p:spPr>
          <a:xfrm>
            <a:off x="457200" y="274638"/>
            <a:ext cx="8229600" cy="106362"/>
          </a:xfrm>
          <a:noFill/>
        </p:spPr>
        <p:txBody>
          <a:bodyPr/>
          <a:lstStyle/>
          <a:p>
            <a:pPr eaLnBrk="1" hangingPunct="1"/>
            <a:r>
              <a:rPr lang="en-US" altLang="en-US">
                <a:solidFill>
                  <a:schemeClr val="bg1"/>
                </a:solidFill>
              </a:rPr>
              <a:t>LAPD Disp. - scores</a:t>
            </a:r>
          </a:p>
        </p:txBody>
      </p:sp>
      <p:pic>
        <p:nvPicPr>
          <p:cNvPr id="12291" name="Picture 4" descr="100_0373">
            <a:extLst>
              <a:ext uri="{FF2B5EF4-FFF2-40B4-BE49-F238E27FC236}">
                <a16:creationId xmlns:a16="http://schemas.microsoft.com/office/drawing/2014/main" id="{406099CE-BE8D-09B8-DC80-1F599D3E5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1B3B7B1F-0C04-2223-89F0-F246DDDCD644}"/>
              </a:ext>
            </a:extLst>
          </p:cNvPr>
          <p:cNvSpPr>
            <a:spLocks noGrp="1"/>
          </p:cNvSpPr>
          <p:nvPr>
            <p:ph type="sldNum" sz="quarter" idx="12"/>
          </p:nvPr>
        </p:nvSpPr>
        <p:spPr>
          <a:noFill/>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fld id="{89632A71-C7E7-4E85-8D0B-4CFDEC2FE9F3}" type="slidenum">
              <a:rPr lang="en-US" altLang="en-US" sz="1400">
                <a:latin typeface="Arial" panose="020B0604020202020204" pitchFamily="34" charset="0"/>
              </a:rPr>
              <a:pPr>
                <a:spcBef>
                  <a:spcPct val="0"/>
                </a:spcBef>
                <a:buFontTx/>
                <a:buNone/>
              </a:pPr>
              <a:t>9</a:t>
            </a:fld>
            <a:endParaRPr lang="en-US" altLang="en-US" sz="1400">
              <a:latin typeface="Arial" panose="020B0604020202020204" pitchFamily="34" charset="0"/>
            </a:endParaRPr>
          </a:p>
        </p:txBody>
      </p:sp>
      <p:sp>
        <p:nvSpPr>
          <p:cNvPr id="13315" name="Rectangle 2">
            <a:extLst>
              <a:ext uri="{FF2B5EF4-FFF2-40B4-BE49-F238E27FC236}">
                <a16:creationId xmlns:a16="http://schemas.microsoft.com/office/drawing/2014/main" id="{C545DEC3-52AC-E947-5832-060D8CBE4C47}"/>
              </a:ext>
            </a:extLst>
          </p:cNvPr>
          <p:cNvSpPr>
            <a:spLocks noGrp="1" noChangeArrowheads="1"/>
          </p:cNvSpPr>
          <p:nvPr>
            <p:ph type="title"/>
          </p:nvPr>
        </p:nvSpPr>
        <p:spPr>
          <a:xfrm>
            <a:off x="457200" y="1905000"/>
            <a:ext cx="8229600" cy="2743200"/>
          </a:xfrm>
        </p:spPr>
        <p:txBody>
          <a:bodyPr/>
          <a:lstStyle/>
          <a:p>
            <a:pPr eaLnBrk="1" hangingPunct="1">
              <a:lnSpc>
                <a:spcPct val="80000"/>
              </a:lnSpc>
            </a:pPr>
            <a:r>
              <a:rPr lang="en-US" altLang="en-US" sz="4000" b="1"/>
              <a:t>Artifacts</a:t>
            </a:r>
            <a:br>
              <a:rPr lang="en-US" altLang="en-US" sz="4000" b="1"/>
            </a:br>
            <a:br>
              <a:rPr lang="en-US" altLang="en-US" sz="4000" b="1"/>
            </a:br>
            <a:r>
              <a:rPr lang="en-US" altLang="en-US" sz="3600"/>
              <a:t>Material objects manufactured by people to facilitate culturally expressive activities</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Lucida Sans Unicode"/>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5769</TotalTime>
  <Words>643</Words>
  <Application>Microsoft Office PowerPoint</Application>
  <PresentationFormat>On-screen Show (4:3)</PresentationFormat>
  <Paragraphs>77</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Verdana</vt:lpstr>
      <vt:lpstr>Arial</vt:lpstr>
      <vt:lpstr>Lucida Sans Unicode</vt:lpstr>
      <vt:lpstr>Lucida Sans</vt:lpstr>
      <vt:lpstr>Default Design</vt:lpstr>
      <vt:lpstr>A Primer on Organizational Culture</vt:lpstr>
      <vt:lpstr>SFVSC T-shirt</vt:lpstr>
      <vt:lpstr>Student Success: Culture—Surface Attributes (“Observable Culture”)</vt:lpstr>
      <vt:lpstr>Student Success: Culture—Sub-Surface Attributes (“Core Culture”)</vt:lpstr>
      <vt:lpstr>Physical Setting  Those things that physically surround people and provide them with immediate sensory stimuli as they carry out culturally expressive activities</vt:lpstr>
      <vt:lpstr>Cell Tower – “hidden” infra.</vt:lpstr>
      <vt:lpstr>LAPD Disp. - wide</vt:lpstr>
      <vt:lpstr>LAPD Disp. - scores</vt:lpstr>
      <vt:lpstr>Artifacts  Material objects manufactured by people to facilitate culturally expressive activities</vt:lpstr>
      <vt:lpstr>VW car club</vt:lpstr>
      <vt:lpstr>In N Out burger -wide</vt:lpstr>
      <vt:lpstr>Language  A particular manner in which members of a group use vocal sounds and written signs to convey meanings to each other</vt:lpstr>
      <vt:lpstr>Semantics – “Paradigm”</vt:lpstr>
      <vt:lpstr>Semantics – FAA “customers”</vt:lpstr>
      <vt:lpstr>Gesture  Movements of parts of the body used to express meanings</vt:lpstr>
      <vt:lpstr>PowerPoint Presentation</vt:lpstr>
      <vt:lpstr>PowerPoint Presentation</vt:lpstr>
      <vt:lpstr>Symbol  Any object, act, event, quality, or relation that serves as a vehicle for conveying meaning, usually representing another thing</vt:lpstr>
      <vt:lpstr>Upside-down horseshoe</vt:lpstr>
      <vt:lpstr>SFVSC T-shirt</vt:lpstr>
      <vt:lpstr>Story  A narrative based on true events—often a combination of truth and fiction</vt:lpstr>
      <vt:lpstr>Culture – United Rentals - 2</vt:lpstr>
      <vt:lpstr>Legend  A handed-down narrative of some wonderful event that has a historical basis but has been embellished with fictional details</vt:lpstr>
      <vt:lpstr>Culture – United Rentals - 2</vt:lpstr>
      <vt:lpstr>Folk-tale  A completely fictional narrative</vt:lpstr>
      <vt:lpstr>Culture – United Rentals - 2</vt:lpstr>
      <vt:lpstr>Myth  A dramatic narrative of imagined events, usually used to explain origins or transformations of something.  Also, an unquestioned belief about the practical benefits of certain techniques and behaviors that is not supported by demonstrated facts</vt:lpstr>
      <vt:lpstr>Santa Anita – missing #13</vt:lpstr>
      <vt:lpstr>Ritual  A standardized, detailed set of techniques and behaviors that manages anxieties but seldom produces intended, practical consequences of any importance</vt:lpstr>
      <vt:lpstr>Santa Anita – missing #13</vt:lpstr>
      <vt:lpstr>Rite  A relatively elaborate, dramatic, planned set of activities that combines various forms of cultural expression and that often has both practical and expressive consequences</vt:lpstr>
      <vt:lpstr>Santa Anita – missing #13</vt:lpstr>
      <vt:lpstr>Sources</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Business Writing Across the Curriculum: Two Perspectives and Practices</dc:title>
  <dc:creator>wsmith</dc:creator>
  <cp:lastModifiedBy>Smith, Wayne W</cp:lastModifiedBy>
  <cp:revision>206</cp:revision>
  <dcterms:created xsi:type="dcterms:W3CDTF">2008-04-21T00:35:01Z</dcterms:created>
  <dcterms:modified xsi:type="dcterms:W3CDTF">2022-05-28T23:03:07Z</dcterms:modified>
</cp:coreProperties>
</file>