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87" r:id="rId2"/>
    <p:sldId id="376" r:id="rId3"/>
    <p:sldId id="372" r:id="rId4"/>
    <p:sldId id="374" r:id="rId5"/>
    <p:sldId id="375" r:id="rId6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936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4DB4FB94-F85D-65F6-D4E7-DB89A84884B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DBDDFAB-424B-5D68-060B-40834180976E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138" y="0"/>
            <a:ext cx="3076575" cy="509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54CCD4C8-3A15-F034-9D0D-BD2F7DE59A19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019C9578-FF33-C438-DBE0-30668A788D0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7" rIns="91434" bIns="45717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F5011697-FF69-4D30-AB00-DAD57C6139A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FFA4BA2A-3997-DABD-B60D-473514D9DF5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838C1B55-B160-2198-A9A1-EE039B5F2B0C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27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A5BEC7B4-1443-860E-942D-267928A7AD01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9688" cy="38401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2533" name="Rectangle 5">
            <a:extLst>
              <a:ext uri="{FF2B5EF4-FFF2-40B4-BE49-F238E27FC236}">
                <a16:creationId xmlns:a16="http://schemas.microsoft.com/office/drawing/2014/main" id="{F2AFB621-FD14-5EB7-1AAB-C5B870F4B700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0925"/>
            <a:ext cx="5678488" cy="4606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7FF330D5-EA05-6359-1252-8E05BC25E83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defTabSz="979488" eaLnBrk="1" hangingPunct="1">
              <a:defRPr sz="13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B96317F9-893F-1131-7C45-C2131463986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0263"/>
            <a:ext cx="3076575" cy="5127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7969" tIns="48984" rIns="97969" bIns="48984" numCol="1" anchor="b" anchorCtr="0" compatLnSpc="1">
            <a:prstTxWarp prst="textNoShape">
              <a:avLst/>
            </a:prstTxWarp>
          </a:bodyPr>
          <a:lstStyle>
            <a:lvl1pPr algn="r" defTabSz="979488" eaLnBrk="1" hangingPunct="1">
              <a:defRPr sz="1300">
                <a:latin typeface="Arial" panose="020B0604020202020204" pitchFamily="34" charset="0"/>
              </a:defRPr>
            </a:lvl1pPr>
          </a:lstStyle>
          <a:p>
            <a:fld id="{233833A7-B2F8-4135-AE82-B8E4EF9416F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7F4604FD-FF73-E925-0220-F7516750BA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79488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79488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062B4D1-0BF3-47D8-BD5E-D91097975182}" type="slidenum">
              <a:rPr lang="en-US" altLang="en-US" sz="1300"/>
              <a:pPr>
                <a:spcBef>
                  <a:spcPct val="0"/>
                </a:spcBef>
              </a:pPr>
              <a:t>1</a:t>
            </a:fld>
            <a:endParaRPr lang="en-US" altLang="en-US" sz="13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7845530F-848B-D3C7-6316-76B38293B24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A4F54E4E-0F69-4DCF-C7A3-BA772C09BD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613" y="4860925"/>
            <a:ext cx="5680075" cy="4605338"/>
          </a:xfrm>
          <a:noFill/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99EDEF-0531-3159-6883-C111115D734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0F82C28-8825-2B29-D667-DDB50943944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AA11BAB-8056-53DC-F988-2ACC658266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1DBC26-3E27-4DFC-8429-32869CE5C45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6823530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05CB1F-0180-6FD5-6EE4-351725FFFB6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4BABC23-8C4B-AD60-0F77-EC102C6CDB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9F0A81F-3C16-B93A-8995-46EBB9FD8DE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C5B6AC-1007-47C9-A923-B22733346CC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01920688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20071BB-D458-B74A-1D83-88E897C603E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635B310-4D2A-A0E8-3007-93ADA272193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AE0B234-1291-A70A-F1F1-A265283444F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BAF8F3-AB07-4A66-AFB4-3FFB2DE185C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1472017"/>
      </p:ext>
    </p:extLst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D28FBB6-6B0A-6260-6162-F02284B3B7A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B52B838-2108-9C58-40D9-A3AFFED9EF5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C4EBC3D-47DC-56D4-6FD5-7D73F67EFA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E02FA6-6ECA-429A-A940-1D280BBFD2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5504651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08F0C809-881D-10AD-3F46-21FBC156E73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C7B6845-9F8B-9F7C-9820-4C236FC4C95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571CBB2-4AAC-2B60-BFD4-C04F1E71AF1A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4BDFB8-C212-49BC-8895-E67CAB65C0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606628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B3F95D-E727-5C0D-66F2-DEBE5B77934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B4415DDD-11FE-ADF7-2445-C9C86449C66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174ADE-BD13-D1F5-A2C8-6AFFF2885A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E208023-B2A1-4128-BFC8-0110363694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55032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5283E71-E3B0-4E3E-8A26-9D42D3CBBFF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8428886-DA7E-78B1-242B-95436DA2E64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EC5E465-6BF7-40FC-EEA7-135A520E895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8E7B2A1-9479-4E22-9B89-E03ECD6345B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9339535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0EF51D0-BC1E-0697-826B-1B60945F74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19D57559-B8F6-74A4-B303-6197C75621F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4DC9FE9F-864E-7DFD-0DFB-7917052FABA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6DB10EF-D0DE-4D05-9C1B-31BBE4AFDB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83097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E50A2A4-4957-4FD7-995C-50187FEBEC2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A785A0DC-463B-0685-7243-C13B022099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5ADB92BC-8C46-C82B-CBF5-126D9126A9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2FAC45-66D8-46AC-9F45-255F1F79768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2784403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56A77F7-0620-63C5-2A4F-27AAC7F31E1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0848B92-0149-12AF-C700-9EB8040AD4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BFAAD3B-8544-EEC3-9E33-DBC6A1F49D5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7E06E6-6370-4A53-BBE9-E98527C4D8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3885335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CE8978-8BED-D6FE-2450-D05CE7E865C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0985A0-A60E-086F-8BD5-71618691E23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9A32A5A-52E6-4E9D-7AB2-0A022B148B1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5A7469-7DFD-47CB-A204-D84800C774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164077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5AF95C-E999-00CC-C24A-B027FC43E09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0F87CD1-0860-7903-A160-CFB3B6F8534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C362FBF-8D2E-A737-A355-80BEE9C6D1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19AB4A2-160B-45FB-867A-B7D570EB13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0307515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7873AECD-AAF2-21D0-39E9-31CB8E42223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3BA4125-86CC-6E95-1007-0263225528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6522261-A740-2359-B4C2-BD0C7F13F56B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ADCAFEDF-A3D6-56D7-F156-FF8867078C5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3CFDBE8-15C9-3AA0-3053-DD559C8E7083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panose="020B0604020202020204" pitchFamily="34" charset="0"/>
              </a:defRPr>
            </a:lvl1pPr>
          </a:lstStyle>
          <a:p>
            <a:fld id="{70810597-8D18-44A7-A25D-E402BF3767B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Lucida Sans Unicode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>
            <a:extLst>
              <a:ext uri="{FF2B5EF4-FFF2-40B4-BE49-F238E27FC236}">
                <a16:creationId xmlns:a16="http://schemas.microsoft.com/office/drawing/2014/main" id="{042EE64E-80A8-58B3-7456-5A24AA33EA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D5A9FD3-1F69-4B6D-8D0D-810DA397DD85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4099" name="Rectangle 2">
            <a:extLst>
              <a:ext uri="{FF2B5EF4-FFF2-40B4-BE49-F238E27FC236}">
                <a16:creationId xmlns:a16="http://schemas.microsoft.com/office/drawing/2014/main" id="{D4C0CC37-25A5-7112-6994-655EF042AC8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762000"/>
            <a:ext cx="7772400" cy="1470025"/>
          </a:xfrm>
        </p:spPr>
        <p:txBody>
          <a:bodyPr/>
          <a:lstStyle/>
          <a:p>
            <a:pPr algn="l" eaLnBrk="1" hangingPunct="1"/>
            <a:r>
              <a:rPr lang="en-US" altLang="en-US" b="1"/>
              <a:t>Additional (more subtle) aspects of Organizational Culture</a:t>
            </a:r>
            <a:endParaRPr lang="en-US" altLang="en-US" sz="3600" b="1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EC2268B5-9CAA-479F-2CBA-FF34C68301C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200400" y="4648200"/>
            <a:ext cx="5105400" cy="1447800"/>
          </a:xfrm>
        </p:spPr>
        <p:txBody>
          <a:bodyPr/>
          <a:lstStyle/>
          <a:p>
            <a:pPr algn="r" eaLnBrk="1" hangingPunct="1">
              <a:lnSpc>
                <a:spcPct val="90000"/>
              </a:lnSpc>
            </a:pPr>
            <a:r>
              <a:rPr lang="en-US" altLang="en-US" sz="2800" i="1"/>
              <a:t>Wayne Smith, Ph.D.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Department of Management</a:t>
            </a:r>
          </a:p>
          <a:p>
            <a:pPr algn="r" eaLnBrk="1" hangingPunct="1">
              <a:lnSpc>
                <a:spcPct val="90000"/>
              </a:lnSpc>
            </a:pPr>
            <a:r>
              <a:rPr lang="en-US" altLang="en-US" sz="2800"/>
              <a:t>CSU Northridge</a:t>
            </a:r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id="{D0220088-A4B3-C794-5E21-1421FAED080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351088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b="1">
                <a:solidFill>
                  <a:schemeClr val="tx2"/>
                </a:solidFill>
                <a:latin typeface="Lucida Sans Unicode" panose="020B0602030504020204" pitchFamily="34" charset="0"/>
              </a:rPr>
              <a:t>Organizational culture is the </a:t>
            </a:r>
            <a:r>
              <a:rPr lang="en-US" altLang="en-US" sz="2800" b="1" i="1">
                <a:solidFill>
                  <a:schemeClr val="tx2"/>
                </a:solidFill>
                <a:latin typeface="Lucida Sans Unicode" panose="020B0602030504020204" pitchFamily="34" charset="0"/>
              </a:rPr>
              <a:t>cumulative sum</a:t>
            </a:r>
            <a:r>
              <a:rPr lang="en-US" altLang="en-US" sz="2800" b="1">
                <a:solidFill>
                  <a:schemeClr val="tx2"/>
                </a:solidFill>
                <a:latin typeface="Lucida Sans Unicode" panose="020B0602030504020204" pitchFamily="34" charset="0"/>
              </a:rPr>
              <a:t> of individual culture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>
            <a:extLst>
              <a:ext uri="{FF2B5EF4-FFF2-40B4-BE49-F238E27FC236}">
                <a16:creationId xmlns:a16="http://schemas.microsoft.com/office/drawing/2014/main" id="{91B3416B-E07F-C769-F9DA-5B379D11AF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9A291EF7-15B3-483C-B809-A9DF99DE3DA7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6147" name="Rectangle 2">
            <a:extLst>
              <a:ext uri="{FF2B5EF4-FFF2-40B4-BE49-F238E27FC236}">
                <a16:creationId xmlns:a16="http://schemas.microsoft.com/office/drawing/2014/main" id="{1FBB9983-CAB4-15F5-D52E-7F4DE4B14AE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b="1"/>
              <a:t>Remember: </a:t>
            </a:r>
            <a:r>
              <a:rPr lang="en-US" altLang="en-US" sz="3200" b="1" u="sng"/>
              <a:t>Organizational</a:t>
            </a:r>
            <a:r>
              <a:rPr lang="en-US" altLang="en-US" sz="3200" b="1"/>
              <a:t> culture is the </a:t>
            </a:r>
            <a:r>
              <a:rPr lang="en-US" altLang="en-US" sz="3200" b="1" i="1"/>
              <a:t>cumulative sum</a:t>
            </a:r>
            <a:r>
              <a:rPr lang="en-US" altLang="en-US" sz="3200" b="1"/>
              <a:t> of </a:t>
            </a:r>
            <a:r>
              <a:rPr lang="en-US" altLang="en-US" sz="3200" b="1" u="sng"/>
              <a:t>individual</a:t>
            </a:r>
            <a:r>
              <a:rPr lang="en-US" altLang="en-US" sz="3200" b="1"/>
              <a:t> culture</a:t>
            </a:r>
          </a:p>
        </p:txBody>
      </p:sp>
      <p:pic>
        <p:nvPicPr>
          <p:cNvPr id="6148" name="Picture 2">
            <a:extLst>
              <a:ext uri="{FF2B5EF4-FFF2-40B4-BE49-F238E27FC236}">
                <a16:creationId xmlns:a16="http://schemas.microsoft.com/office/drawing/2014/main" id="{7BE0CD17-1821-0654-3BDC-449B5E204E1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4700" y="1649413"/>
            <a:ext cx="2514600" cy="4595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5">
            <a:extLst>
              <a:ext uri="{FF2B5EF4-FFF2-40B4-BE49-F238E27FC236}">
                <a16:creationId xmlns:a16="http://schemas.microsoft.com/office/drawing/2014/main" id="{36F14AA3-083A-0604-2B5C-AB2CFCF2A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1568AAB7-D42A-4770-B885-871C659A50B6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B39BFC0C-3054-31AA-5AA2-CDCA9D07E0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i="1"/>
              <a:t>“Scarcity”</a:t>
            </a:r>
            <a:r>
              <a:rPr lang="en-US" altLang="en-US" sz="3200"/>
              <a:t> Mindset vs. “</a:t>
            </a:r>
            <a:r>
              <a:rPr lang="en-US" altLang="en-US" sz="3200" i="1"/>
              <a:t>Abundance”</a:t>
            </a:r>
            <a:r>
              <a:rPr lang="en-US" altLang="en-US" sz="3200"/>
              <a:t> Mindset</a:t>
            </a:r>
          </a:p>
        </p:txBody>
      </p:sp>
      <p:pic>
        <p:nvPicPr>
          <p:cNvPr id="7172" name="Picture 5">
            <a:extLst>
              <a:ext uri="{FF2B5EF4-FFF2-40B4-BE49-F238E27FC236}">
                <a16:creationId xmlns:a16="http://schemas.microsoft.com/office/drawing/2014/main" id="{9AC5FCBB-07F3-B97A-503D-64FCFF94DE3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613" y="1417638"/>
            <a:ext cx="7724775" cy="498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5">
            <a:extLst>
              <a:ext uri="{FF2B5EF4-FFF2-40B4-BE49-F238E27FC236}">
                <a16:creationId xmlns:a16="http://schemas.microsoft.com/office/drawing/2014/main" id="{CA1F58B1-9665-9B5D-4EB9-355E9CF7CF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508C2489-BC13-434D-B26B-6033371022BD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8195" name="Rectangle 2">
            <a:extLst>
              <a:ext uri="{FF2B5EF4-FFF2-40B4-BE49-F238E27FC236}">
                <a16:creationId xmlns:a16="http://schemas.microsoft.com/office/drawing/2014/main" id="{A83EA50D-F794-A27C-C8B3-3614A322612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i="1"/>
              <a:t>“Scarcity”</a:t>
            </a:r>
            <a:r>
              <a:rPr lang="en-US" altLang="en-US" sz="3200"/>
              <a:t> Mindset vs. “</a:t>
            </a:r>
            <a:r>
              <a:rPr lang="en-US" altLang="en-US" sz="3200" i="1"/>
              <a:t>Abundance”</a:t>
            </a:r>
            <a:r>
              <a:rPr lang="en-US" altLang="en-US" sz="3200"/>
              <a:t> Mindset (</a:t>
            </a:r>
            <a:r>
              <a:rPr lang="en-US" altLang="en-US" sz="3200" i="1" u="sng"/>
              <a:t>Negative</a:t>
            </a:r>
            <a:r>
              <a:rPr lang="en-US" altLang="en-US" sz="3200"/>
              <a:t> Loop)</a:t>
            </a:r>
          </a:p>
        </p:txBody>
      </p:sp>
      <p:pic>
        <p:nvPicPr>
          <p:cNvPr id="8196" name="Picture 2">
            <a:extLst>
              <a:ext uri="{FF2B5EF4-FFF2-40B4-BE49-F238E27FC236}">
                <a16:creationId xmlns:a16="http://schemas.microsoft.com/office/drawing/2014/main" id="{93A9ED9D-D263-ED49-3643-866B9E7AC73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5738" y="1306513"/>
            <a:ext cx="6232525" cy="5414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5">
            <a:extLst>
              <a:ext uri="{FF2B5EF4-FFF2-40B4-BE49-F238E27FC236}">
                <a16:creationId xmlns:a16="http://schemas.microsoft.com/office/drawing/2014/main" id="{47595B3C-6E2A-0909-FF57-4A5583355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Lucida Sans" panose="020B06020405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Lucida Sans" panose="020B06020405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Lucida Sans" panose="020B06020405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Lucida Sans" panose="020B06020405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59283DC-5C5D-44EA-B685-E39E0638609A}" type="slidenum">
              <a:rPr lang="en-US" altLang="en-US" sz="1400">
                <a:latin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8A9657C6-CB55-EE40-FAF0-3D056D7319B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i="1"/>
              <a:t>“Scarcity”</a:t>
            </a:r>
            <a:r>
              <a:rPr lang="en-US" altLang="en-US" sz="3200"/>
              <a:t> Mindset vs. “</a:t>
            </a:r>
            <a:r>
              <a:rPr lang="en-US" altLang="en-US" sz="3200" i="1"/>
              <a:t>Abundance”</a:t>
            </a:r>
            <a:r>
              <a:rPr lang="en-US" altLang="en-US" sz="3200"/>
              <a:t> Mindset (</a:t>
            </a:r>
            <a:r>
              <a:rPr lang="en-US" altLang="en-US" sz="3200" i="1" u="sng"/>
              <a:t>Positive</a:t>
            </a:r>
            <a:r>
              <a:rPr lang="en-US" altLang="en-US" sz="3200"/>
              <a:t> Loop)</a:t>
            </a:r>
          </a:p>
        </p:txBody>
      </p:sp>
      <p:pic>
        <p:nvPicPr>
          <p:cNvPr id="9220" name="Picture 1">
            <a:extLst>
              <a:ext uri="{FF2B5EF4-FFF2-40B4-BE49-F238E27FC236}">
                <a16:creationId xmlns:a16="http://schemas.microsoft.com/office/drawing/2014/main" id="{D27D7C3B-3632-16B8-1162-68D6BA8EC0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275" y="1417638"/>
            <a:ext cx="6013450" cy="5303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Lucida Sans Unicode"/>
        <a:ea typeface=""/>
        <a:cs typeface=""/>
      </a:majorFont>
      <a:minorFont>
        <a:latin typeface="Lucida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5785</TotalTime>
  <Words>85</Words>
  <Application>Microsoft Office PowerPoint</Application>
  <PresentationFormat>On-screen Show (4:3)</PresentationFormat>
  <Paragraphs>15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Verdana</vt:lpstr>
      <vt:lpstr>Arial</vt:lpstr>
      <vt:lpstr>Lucida Sans Unicode</vt:lpstr>
      <vt:lpstr>Lucida Sans</vt:lpstr>
      <vt:lpstr>Default Design</vt:lpstr>
      <vt:lpstr>Additional (more subtle) aspects of Organizational Culture</vt:lpstr>
      <vt:lpstr>Remember: Organizational culture is the cumulative sum of individual culture</vt:lpstr>
      <vt:lpstr>“Scarcity” Mindset vs. “Abundance” Mindset</vt:lpstr>
      <vt:lpstr>“Scarcity” Mindset vs. “Abundance” Mindset (Negative Loop)</vt:lpstr>
      <vt:lpstr>“Scarcity” Mindset vs. “Abundance” Mindset (Positive Loop)</vt:lpstr>
    </vt:vector>
  </TitlesOfParts>
  <Company>CSU, Northridge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Contemporary Business Writing Across the Curriculum: Two Perspectives and Practices</dc:title>
  <dc:creator>wsmith</dc:creator>
  <cp:lastModifiedBy>Smith, Wayne W</cp:lastModifiedBy>
  <cp:revision>211</cp:revision>
  <dcterms:created xsi:type="dcterms:W3CDTF">2008-04-21T00:35:01Z</dcterms:created>
  <dcterms:modified xsi:type="dcterms:W3CDTF">2022-05-28T23:03:22Z</dcterms:modified>
</cp:coreProperties>
</file>