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0" r:id="rId2"/>
    <p:sldId id="301" r:id="rId3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728" autoAdjust="0"/>
  </p:normalViewPr>
  <p:slideViewPr>
    <p:cSldViewPr>
      <p:cViewPr varScale="1">
        <p:scale>
          <a:sx n="60" d="100"/>
          <a:sy n="60" d="100"/>
        </p:scale>
        <p:origin x="105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40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B4ABAF7-DF24-D180-B757-70D6CCE6581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C9F3ACE-3AC8-F62C-F73C-08248B70907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C9FC0B2-BEDD-4536-0C4A-B0015EC5C3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9ACAEBAC-777C-E52A-29FC-509E5F5B14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416425"/>
            <a:ext cx="55054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A64829FD-4E99-7B77-4496-1352B2D5789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63A8BB49-BA63-92C1-7A46-8A4AE83656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32F6095-15C2-4A40-A59C-6F006B84547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5C3D47-3432-5249-A395-042D18E213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B40935-AEEE-34A5-A3FA-D5E6A0C648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A5EA27-57A9-1541-26B5-B93DF723B7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27925-D67F-4462-B4B5-3CD1F65BF3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70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8AA390-5F53-625F-5296-7D10819BCD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8CC3BE-74FC-C0D2-7259-08EF408FEC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40B547-C479-7A0C-4C2D-28CC00CCCA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12B5E-D963-4008-A3A2-F2C6FA683E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378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E95F17-09A0-20AF-F7C9-245D1F997B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38078D-1D57-1327-59D7-9ECB14EB77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0FE94F-AA3E-CE70-A6AE-4ABFA8DC1E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F469A-8CEB-408B-84B9-CDA1BA08D2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4310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F3317EF-9151-1062-AC7A-31E2A7120A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8A67C1-2723-543E-BF13-A19ED62B78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AB646FC-8601-066A-D338-92BC93C61C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DBBFA1-445D-4A0F-889F-DBF1614EF4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30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latin typeface="Corbel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Corbel" pitchFamily="34" charset="0"/>
                <a:cs typeface="Calibri" pitchFamily="34" charset="0"/>
              </a:defRPr>
            </a:lvl1pPr>
            <a:lvl2pPr>
              <a:defRPr sz="2400">
                <a:latin typeface="Corbel" pitchFamily="34" charset="0"/>
                <a:cs typeface="Calibri" pitchFamily="34" charset="0"/>
              </a:defRPr>
            </a:lvl2pPr>
            <a:lvl3pPr>
              <a:defRPr sz="2000">
                <a:latin typeface="Corbel" pitchFamily="34" charset="0"/>
                <a:cs typeface="Calibri" pitchFamily="34" charset="0"/>
              </a:defRPr>
            </a:lvl3pPr>
            <a:lvl4pPr>
              <a:defRPr sz="1800">
                <a:latin typeface="Corbel" pitchFamily="34" charset="0"/>
                <a:cs typeface="Calibri" pitchFamily="34" charset="0"/>
              </a:defRPr>
            </a:lvl4pPr>
            <a:lvl5pPr>
              <a:defRPr sz="1800">
                <a:latin typeface="Corbel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1181E8-6969-3683-8A12-9FA8C579E3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AC0C56-9036-5DA0-D9B9-D307CE148B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438DB0-FBF0-8386-749D-86AE471244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C4D22-3854-4626-843B-876A3694FC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89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B2D758-A585-881B-9421-1478DF85E4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58F979-0550-695D-EA1F-5334EF0670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DF8354-48CE-0EB7-65F8-CEC876ACA4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43EB9C-7DD2-40BC-8CA0-34E4BE0122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973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8CFA72-5E24-FBDC-8E04-7CB97072F7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94FD69-31C7-1708-846F-856A10988F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4F9AA0-0C58-095E-B7EB-9A66FD015B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C94F3D-5D01-40B6-A949-C602773274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30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2DFC833-3DAB-F36E-4483-F4FBD56FEC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453890A-D5E2-E993-FAE2-AAB2E0022F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4D70694-25C5-7F94-78B3-38318E6A85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77D140-901F-4086-A55A-ED3FA5E0C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356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82794FB-7A58-00FF-C74E-4A23F9B7E4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1884041-160A-8B89-E8BE-7C7D1B216D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43C0471-7E33-2256-5695-5F25A6004E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CE26C-82C5-48A7-A14F-8A8799C667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713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B8DD77C-B186-3DBF-2031-762C05D229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D4ADDC8-2634-385E-382B-9D117E38C2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6BE8934-C55A-5EAD-90EC-EC1EFB8B5C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C16585-898D-4C6E-BED4-33D4F1B241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227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EC197-1CBA-0F91-62C9-8D7D595064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E4284D-EAF9-3F10-7197-00C5F5F4AE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5EF0A8-0860-3302-9E76-A374A6C82E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564E6D-D619-4F16-90B3-0D7A851337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1122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32B1E6-A0A7-0D11-83BE-0DACD9DF63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9518E0-A03D-DE4A-D9EE-163DF519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0BE924-73BF-8C91-51C5-D4D33FFD6D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7E88D7-BAFF-4DC9-A16E-20B7FB46BD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60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6B33D2B-1E45-4DC3-A51D-CEA08D05A4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6880B1-21EE-628C-A80A-F57333564B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57772EA-9A49-ED43-5411-A0273D46C80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67D8517-C35C-F7F5-6DD7-E6CF441B05A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05F3747-1992-9CCF-6A53-6BF095927E3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75228BE-1693-4156-804B-C965E0E5495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63A35308-3360-DFDB-EFED-CB1F95DF4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Prof. Wayne’s Top Ten Tips for Course Success:</a:t>
            </a:r>
            <a:br>
              <a:rPr lang="en-US" altLang="en-US" sz="3200"/>
            </a:br>
            <a:r>
              <a:rPr lang="en-US" altLang="en-US" sz="3200" i="1" u="sng"/>
              <a:t>Process</a:t>
            </a:r>
            <a:r>
              <a:rPr lang="en-US" altLang="en-US" sz="3200"/>
              <a:t> Concerns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A1601659-8C78-2D94-C6F8-D41BD855C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altLang="en-US" sz="2000" b="1" i="1"/>
              <a:t>Myth</a:t>
            </a:r>
            <a:r>
              <a:rPr lang="en-US" altLang="en-US" sz="2000"/>
              <a:t>: “I passed at my CCC, so I can pass at CSUN”</a:t>
            </a:r>
          </a:p>
          <a:p>
            <a:pPr marL="457200" lvl="1" indent="0">
              <a:buFontTx/>
              <a:buNone/>
            </a:pPr>
            <a:r>
              <a:rPr lang="en-US" altLang="en-US" sz="1800" b="1" i="1"/>
              <a:t>Reality</a:t>
            </a:r>
            <a:r>
              <a:rPr lang="en-US" altLang="en-US" sz="1800"/>
              <a:t>: 1) 300- and 400-level courses are harder.  2) Compared to a 2-year institution, CSUN is quantitatively and qualitatively </a:t>
            </a:r>
            <a:r>
              <a:rPr lang="en-US" altLang="en-US" sz="1800" i="1"/>
              <a:t>more difficult</a:t>
            </a:r>
            <a:r>
              <a:rPr lang="en-US" altLang="en-US" sz="1800"/>
              <a:t>.</a:t>
            </a:r>
          </a:p>
          <a:p>
            <a:pPr marL="457200" indent="-457200">
              <a:buFontTx/>
              <a:buAutoNum type="arabicPeriod"/>
            </a:pPr>
            <a:r>
              <a:rPr lang="en-US" altLang="en-US" sz="2000" b="1" i="1"/>
              <a:t>Myth</a:t>
            </a:r>
            <a:r>
              <a:rPr lang="en-US" altLang="en-US" sz="2000"/>
              <a:t>: “I can fix my low grade at the end of class”</a:t>
            </a:r>
          </a:p>
          <a:p>
            <a:pPr marL="457200" lvl="1" indent="0">
              <a:buFontTx/>
              <a:buNone/>
            </a:pPr>
            <a:r>
              <a:rPr lang="en-US" altLang="en-US" sz="1800" b="1" i="1"/>
              <a:t>Reality</a:t>
            </a:r>
            <a:r>
              <a:rPr lang="en-US" altLang="en-US" sz="1800"/>
              <a:t>: Strategically and statistically, this is very hard (but yes, you constantly improve—so try to improve </a:t>
            </a:r>
            <a:r>
              <a:rPr lang="en-US" altLang="en-US" sz="1800" i="1"/>
              <a:t>faster</a:t>
            </a:r>
            <a:r>
              <a:rPr lang="en-US" altLang="en-US" sz="1800"/>
              <a:t> than your colleagues).</a:t>
            </a:r>
          </a:p>
          <a:p>
            <a:pPr marL="457200" indent="-457200">
              <a:buFontTx/>
              <a:buAutoNum type="arabicPeriod"/>
            </a:pPr>
            <a:r>
              <a:rPr lang="en-US" altLang="en-US" sz="2000" b="1" i="1"/>
              <a:t>Myth</a:t>
            </a:r>
            <a:r>
              <a:rPr lang="en-US" altLang="en-US" sz="2000"/>
              <a:t>: “I don’t need to write well”</a:t>
            </a:r>
          </a:p>
          <a:p>
            <a:pPr marL="457200" lvl="1" indent="0">
              <a:buFontTx/>
              <a:buNone/>
            </a:pPr>
            <a:r>
              <a:rPr lang="en-US" altLang="en-US" sz="1800" b="1" i="1"/>
              <a:t>Reality</a:t>
            </a:r>
            <a:r>
              <a:rPr lang="en-US" altLang="en-US" sz="1800"/>
              <a:t>: For a number of reasons, this just isn’t true.  Good academic writing is, in effect, good intellectual thinking.  In contemporary work life, professional, managerial, and executive persuasion matters </a:t>
            </a:r>
            <a:r>
              <a:rPr lang="en-US" altLang="en-US" sz="1800" i="1"/>
              <a:t>more than ever</a:t>
            </a:r>
            <a:r>
              <a:rPr lang="en-US" altLang="en-US" sz="1800"/>
              <a:t>.</a:t>
            </a:r>
          </a:p>
          <a:p>
            <a:pPr marL="457200" indent="-457200">
              <a:buFontTx/>
              <a:buAutoNum type="arabicPeriod"/>
            </a:pPr>
            <a:r>
              <a:rPr lang="en-US" altLang="en-US" sz="2000" b="1" i="1"/>
              <a:t>Myth</a:t>
            </a:r>
            <a:r>
              <a:rPr lang="en-US" altLang="en-US" sz="2000"/>
              <a:t>: “I can always just ask a student colleague for help”</a:t>
            </a:r>
          </a:p>
          <a:p>
            <a:pPr marL="457200" lvl="1" indent="0">
              <a:buFontTx/>
              <a:buNone/>
            </a:pPr>
            <a:r>
              <a:rPr lang="en-US" altLang="en-US" sz="1800" b="1" i="1"/>
              <a:t>Reality</a:t>
            </a:r>
            <a:r>
              <a:rPr lang="en-US" altLang="en-US" sz="1800"/>
              <a:t>: Perhaps, occasionally; but never on tests.  And you can’t always just “look it up” or “search for it” either.  Separating </a:t>
            </a:r>
            <a:r>
              <a:rPr lang="en-US" altLang="en-US" sz="1800" u="sng"/>
              <a:t>value</a:t>
            </a:r>
            <a:r>
              <a:rPr lang="en-US" altLang="en-US" sz="1800"/>
              <a:t> from </a:t>
            </a:r>
            <a:r>
              <a:rPr lang="en-US" altLang="en-US" sz="1800" u="sng"/>
              <a:t>trash</a:t>
            </a:r>
            <a:r>
              <a:rPr lang="en-US" altLang="en-US" sz="1800"/>
              <a:t> on the Internet remains non-trivial (and </a:t>
            </a:r>
            <a:r>
              <a:rPr lang="en-US" altLang="en-US" sz="1800" i="1"/>
              <a:t>will remain so </a:t>
            </a:r>
            <a:r>
              <a:rPr lang="en-US" altLang="en-US" sz="1800"/>
              <a:t>in the foreseeable future).</a:t>
            </a:r>
          </a:p>
          <a:p>
            <a:pPr marL="457200" indent="-457200">
              <a:buFontTx/>
              <a:buAutoNum type="arabicPeriod"/>
            </a:pPr>
            <a:r>
              <a:rPr lang="en-US" altLang="en-US" sz="2000" b="1" i="1"/>
              <a:t>Myth</a:t>
            </a:r>
            <a:r>
              <a:rPr lang="en-US" altLang="en-US" sz="2000"/>
              <a:t>: “I’m a MGT major; this class, therefore, is a breeze”</a:t>
            </a:r>
          </a:p>
          <a:p>
            <a:pPr marL="457200" lvl="1" indent="0">
              <a:buFontTx/>
              <a:buNone/>
            </a:pPr>
            <a:r>
              <a:rPr lang="en-US" altLang="en-US" sz="1800" b="1" i="1"/>
              <a:t>Reality</a:t>
            </a:r>
            <a:r>
              <a:rPr lang="en-US" altLang="en-US" sz="1800"/>
              <a:t>: MGT students need to earn a </a:t>
            </a:r>
            <a:r>
              <a:rPr lang="en-US" altLang="en-US" sz="1800" i="1"/>
              <a:t>“C” or better </a:t>
            </a:r>
            <a:r>
              <a:rPr lang="en-US" altLang="en-US" sz="1800"/>
              <a:t>in MGT.  And a C- is </a:t>
            </a:r>
            <a:r>
              <a:rPr lang="en-US" altLang="en-US" sz="1800" i="1"/>
              <a:t>not</a:t>
            </a:r>
            <a:r>
              <a:rPr lang="en-US" altLang="en-US" sz="1800"/>
              <a:t> a C.</a:t>
            </a:r>
            <a:endParaRPr lang="en-US" alt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03ECC85E-6DE9-9AAC-E099-3B5E3650F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Prof. Wayne’s Top Ten Tips for Course Success:</a:t>
            </a:r>
            <a:br>
              <a:rPr lang="en-US" altLang="en-US" sz="3200"/>
            </a:br>
            <a:r>
              <a:rPr lang="en-US" altLang="en-US" sz="3200" i="1" u="sng"/>
              <a:t>Content</a:t>
            </a:r>
            <a:r>
              <a:rPr lang="en-US" altLang="en-US" sz="3200"/>
              <a:t> Concerns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403C3235-6B1F-848E-3DA6-CFBD0CE4A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altLang="en-US" sz="2000" b="1" i="1"/>
              <a:t>Myth</a:t>
            </a:r>
            <a:r>
              <a:rPr lang="en-US" altLang="en-US" sz="2000"/>
              <a:t>: “Management is a </a:t>
            </a:r>
            <a:r>
              <a:rPr lang="en-US" altLang="en-US" sz="2000" i="1"/>
              <a:t>soft</a:t>
            </a:r>
            <a:r>
              <a:rPr lang="en-US" altLang="en-US" sz="2000"/>
              <a:t> course”</a:t>
            </a:r>
          </a:p>
          <a:p>
            <a:pPr marL="457200" lvl="1" indent="0">
              <a:buFontTx/>
              <a:buNone/>
            </a:pPr>
            <a:r>
              <a:rPr lang="en-US" altLang="en-US" sz="1800" b="1" i="1"/>
              <a:t>Reality</a:t>
            </a:r>
            <a:r>
              <a:rPr lang="en-US" altLang="en-US" sz="1800"/>
              <a:t>: The soft stuff (inter-personal skills) </a:t>
            </a:r>
            <a:r>
              <a:rPr lang="en-US" altLang="en-US" sz="1800" i="1"/>
              <a:t>is</a:t>
            </a:r>
            <a:r>
              <a:rPr lang="en-US" altLang="en-US" sz="1800"/>
              <a:t> the hard stuff (technical skills).  It’s just you don’t know that </a:t>
            </a:r>
            <a:r>
              <a:rPr lang="en-US" altLang="en-US" sz="1800" i="1"/>
              <a:t>now</a:t>
            </a:r>
            <a:r>
              <a:rPr lang="en-US" altLang="en-US" sz="1800"/>
              <a:t> (but you </a:t>
            </a:r>
            <a:r>
              <a:rPr lang="en-US" altLang="en-US" sz="1800" i="1"/>
              <a:t>will</a:t>
            </a:r>
            <a:r>
              <a:rPr lang="en-US" altLang="en-US" sz="1800"/>
              <a:t> sooner than later).</a:t>
            </a:r>
          </a:p>
          <a:p>
            <a:pPr marL="457200" indent="-457200">
              <a:buFontTx/>
              <a:buAutoNum type="arabicPeriod"/>
            </a:pPr>
            <a:r>
              <a:rPr lang="en-US" altLang="en-US" sz="2000" b="1" i="1"/>
              <a:t>Myth</a:t>
            </a:r>
            <a:r>
              <a:rPr lang="en-US" altLang="en-US" sz="2000"/>
              <a:t>: “Leadership is only for senior executives (top mgt.)”</a:t>
            </a:r>
          </a:p>
          <a:p>
            <a:pPr marL="457200" lvl="1" indent="0">
              <a:buFontTx/>
              <a:buNone/>
            </a:pPr>
            <a:r>
              <a:rPr lang="en-US" altLang="en-US" sz="1800" b="1" i="1"/>
              <a:t>Reality</a:t>
            </a:r>
            <a:r>
              <a:rPr lang="en-US" altLang="en-US" sz="1800"/>
              <a:t>: One builds an “executive perspective” on a continuous basis.  In fact, one needs that perspective </a:t>
            </a:r>
            <a:r>
              <a:rPr lang="en-US" altLang="en-US" sz="1800" i="1"/>
              <a:t>before</a:t>
            </a:r>
            <a:r>
              <a:rPr lang="en-US" altLang="en-US" sz="1800"/>
              <a:t> one can be a senior executive.</a:t>
            </a:r>
          </a:p>
          <a:p>
            <a:pPr marL="457200" indent="-457200">
              <a:buFontTx/>
              <a:buAutoNum type="arabicPeriod"/>
            </a:pPr>
            <a:r>
              <a:rPr lang="en-US" altLang="en-US" sz="2000" b="1" i="1"/>
              <a:t>Myth</a:t>
            </a:r>
            <a:r>
              <a:rPr lang="en-US" altLang="en-US" sz="2000"/>
              <a:t>: “Management isn’t scientific”</a:t>
            </a:r>
          </a:p>
          <a:p>
            <a:pPr marL="457200" lvl="1" indent="0">
              <a:buFontTx/>
              <a:buNone/>
            </a:pPr>
            <a:r>
              <a:rPr lang="en-US" altLang="en-US" sz="1800" b="1" i="1"/>
              <a:t>Reality</a:t>
            </a:r>
            <a:r>
              <a:rPr lang="en-US" altLang="en-US" sz="1800"/>
              <a:t>: The study of MGT &amp; Org. Behavior is both </a:t>
            </a:r>
            <a:r>
              <a:rPr lang="en-US" altLang="en-US" sz="1800" u="sng"/>
              <a:t>systematic</a:t>
            </a:r>
            <a:r>
              <a:rPr lang="en-US" altLang="en-US" sz="1800"/>
              <a:t> and </a:t>
            </a:r>
            <a:r>
              <a:rPr lang="en-US" altLang="en-US" sz="1800" u="sng"/>
              <a:t>scientific</a:t>
            </a:r>
            <a:r>
              <a:rPr lang="en-US" altLang="en-US" sz="1800"/>
              <a:t>.  We’ll combine the values of both </a:t>
            </a:r>
            <a:r>
              <a:rPr lang="en-US" altLang="en-US" sz="1800" i="1"/>
              <a:t>art</a:t>
            </a:r>
            <a:r>
              <a:rPr lang="en-US" altLang="en-US" sz="1800"/>
              <a:t> and </a:t>
            </a:r>
            <a:r>
              <a:rPr lang="en-US" altLang="en-US" sz="1800" i="1"/>
              <a:t>science</a:t>
            </a:r>
            <a:r>
              <a:rPr lang="en-US" altLang="en-US" sz="1800"/>
              <a:t> for organizational success.</a:t>
            </a:r>
          </a:p>
          <a:p>
            <a:pPr marL="457200" indent="-457200">
              <a:buFontTx/>
              <a:buAutoNum type="arabicPeriod"/>
            </a:pPr>
            <a:r>
              <a:rPr lang="en-US" altLang="en-US" sz="2000" b="1" i="1"/>
              <a:t>Myth</a:t>
            </a:r>
            <a:r>
              <a:rPr lang="en-US" altLang="en-US" sz="2000"/>
              <a:t>: “Only Products (‘Goods and Services’) matter”</a:t>
            </a:r>
          </a:p>
          <a:p>
            <a:pPr marL="457200" lvl="1" indent="0">
              <a:buFontTx/>
              <a:buNone/>
            </a:pPr>
            <a:r>
              <a:rPr lang="en-US" altLang="en-US" sz="1800" b="1" i="1"/>
              <a:t>Reality</a:t>
            </a:r>
            <a:r>
              <a:rPr lang="en-US" altLang="en-US" sz="1800"/>
              <a:t>: Early-stage ventures occasionally create products first, and then firms second. But most often, existing firms create products. Either way, </a:t>
            </a:r>
            <a:r>
              <a:rPr lang="en-US" altLang="en-US" sz="1800" u="sng"/>
              <a:t>people</a:t>
            </a:r>
            <a:r>
              <a:rPr lang="en-US" altLang="en-US" sz="1800"/>
              <a:t> create the products </a:t>
            </a:r>
            <a:r>
              <a:rPr lang="en-US" altLang="en-US" sz="1800" i="1"/>
              <a:t>and</a:t>
            </a:r>
            <a:r>
              <a:rPr lang="en-US" altLang="en-US" sz="1800"/>
              <a:t> the firms.  We’ll focus chiefly on the </a:t>
            </a:r>
            <a:r>
              <a:rPr lang="en-US" altLang="en-US" sz="1800" i="1"/>
              <a:t>organizations</a:t>
            </a:r>
            <a:r>
              <a:rPr lang="en-US" altLang="en-US" sz="1800"/>
              <a:t>.</a:t>
            </a:r>
          </a:p>
          <a:p>
            <a:pPr marL="457200" indent="-457200">
              <a:buFontTx/>
              <a:buAutoNum type="arabicPeriod"/>
            </a:pPr>
            <a:r>
              <a:rPr lang="en-US" altLang="en-US" sz="2000" b="1" i="1"/>
              <a:t>Myth</a:t>
            </a:r>
            <a:r>
              <a:rPr lang="en-US" altLang="en-US" sz="2000"/>
              <a:t>: “Human Resources is easy—just </a:t>
            </a:r>
            <a:r>
              <a:rPr lang="en-US" altLang="en-US" sz="2000" i="1"/>
              <a:t>fire</a:t>
            </a:r>
            <a:r>
              <a:rPr lang="en-US" altLang="en-US" sz="2000"/>
              <a:t> the weak ones”</a:t>
            </a:r>
          </a:p>
          <a:p>
            <a:pPr marL="457200" lvl="1" indent="0">
              <a:buFontTx/>
              <a:buNone/>
            </a:pPr>
            <a:r>
              <a:rPr lang="en-US" altLang="en-US" sz="1800" b="1" i="1"/>
              <a:t>Reality</a:t>
            </a:r>
            <a:r>
              <a:rPr lang="en-US" altLang="en-US" sz="1800"/>
              <a:t>: This is a last resort.  1) It might be illegal, unethical, or just plain hard.  2) It is very expensive to hire replacement talent </a:t>
            </a:r>
            <a:r>
              <a:rPr lang="en-US" altLang="en-US" sz="1800" i="1"/>
              <a:t>higher up</a:t>
            </a:r>
            <a:r>
              <a:rPr lang="en-US" altLang="en-US" sz="1800"/>
              <a:t> in the firm.</a:t>
            </a:r>
          </a:p>
          <a:p>
            <a:pPr marL="457200" lvl="1" indent="0"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490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Corbel</vt:lpstr>
      <vt:lpstr>Default Design</vt:lpstr>
      <vt:lpstr>Prof. Wayne’s Top Ten Tips for Course Success: Process Concerns</vt:lpstr>
      <vt:lpstr>Prof. Wayne’s Top Ten Tips for Course Success: Content Concerns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Team-based Performance Changes</dc:title>
  <dc:creator>wsmith</dc:creator>
  <cp:lastModifiedBy>Smith, Wayne W</cp:lastModifiedBy>
  <cp:revision>129</cp:revision>
  <cp:lastPrinted>2011-11-07T00:21:50Z</cp:lastPrinted>
  <dcterms:created xsi:type="dcterms:W3CDTF">2010-10-28T16:48:55Z</dcterms:created>
  <dcterms:modified xsi:type="dcterms:W3CDTF">2022-06-03T00:27:54Z</dcterms:modified>
</cp:coreProperties>
</file>