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8"/>
  </p:notesMasterIdLst>
  <p:handoutMasterIdLst>
    <p:handoutMasterId r:id="rId9"/>
  </p:handoutMasterIdLst>
  <p:sldIdLst>
    <p:sldId id="321" r:id="rId2"/>
    <p:sldId id="319" r:id="rId3"/>
    <p:sldId id="322" r:id="rId4"/>
    <p:sldId id="323" r:id="rId5"/>
    <p:sldId id="324" r:id="rId6"/>
    <p:sldId id="325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CF"/>
    <a:srgbClr val="898989"/>
    <a:srgbClr val="CDCDCD"/>
    <a:srgbClr val="0072C6"/>
    <a:srgbClr val="FEFEFE"/>
    <a:srgbClr val="6F97B9"/>
    <a:srgbClr val="BCE8F2"/>
    <a:srgbClr val="E22000"/>
    <a:srgbClr val="B0DBF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2" autoAdjust="0"/>
    <p:restoredTop sz="94660"/>
  </p:normalViewPr>
  <p:slideViewPr>
    <p:cSldViewPr>
      <p:cViewPr varScale="1">
        <p:scale>
          <a:sx n="69" d="100"/>
          <a:sy n="69" d="100"/>
        </p:scale>
        <p:origin x="13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041767-5899-4C7C-AD56-D64C5CDA7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071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56434F6-6AF2-48E9-B7DF-7AFE39425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851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D94432-76DF-40FE-88EA-10DC8990C361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2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015E9-16C0-4E4F-910D-8B106BA52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1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3EEAB-E34F-4FF2-A418-18B7CF8AA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7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DF619-1E04-4437-9BFF-D7CFE9C298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23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0DAF7-B9D3-4C60-BDC3-488DC91F01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02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EB49C-8683-47FC-9BA0-A60F210EA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25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FEED8-8B18-406A-9762-84FA6C08E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48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4F767-C45D-443E-8646-968B653BD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09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EFE8-AFD1-46BA-B9CF-3C67AEA3E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5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9F8C1-BDEE-4EA2-8012-3CC018583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89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663F-1951-4947-96B3-3321C919D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40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C2268-5096-4710-9543-2E58C6A48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58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 altLang="en-US"/>
              <a:t>© 2007 by Prentice Hall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5479D4-DE99-4920-8C27-53B6C52002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A7040D-C44A-43F1-9281-F29EF63A83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 smtClean="0"/>
              <a:t>Performance Feedback:</a:t>
            </a:r>
            <a:br>
              <a:rPr lang="en-US" altLang="en-US" sz="4000" b="1" dirty="0" smtClean="0"/>
            </a:br>
            <a:r>
              <a:rPr lang="en-US" altLang="en-US" sz="3600" dirty="0" smtClean="0"/>
              <a:t>The Pro-active, Automatic Control System for </a:t>
            </a:r>
            <a:r>
              <a:rPr lang="en-US" altLang="en-US" sz="3600" dirty="0" smtClean="0"/>
              <a:t>Individuals (but especially for Managers)</a:t>
            </a:r>
            <a:endParaRPr lang="en-US" altLang="en-US" sz="28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400550"/>
            <a:ext cx="5105400" cy="192405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Wayne Smith, Ph.D.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Department of Management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CSU Northridge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+mj-lt"/>
              </a:rPr>
              <a:t>ws@csun.edu</a:t>
            </a:r>
          </a:p>
        </p:txBody>
      </p:sp>
    </p:spTree>
    <p:extLst>
      <p:ext uri="{BB962C8B-B14F-4D97-AF65-F5344CB8AC3E}">
        <p14:creationId xmlns:p14="http://schemas.microsoft.com/office/powerpoint/2010/main" val="152430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3600" dirty="0"/>
              <a:t>Benchmarking </a:t>
            </a:r>
            <a:r>
              <a:rPr lang="en-US" altLang="en-US" sz="3600" dirty="0" smtClean="0"/>
              <a:t>and Performance </a:t>
            </a:r>
            <a:r>
              <a:rPr lang="en-US" altLang="en-US" sz="3600" dirty="0"/>
              <a:t>Standards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445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000" i="1" dirty="0">
                <a:latin typeface="Corbel" panose="020B0503020204020204" pitchFamily="34" charset="0"/>
              </a:rPr>
              <a:t>Improvement</a:t>
            </a:r>
            <a:r>
              <a:rPr lang="en-US" altLang="en-US" sz="2000" dirty="0">
                <a:latin typeface="Corbel" panose="020B0503020204020204" pitchFamily="34" charset="0"/>
              </a:rPr>
              <a:t> Standard</a:t>
            </a:r>
            <a:endParaRPr lang="en-US" altLang="en-US" sz="1800" dirty="0">
              <a:latin typeface="Corbel" panose="020B0503020204020204" pitchFamily="34" charset="0"/>
            </a:endParaRPr>
          </a:p>
          <a:p>
            <a:pPr lvl="1" eaLnBrk="1" hangingPunct="1"/>
            <a:r>
              <a:rPr lang="en-US" altLang="en-US" sz="1800" dirty="0">
                <a:latin typeface="Corbel" panose="020B0503020204020204" pitchFamily="34" charset="0"/>
              </a:rPr>
              <a:t>Comparing your current performance with your past performance</a:t>
            </a:r>
          </a:p>
          <a:p>
            <a:pPr eaLnBrk="1" hangingPunct="1"/>
            <a:endParaRPr lang="en-US" altLang="en-US" sz="2000" dirty="0" smtClean="0">
              <a:latin typeface="Corbel" panose="020B0503020204020204" pitchFamily="34" charset="0"/>
            </a:endParaRPr>
          </a:p>
          <a:p>
            <a:pPr eaLnBrk="1" hangingPunct="1"/>
            <a:r>
              <a:rPr lang="en-US" altLang="en-US" sz="2000" i="1" dirty="0" smtClean="0">
                <a:latin typeface="Corbel" panose="020B0503020204020204" pitchFamily="34" charset="0"/>
              </a:rPr>
              <a:t>Comparative</a:t>
            </a:r>
            <a:r>
              <a:rPr lang="en-US" altLang="en-US" sz="2000" dirty="0" smtClean="0">
                <a:latin typeface="Corbel" panose="020B0503020204020204" pitchFamily="34" charset="0"/>
              </a:rPr>
              <a:t> </a:t>
            </a:r>
            <a:r>
              <a:rPr lang="en-US" altLang="en-US" sz="2000" dirty="0">
                <a:latin typeface="Corbel" panose="020B0503020204020204" pitchFamily="34" charset="0"/>
              </a:rPr>
              <a:t>Standard</a:t>
            </a:r>
          </a:p>
          <a:p>
            <a:pPr lvl="1" eaLnBrk="1" hangingPunct="1"/>
            <a:r>
              <a:rPr lang="en-US" altLang="en-US" sz="1800" dirty="0">
                <a:latin typeface="Corbel" panose="020B0503020204020204" pitchFamily="34" charset="0"/>
              </a:rPr>
              <a:t>Comparing your current performance to the performance of your peers (similar individuals)</a:t>
            </a:r>
          </a:p>
          <a:p>
            <a:pPr lvl="1" eaLnBrk="1" hangingPunct="1"/>
            <a:endParaRPr lang="en-US" altLang="en-US" sz="1800" dirty="0">
              <a:latin typeface="Corbel" panose="020B0503020204020204" pitchFamily="34" charset="0"/>
            </a:endParaRPr>
          </a:p>
          <a:p>
            <a:pPr eaLnBrk="1" hangingPunct="1"/>
            <a:r>
              <a:rPr lang="en-US" altLang="en-US" sz="2000" i="1" dirty="0">
                <a:latin typeface="Corbel" panose="020B0503020204020204" pitchFamily="34" charset="0"/>
              </a:rPr>
              <a:t>Goal</a:t>
            </a:r>
            <a:r>
              <a:rPr lang="en-US" altLang="en-US" sz="2000" dirty="0">
                <a:latin typeface="Corbel" panose="020B0503020204020204" pitchFamily="34" charset="0"/>
              </a:rPr>
              <a:t> Standard</a:t>
            </a:r>
          </a:p>
          <a:p>
            <a:pPr lvl="1" eaLnBrk="1" hangingPunct="1"/>
            <a:r>
              <a:rPr lang="en-US" altLang="en-US" sz="1800" dirty="0">
                <a:latin typeface="Corbel" panose="020B0503020204020204" pitchFamily="34" charset="0"/>
              </a:rPr>
              <a:t>Comparing your current performance to the performance as stated in a clear and explicit goal</a:t>
            </a:r>
          </a:p>
          <a:p>
            <a:pPr lvl="1" eaLnBrk="1" hangingPunct="1"/>
            <a:endParaRPr lang="en-US" altLang="en-US" sz="1800" dirty="0">
              <a:latin typeface="Corbel" panose="020B0503020204020204" pitchFamily="34" charset="0"/>
            </a:endParaRPr>
          </a:p>
          <a:p>
            <a:pPr eaLnBrk="1" hangingPunct="1"/>
            <a:r>
              <a:rPr lang="en-US" altLang="en-US" sz="2000" i="1" dirty="0">
                <a:latin typeface="Corbel" panose="020B0503020204020204" pitchFamily="34" charset="0"/>
              </a:rPr>
              <a:t>Ideal</a:t>
            </a:r>
            <a:r>
              <a:rPr lang="en-US" altLang="en-US" sz="2000" dirty="0">
                <a:latin typeface="Corbel" panose="020B0503020204020204" pitchFamily="34" charset="0"/>
              </a:rPr>
              <a:t> Standard</a:t>
            </a:r>
          </a:p>
          <a:p>
            <a:pPr lvl="1" eaLnBrk="1" hangingPunct="1"/>
            <a:r>
              <a:rPr lang="en-US" altLang="en-US" sz="1800" dirty="0">
                <a:latin typeface="Corbel" panose="020B0503020204020204" pitchFamily="34" charset="0"/>
              </a:rPr>
              <a:t>Comparing your current performance to an ideal or perfect performance</a:t>
            </a:r>
          </a:p>
          <a:p>
            <a:pPr lvl="1" eaLnBrk="1" hangingPunct="1"/>
            <a:endParaRPr lang="en-US" altLang="en-US" sz="1800" dirty="0">
              <a:latin typeface="Corbel" panose="020B0503020204020204" pitchFamily="34" charset="0"/>
            </a:endParaRPr>
          </a:p>
          <a:p>
            <a:pPr eaLnBrk="1" hangingPunct="1"/>
            <a:r>
              <a:rPr lang="en-US" altLang="en-US" sz="2000" i="1" dirty="0">
                <a:latin typeface="Corbel" panose="020B0503020204020204" pitchFamily="34" charset="0"/>
              </a:rPr>
              <a:t>Stakeholder</a:t>
            </a:r>
            <a:r>
              <a:rPr lang="en-US" altLang="en-US" sz="2000" dirty="0">
                <a:latin typeface="Corbel" panose="020B0503020204020204" pitchFamily="34" charset="0"/>
              </a:rPr>
              <a:t> Standard</a:t>
            </a:r>
          </a:p>
          <a:p>
            <a:pPr lvl="1" eaLnBrk="1" hangingPunct="1"/>
            <a:r>
              <a:rPr lang="en-US" altLang="en-US" sz="1800" dirty="0">
                <a:latin typeface="Corbel" panose="020B0503020204020204" pitchFamily="34" charset="0"/>
              </a:rPr>
              <a:t>Comparing your current performance to the expectations of one or more </a:t>
            </a:r>
            <a:r>
              <a:rPr lang="en-US" altLang="en-US" sz="1800" dirty="0" smtClean="0">
                <a:latin typeface="Corbel" panose="020B0503020204020204" pitchFamily="34" charset="0"/>
              </a:rPr>
              <a:t>stakeholder groups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DAF7-B9D3-4C60-BDC3-488DC91F014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5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and KSAs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DAF7-B9D3-4C60-BDC3-488DC91F014F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935422"/>
              </p:ext>
            </p:extLst>
          </p:nvPr>
        </p:nvGraphicFramePr>
        <p:xfrm>
          <a:off x="838200" y="1397000"/>
          <a:ext cx="7467600" cy="3474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116441467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480324453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21377527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424073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Knowledge</a:t>
                      </a:r>
                    </a:p>
                    <a:p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(something to know)</a:t>
                      </a:r>
                      <a:endParaRPr lang="en-US" sz="2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Skill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(something to do)</a:t>
                      </a:r>
                      <a:endParaRPr lang="en-US" sz="2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Ability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(something to be)</a:t>
                      </a:r>
                      <a:endParaRPr lang="en-US" sz="2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9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Improvement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82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Comparative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3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Goal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10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Ideal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112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Stakeholder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4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7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KSAs and Learning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DAF7-B9D3-4C60-BDC3-488DC91F014F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638791"/>
              </p:ext>
            </p:extLst>
          </p:nvPr>
        </p:nvGraphicFramePr>
        <p:xfrm>
          <a:off x="838200" y="1397000"/>
          <a:ext cx="7391400" cy="438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116441467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480324453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21377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KSA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Education</a:t>
                      </a:r>
                    </a:p>
                    <a:p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(something you can learn from </a:t>
                      </a:r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</a:rPr>
                        <a:t>others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Experience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(something you need to do </a:t>
                      </a:r>
                      <a:r>
                        <a:rPr lang="en-US" sz="2400" b="0" i="1" baseline="0" dirty="0" smtClean="0">
                          <a:solidFill>
                            <a:schemeClr val="tx1"/>
                          </a:solidFill>
                        </a:rPr>
                        <a:t>yourself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9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Knowledge (something 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to know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82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Skill (something 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to do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3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Ability (something 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to be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10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1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Multiple kinds of </a:t>
            </a:r>
            <a:r>
              <a:rPr lang="en-US" sz="2400" dirty="0" smtClean="0"/>
              <a:t>Education (“Intelligences”)</a:t>
            </a:r>
            <a:endParaRPr lang="en-US" sz="2400" dirty="0" smtClean="0"/>
          </a:p>
          <a:p>
            <a:pPr lvl="1"/>
            <a:r>
              <a:rPr lang="en-US" sz="2000" b="1" dirty="0"/>
              <a:t>Linguistic intelligence</a:t>
            </a:r>
            <a:r>
              <a:rPr lang="en-US" sz="2000" dirty="0"/>
              <a:t> (“word smart”)</a:t>
            </a:r>
          </a:p>
          <a:p>
            <a:pPr lvl="1"/>
            <a:r>
              <a:rPr lang="en-US" sz="2000" b="1" dirty="0"/>
              <a:t>Logical-mathematical intelligence</a:t>
            </a:r>
            <a:r>
              <a:rPr lang="en-US" sz="2000" dirty="0"/>
              <a:t> (“number/reasoning smart”)</a:t>
            </a:r>
          </a:p>
          <a:p>
            <a:pPr lvl="1"/>
            <a:r>
              <a:rPr lang="en-US" sz="2000" b="1" dirty="0"/>
              <a:t>Spatial intelligence</a:t>
            </a:r>
            <a:r>
              <a:rPr lang="en-US" sz="2000" dirty="0"/>
              <a:t> (“picture smart”)</a:t>
            </a:r>
          </a:p>
          <a:p>
            <a:pPr lvl="1"/>
            <a:r>
              <a:rPr lang="en-US" sz="2000" b="1" dirty="0"/>
              <a:t>Bodily-Kinesthetic intelligence</a:t>
            </a:r>
            <a:r>
              <a:rPr lang="en-US" sz="2000" dirty="0"/>
              <a:t> (“body smart”)</a:t>
            </a:r>
          </a:p>
          <a:p>
            <a:pPr lvl="1"/>
            <a:r>
              <a:rPr lang="en-US" sz="2000" b="1" dirty="0"/>
              <a:t>Musical intelligence</a:t>
            </a:r>
            <a:r>
              <a:rPr lang="en-US" sz="2000" dirty="0"/>
              <a:t> (“music smart”)</a:t>
            </a:r>
          </a:p>
          <a:p>
            <a:pPr lvl="1"/>
            <a:r>
              <a:rPr lang="en-US" sz="2000" b="1" dirty="0"/>
              <a:t>Interpersonal intelligence</a:t>
            </a:r>
            <a:r>
              <a:rPr lang="en-US" sz="2000" dirty="0"/>
              <a:t> (“people smart”)</a:t>
            </a:r>
          </a:p>
          <a:p>
            <a:pPr lvl="1"/>
            <a:r>
              <a:rPr lang="en-US" sz="2000" b="1" dirty="0"/>
              <a:t>Intrapersonal intelligence</a:t>
            </a:r>
            <a:r>
              <a:rPr lang="en-US" sz="2000" dirty="0"/>
              <a:t> (“self smart”)</a:t>
            </a:r>
          </a:p>
          <a:p>
            <a:pPr lvl="1"/>
            <a:r>
              <a:rPr lang="en-US" sz="2000" b="1" dirty="0"/>
              <a:t>Naturalist intelligence</a:t>
            </a:r>
            <a:r>
              <a:rPr lang="en-US" sz="2000" dirty="0"/>
              <a:t> (“nature smart”)</a:t>
            </a:r>
          </a:p>
          <a:p>
            <a:r>
              <a:rPr lang="en-US" sz="2400" dirty="0" smtClean="0"/>
              <a:t>Multiple kinds of Experiences</a:t>
            </a:r>
            <a:endParaRPr lang="en-US" sz="2400" dirty="0"/>
          </a:p>
          <a:p>
            <a:pPr lvl="1"/>
            <a:r>
              <a:rPr lang="en-US" sz="2000" b="1" dirty="0" smtClean="0"/>
              <a:t>Receiving</a:t>
            </a:r>
            <a:r>
              <a:rPr lang="en-US" sz="2000" dirty="0" smtClean="0"/>
              <a:t> (e.g., a lecture, or reading)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good</a:t>
            </a:r>
            <a:r>
              <a:rPr lang="en-US" sz="2000" dirty="0"/>
              <a:t>) </a:t>
            </a:r>
          </a:p>
          <a:p>
            <a:pPr lvl="1"/>
            <a:r>
              <a:rPr lang="en-US" sz="2000" b="1" dirty="0" smtClean="0"/>
              <a:t>Participating</a:t>
            </a:r>
            <a:r>
              <a:rPr lang="en-US" sz="2000" dirty="0" smtClean="0"/>
              <a:t> (e.g., in a discussion or exercises)</a:t>
            </a:r>
            <a:r>
              <a:rPr lang="en-US" sz="2000" dirty="0"/>
              <a:t> (</a:t>
            </a:r>
            <a:r>
              <a:rPr lang="en-US" sz="2000" i="1" dirty="0"/>
              <a:t>better</a:t>
            </a:r>
            <a:r>
              <a:rPr lang="en-US" sz="2000" dirty="0"/>
              <a:t>) </a:t>
            </a:r>
          </a:p>
          <a:p>
            <a:pPr lvl="1"/>
            <a:r>
              <a:rPr lang="en-US" sz="2000" b="1" dirty="0" smtClean="0"/>
              <a:t>Doing</a:t>
            </a:r>
            <a:r>
              <a:rPr lang="en-US" sz="2000" dirty="0" smtClean="0"/>
              <a:t> (e.g., practicing, or working with a coach/trainer)</a:t>
            </a:r>
            <a:r>
              <a:rPr lang="en-US" sz="2000" dirty="0"/>
              <a:t> (</a:t>
            </a:r>
            <a:r>
              <a:rPr lang="en-US" sz="2000" i="1" dirty="0"/>
              <a:t>best</a:t>
            </a:r>
            <a:r>
              <a:rPr lang="en-US" sz="2000" dirty="0"/>
              <a:t>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DAF7-B9D3-4C60-BDC3-488DC91F014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8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smtClean="0"/>
              <a:t>Your Managerial Career Trajectory</a:t>
            </a:r>
            <a:br>
              <a:rPr lang="en-US" altLang="en-US" sz="3200" smtClean="0"/>
            </a:br>
            <a:r>
              <a:rPr lang="en-US" altLang="en-US" sz="2800" smtClean="0"/>
              <a:t>(i.e., How is this course sequenced?)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C9EAB-68DE-4CCB-A3B3-6A9D89EC116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89038" y="6019800"/>
            <a:ext cx="70866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1143000" y="1333500"/>
            <a:ext cx="38100" cy="46863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219200" y="1219200"/>
            <a:ext cx="6858000" cy="477043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TextBox 15"/>
          <p:cNvSpPr txBox="1">
            <a:spLocks noChangeArrowheads="1"/>
          </p:cNvSpPr>
          <p:nvPr/>
        </p:nvSpPr>
        <p:spPr bwMode="auto">
          <a:xfrm>
            <a:off x="1555750" y="5721350"/>
            <a:ext cx="1944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Managerial Roles</a:t>
            </a:r>
          </a:p>
        </p:txBody>
      </p:sp>
      <p:sp>
        <p:nvSpPr>
          <p:cNvPr id="6152" name="TextBox 18"/>
          <p:cNvSpPr txBox="1">
            <a:spLocks noChangeArrowheads="1"/>
          </p:cNvSpPr>
          <p:nvPr/>
        </p:nvSpPr>
        <p:spPr bwMode="auto">
          <a:xfrm>
            <a:off x="7635875" y="1492250"/>
            <a:ext cx="1352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Leadership</a:t>
            </a:r>
          </a:p>
        </p:txBody>
      </p:sp>
      <p:sp>
        <p:nvSpPr>
          <p:cNvPr id="6153" name="TextBox 19"/>
          <p:cNvSpPr txBox="1">
            <a:spLocks noChangeArrowheads="1"/>
          </p:cNvSpPr>
          <p:nvPr/>
        </p:nvSpPr>
        <p:spPr bwMode="auto">
          <a:xfrm>
            <a:off x="7183438" y="1789113"/>
            <a:ext cx="19605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Power</a:t>
            </a:r>
          </a:p>
        </p:txBody>
      </p:sp>
      <p:sp>
        <p:nvSpPr>
          <p:cNvPr id="6154" name="TextBox 20"/>
          <p:cNvSpPr txBox="1">
            <a:spLocks noChangeArrowheads="1"/>
          </p:cNvSpPr>
          <p:nvPr/>
        </p:nvSpPr>
        <p:spPr bwMode="auto">
          <a:xfrm>
            <a:off x="1384300" y="4424363"/>
            <a:ext cx="1944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Management</a:t>
            </a:r>
          </a:p>
        </p:txBody>
      </p:sp>
      <p:sp>
        <p:nvSpPr>
          <p:cNvPr id="6155" name="TextBox 21"/>
          <p:cNvSpPr txBox="1">
            <a:spLocks noChangeArrowheads="1"/>
          </p:cNvSpPr>
          <p:nvPr/>
        </p:nvSpPr>
        <p:spPr bwMode="auto">
          <a:xfrm>
            <a:off x="3417888" y="3362325"/>
            <a:ext cx="1944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Strategy</a:t>
            </a:r>
          </a:p>
        </p:txBody>
      </p:sp>
      <p:sp>
        <p:nvSpPr>
          <p:cNvPr id="6156" name="TextBox 22"/>
          <p:cNvSpPr txBox="1">
            <a:spLocks noChangeArrowheads="1"/>
          </p:cNvSpPr>
          <p:nvPr/>
        </p:nvSpPr>
        <p:spPr bwMode="auto">
          <a:xfrm>
            <a:off x="4843463" y="1241425"/>
            <a:ext cx="2667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Organizational Behavior</a:t>
            </a:r>
          </a:p>
        </p:txBody>
      </p:sp>
      <p:sp>
        <p:nvSpPr>
          <p:cNvPr id="6157" name="TextBox 23"/>
          <p:cNvSpPr txBox="1">
            <a:spLocks noChangeArrowheads="1"/>
          </p:cNvSpPr>
          <p:nvPr/>
        </p:nvSpPr>
        <p:spPr bwMode="auto">
          <a:xfrm>
            <a:off x="2443163" y="5114925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Human Resources</a:t>
            </a:r>
          </a:p>
        </p:txBody>
      </p:sp>
      <p:sp>
        <p:nvSpPr>
          <p:cNvPr id="6158" name="TextBox 24"/>
          <p:cNvSpPr txBox="1">
            <a:spLocks noChangeArrowheads="1"/>
          </p:cNvSpPr>
          <p:nvPr/>
        </p:nvSpPr>
        <p:spPr bwMode="auto">
          <a:xfrm>
            <a:off x="2897188" y="4792663"/>
            <a:ext cx="2806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Org. Culture/Change</a:t>
            </a:r>
          </a:p>
        </p:txBody>
      </p:sp>
      <p:sp>
        <p:nvSpPr>
          <p:cNvPr id="6159" name="TextBox 25"/>
          <p:cNvSpPr txBox="1">
            <a:spLocks noChangeArrowheads="1"/>
          </p:cNvSpPr>
          <p:nvPr/>
        </p:nvSpPr>
        <p:spPr bwMode="auto">
          <a:xfrm>
            <a:off x="3486150" y="6218238"/>
            <a:ext cx="2628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A 40-year work life</a:t>
            </a:r>
          </a:p>
        </p:txBody>
      </p:sp>
      <p:sp>
        <p:nvSpPr>
          <p:cNvPr id="6160" name="TextBox 26"/>
          <p:cNvSpPr txBox="1">
            <a:spLocks noChangeArrowheads="1"/>
          </p:cNvSpPr>
          <p:nvPr/>
        </p:nvSpPr>
        <p:spPr bwMode="auto">
          <a:xfrm>
            <a:off x="6262688" y="2438400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Conflict Resolution</a:t>
            </a:r>
          </a:p>
        </p:txBody>
      </p:sp>
      <p:sp>
        <p:nvSpPr>
          <p:cNvPr id="6161" name="TextBox 27"/>
          <p:cNvSpPr txBox="1">
            <a:spLocks noChangeArrowheads="1"/>
          </p:cNvSpPr>
          <p:nvPr/>
        </p:nvSpPr>
        <p:spPr bwMode="auto">
          <a:xfrm>
            <a:off x="5484813" y="30305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Communication</a:t>
            </a:r>
          </a:p>
        </p:txBody>
      </p:sp>
      <p:sp>
        <p:nvSpPr>
          <p:cNvPr id="6162" name="TextBox 28"/>
          <p:cNvSpPr txBox="1">
            <a:spLocks noChangeArrowheads="1"/>
          </p:cNvSpPr>
          <p:nvPr/>
        </p:nvSpPr>
        <p:spPr bwMode="auto">
          <a:xfrm>
            <a:off x="5845175" y="27257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Teams</a:t>
            </a:r>
          </a:p>
        </p:txBody>
      </p:sp>
      <p:sp>
        <p:nvSpPr>
          <p:cNvPr id="6163" name="TextBox 29"/>
          <p:cNvSpPr txBox="1">
            <a:spLocks noChangeArrowheads="1"/>
          </p:cNvSpPr>
          <p:nvPr/>
        </p:nvSpPr>
        <p:spPr bwMode="auto">
          <a:xfrm>
            <a:off x="6742113" y="2125663"/>
            <a:ext cx="2514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Motivation</a:t>
            </a:r>
          </a:p>
        </p:txBody>
      </p:sp>
      <p:sp>
        <p:nvSpPr>
          <p:cNvPr id="6164" name="TextBox 30"/>
          <p:cNvSpPr txBox="1">
            <a:spLocks noChangeArrowheads="1"/>
          </p:cNvSpPr>
          <p:nvPr/>
        </p:nvSpPr>
        <p:spPr bwMode="auto">
          <a:xfrm>
            <a:off x="1976438" y="5419725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Ethics/CSR*</a:t>
            </a:r>
          </a:p>
        </p:txBody>
      </p:sp>
      <p:sp>
        <p:nvSpPr>
          <p:cNvPr id="6165" name="TextBox 31"/>
          <p:cNvSpPr txBox="1">
            <a:spLocks noChangeArrowheads="1"/>
          </p:cNvSpPr>
          <p:nvPr/>
        </p:nvSpPr>
        <p:spPr bwMode="auto">
          <a:xfrm>
            <a:off x="3379788" y="445135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Decision-making</a:t>
            </a:r>
          </a:p>
        </p:txBody>
      </p:sp>
      <p:sp>
        <p:nvSpPr>
          <p:cNvPr id="6166" name="TextBox 32"/>
          <p:cNvSpPr txBox="1">
            <a:spLocks noChangeArrowheads="1"/>
          </p:cNvSpPr>
          <p:nvPr/>
        </p:nvSpPr>
        <p:spPr bwMode="auto">
          <a:xfrm rot="-5400000">
            <a:off x="-821531" y="3590132"/>
            <a:ext cx="3049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Organizational Impact</a:t>
            </a:r>
          </a:p>
        </p:txBody>
      </p:sp>
      <p:sp>
        <p:nvSpPr>
          <p:cNvPr id="6167" name="TextBox 33"/>
          <p:cNvSpPr txBox="1">
            <a:spLocks noChangeArrowheads="1"/>
          </p:cNvSpPr>
          <p:nvPr/>
        </p:nvSpPr>
        <p:spPr bwMode="auto">
          <a:xfrm>
            <a:off x="3956050" y="40846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Vision/Mission/Goals</a:t>
            </a:r>
          </a:p>
        </p:txBody>
      </p:sp>
      <p:sp>
        <p:nvSpPr>
          <p:cNvPr id="6168" name="TextBox 34"/>
          <p:cNvSpPr txBox="1">
            <a:spLocks noChangeArrowheads="1"/>
          </p:cNvSpPr>
          <p:nvPr/>
        </p:nvSpPr>
        <p:spPr bwMode="auto">
          <a:xfrm>
            <a:off x="4427538" y="375285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Technical Analysis</a:t>
            </a:r>
          </a:p>
        </p:txBody>
      </p:sp>
      <p:sp>
        <p:nvSpPr>
          <p:cNvPr id="6169" name="TextBox 35"/>
          <p:cNvSpPr txBox="1">
            <a:spLocks noChangeArrowheads="1"/>
          </p:cNvSpPr>
          <p:nvPr/>
        </p:nvSpPr>
        <p:spPr bwMode="auto">
          <a:xfrm>
            <a:off x="4916488" y="3414713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Measurement/Control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1555750" y="4400550"/>
            <a:ext cx="6978650" cy="79375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70038" y="3340100"/>
            <a:ext cx="6977062" cy="79375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17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11603</TotalTime>
  <Words>300</Words>
  <Application>Microsoft Office PowerPoint</Application>
  <PresentationFormat>On-screen Show (4:3)</PresentationFormat>
  <Paragraphs>84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Corbel</vt:lpstr>
      <vt:lpstr>Verdana</vt:lpstr>
      <vt:lpstr>Office Theme</vt:lpstr>
      <vt:lpstr>Performance Feedback: The Pro-active, Automatic Control System for Individuals (but especially for Managers)</vt:lpstr>
      <vt:lpstr>Benchmarking and Performance Standards</vt:lpstr>
      <vt:lpstr>Standards and KSAs</vt:lpstr>
      <vt:lpstr>KSAs and Learning</vt:lpstr>
      <vt:lpstr>Education and Experiences</vt:lpstr>
      <vt:lpstr>Your Managerial Career Trajectory (i.e., How is this course sequenced?)</vt:lpstr>
    </vt:vector>
  </TitlesOfParts>
  <Company>Southeastern Louisiana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Kieren</dc:creator>
  <cp:lastModifiedBy>Smith, Wayne W</cp:lastModifiedBy>
  <cp:revision>87</cp:revision>
  <dcterms:created xsi:type="dcterms:W3CDTF">2009-12-28T22:09:40Z</dcterms:created>
  <dcterms:modified xsi:type="dcterms:W3CDTF">2019-04-07T17:55:19Z</dcterms:modified>
</cp:coreProperties>
</file>