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96" r:id="rId3"/>
    <p:sldId id="310" r:id="rId4"/>
    <p:sldId id="297" r:id="rId5"/>
    <p:sldId id="288" r:id="rId6"/>
    <p:sldId id="289" r:id="rId7"/>
    <p:sldId id="290" r:id="rId8"/>
    <p:sldId id="306" r:id="rId9"/>
    <p:sldId id="291" r:id="rId10"/>
    <p:sldId id="302" r:id="rId11"/>
    <p:sldId id="299" r:id="rId12"/>
    <p:sldId id="304" r:id="rId13"/>
    <p:sldId id="311" r:id="rId14"/>
    <p:sldId id="315" r:id="rId15"/>
    <p:sldId id="312" r:id="rId16"/>
    <p:sldId id="309" r:id="rId17"/>
    <p:sldId id="295" r:id="rId1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51E825-F320-4CEB-964A-7D9131787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CF1FA2-0E6C-4A5A-83E8-17DA7B476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D447D-4FC9-4E7B-9725-FC53F7CA58AF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634F051-25B5-4899-9D63-7441E1F8C0D7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79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EED0A70-BD6A-4472-9844-B84C5ABEF79C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6038-4523-43E5-B9CD-5BCE6B440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662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B633-E71C-435C-960B-723556162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593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7A04-6AAA-4844-846D-7CACD3254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4709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9292-F148-4473-8F91-565C22086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2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C90B-9C97-439F-93BA-CDF695BBE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3798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26B7-F750-4B48-9126-CA04C6B32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649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D109-B68B-44B0-8616-CB79DA1B1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426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D5F4-4CA5-43C5-9C65-055A165A0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5673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94ED-FEA2-4550-A509-A93FCF0B6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11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D0AC-7D07-43EF-9A75-4852CE02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064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094A-4732-4D1D-A1F7-FE2938747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4274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530E-F477-48F6-B109-BDC9BE4CF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849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2485EA-F6B6-4CE1-B698-204649C39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FD3DA4-5820-4BAF-A505-92888C92AA2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b="1" smtClean="0"/>
              <a:t>A Prelude to Behaviorism</a:t>
            </a:r>
            <a:endParaRPr lang="en-US" altLang="en-US" sz="3600" b="1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800" smtClean="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 smtClean="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 smtClean="0"/>
              <a:t>CSU Northridge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09600" y="18288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Lucida Sans Unicode" panose="020B0602030504020204" pitchFamily="34" charset="0"/>
              </a:rPr>
              <a:t>(or, “</a:t>
            </a:r>
            <a:r>
              <a:rPr lang="en-US" altLang="en-US" sz="2400" i="1">
                <a:solidFill>
                  <a:schemeClr val="tx2"/>
                </a:solidFill>
                <a:latin typeface="Lucida Sans Unicode" panose="020B0602030504020204" pitchFamily="34" charset="0"/>
              </a:rPr>
              <a:t>American Economic History </a:t>
            </a:r>
            <a:r>
              <a:rPr lang="en-US" altLang="en-US" sz="2400">
                <a:solidFill>
                  <a:schemeClr val="tx2"/>
                </a:solidFill>
                <a:latin typeface="Lucida Sans Unicode" panose="020B0602030504020204" pitchFamily="34" charset="0"/>
              </a:rPr>
              <a:t>in one lecture”)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The </a:t>
            </a:r>
            <a:r>
              <a:rPr lang="en-US" altLang="en-US" sz="4000" i="1" u="sng" smtClean="0"/>
              <a:t>New</a:t>
            </a:r>
            <a:r>
              <a:rPr lang="en-US" altLang="en-US" sz="4000" smtClean="0"/>
              <a:t> “Industrial” Revolution</a:t>
            </a:r>
            <a:br>
              <a:rPr lang="en-US" altLang="en-US" sz="4000" smtClean="0"/>
            </a:br>
            <a:r>
              <a:rPr lang="en-US" altLang="en-US" sz="2800" smtClean="0"/>
              <a:t>(hint: these positions all need management)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smtClean="0"/>
              <a:t>15 California Community Colleges plan to offer Bachelor’s Degrees beginning in Fall, 2017.</a:t>
            </a:r>
          </a:p>
          <a:p>
            <a:endParaRPr lang="en-US" altLang="en-US" sz="1600" smtClean="0"/>
          </a:p>
          <a:p>
            <a:r>
              <a:rPr lang="en-US" altLang="en-US" sz="1600" b="1" smtClean="0"/>
              <a:t>Airframe manufacturing technology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Antelope Valley College</a:t>
            </a:r>
          </a:p>
          <a:p>
            <a:r>
              <a:rPr lang="en-US" altLang="en-US" sz="1600" b="1" smtClean="0"/>
              <a:t>Industrial automation</a:t>
            </a:r>
            <a:r>
              <a:rPr lang="en-US" altLang="en-US" sz="1600" smtClean="0"/>
              <a:t>, Bakersfield College</a:t>
            </a:r>
          </a:p>
          <a:p>
            <a:r>
              <a:rPr lang="en-US" altLang="en-US" sz="1600" b="1" smtClean="0"/>
              <a:t>Emergency services and allied health systems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Crafton Hills College</a:t>
            </a:r>
          </a:p>
          <a:p>
            <a:r>
              <a:rPr lang="en-US" altLang="en-US" sz="1600" b="1" smtClean="0"/>
              <a:t>Mortuary science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Cypress College</a:t>
            </a:r>
          </a:p>
          <a:p>
            <a:r>
              <a:rPr lang="en-US" altLang="en-US" sz="1600" b="1" smtClean="0"/>
              <a:t>Equine industry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Feather River College</a:t>
            </a:r>
          </a:p>
          <a:p>
            <a:r>
              <a:rPr lang="en-US" altLang="en-US" sz="1600" b="1" smtClean="0"/>
              <a:t>Dental hygiene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Foothill College </a:t>
            </a:r>
            <a:r>
              <a:rPr lang="en-US" altLang="en-US" sz="1600" smtClean="0"/>
              <a:t>and </a:t>
            </a:r>
            <a:r>
              <a:rPr lang="en-US" altLang="en-US" sz="1600" u="sng" smtClean="0"/>
              <a:t>West Los Angeles College</a:t>
            </a:r>
          </a:p>
          <a:p>
            <a:r>
              <a:rPr lang="en-US" altLang="en-US" sz="1600" b="1" smtClean="0"/>
              <a:t>Bio-manufacturing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Mira Costa College</a:t>
            </a:r>
          </a:p>
          <a:p>
            <a:r>
              <a:rPr lang="en-US" altLang="en-US" sz="1600" b="1" smtClean="0"/>
              <a:t>Respiratory care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Modesto Junior College </a:t>
            </a:r>
            <a:r>
              <a:rPr lang="en-US" altLang="en-US" sz="1600" smtClean="0"/>
              <a:t>and </a:t>
            </a:r>
            <a:r>
              <a:rPr lang="en-US" altLang="en-US" sz="1600" u="sng" smtClean="0"/>
              <a:t>Skyline College</a:t>
            </a:r>
          </a:p>
          <a:p>
            <a:r>
              <a:rPr lang="en-US" altLang="en-US" sz="1600" b="1" smtClean="0"/>
              <a:t>Automotive technology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Rio Hondo College</a:t>
            </a:r>
          </a:p>
          <a:p>
            <a:r>
              <a:rPr lang="en-US" altLang="en-US" sz="1600" b="1" smtClean="0"/>
              <a:t>Health information management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Mesa College</a:t>
            </a:r>
          </a:p>
          <a:p>
            <a:r>
              <a:rPr lang="en-US" altLang="en-US" sz="1600" b="1" smtClean="0"/>
              <a:t>Occupational studies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Santa Ana College</a:t>
            </a:r>
          </a:p>
          <a:p>
            <a:r>
              <a:rPr lang="en-US" altLang="en-US" sz="1600" b="1" smtClean="0"/>
              <a:t>Interaction design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Santa Monica College</a:t>
            </a:r>
          </a:p>
          <a:p>
            <a:r>
              <a:rPr lang="en-US" altLang="en-US" sz="1600" b="1" smtClean="0"/>
              <a:t>Health information management</a:t>
            </a:r>
            <a:r>
              <a:rPr lang="en-US" altLang="en-US" sz="1600" smtClean="0"/>
              <a:t>, </a:t>
            </a:r>
            <a:r>
              <a:rPr lang="en-US" altLang="en-US" sz="1600" u="sng" smtClean="0"/>
              <a:t>Shasta College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8DF74-8915-459F-A76A-670340C3682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Personal Competencies for </a:t>
            </a:r>
            <a:r>
              <a:rPr lang="en-US" altLang="en-US" sz="3200" i="1" u="sng" smtClean="0"/>
              <a:t>Professional</a:t>
            </a:r>
            <a:r>
              <a:rPr lang="en-US" altLang="en-US" sz="3200" smtClean="0"/>
              <a:t> Success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smtClean="0"/>
              <a:t>Lominger Standard — 67 competencies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Action Oriented; Dealing with Ambiguity; Approachability; Boss Relationships; Business Acumen; Career Ambition; Caring About Direct Reports; Comfort Around Higher Management; Command Skills; Compassion; Composure; Conflict Management; Confronting Direct Reports; Creativity; Customer Focus; Timely Decision Making; Decision Quality; Delegation; Developing Direct Reports and Others; Directing Others; Managing Diversity; Ethics and Values; Fairness to Direct Reports; Functional/Technical Skills; Hiring and Staffing; Humor; Informing; Innovation Management; Integrity and Trust; Intellectual Horsepower; Interpersonal Savvy; Learning on the Fly; Listening; Managerial Courage; Managing and Measuring Work; Negotiating; Organizational Agility; Organizing; Dealing With Paradox; Patience; Peer Relationships; Perseverance; Personal Disclosure; Personal Learning; Perspective; Planning; Political Savvy; Presentation Skills; Priority Setting; Problem Solving; Process Management; Drive for Results; Self-Development; Self-Knowledge; Sizing Up People; Standing Alone; Strategic Agility; Managing Through Systems; Building Effective Teams; Technical Learning; Time Management; Total Work Systems; Understanding Others; Managing Vision and Purpose; Work/Life Balance; Written Communication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BCD37-71E9-4901-8E6F-EED46B6141A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Personal Competencies for </a:t>
            </a:r>
            <a:r>
              <a:rPr lang="en-US" altLang="en-US" sz="3200" i="1" u="sng" smtClean="0"/>
              <a:t>Managerial</a:t>
            </a:r>
            <a:r>
              <a:rPr lang="en-US" altLang="en-US" sz="3200" smtClean="0"/>
              <a:t> Success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sz="1600" smtClean="0"/>
              <a:t>All competencies are important, but a few competencies characterize the key differences between </a:t>
            </a:r>
            <a:r>
              <a:rPr lang="en-US" altLang="en-US" sz="1600" i="1" smtClean="0"/>
              <a:t>professionals</a:t>
            </a:r>
            <a:r>
              <a:rPr lang="en-US" altLang="en-US" sz="1600" smtClean="0"/>
              <a:t> and </a:t>
            </a:r>
            <a:r>
              <a:rPr lang="en-US" altLang="en-US" sz="1600" i="1" smtClean="0"/>
              <a:t>managers</a:t>
            </a:r>
            <a:r>
              <a:rPr lang="en-US" altLang="en-US" sz="1600" smtClean="0"/>
              <a:t>.  These are relatively indifferent to country, economy, industry, firm, salary, rank, seniority, etc.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Ethics and Values; Integrity and Trust; Compassion; Managing Diversity;</a:t>
            </a:r>
          </a:p>
          <a:p>
            <a:pPr lvl="1"/>
            <a:r>
              <a:rPr lang="en-US" altLang="en-US" sz="1400" smtClean="0"/>
              <a:t>Successful managers know that </a:t>
            </a:r>
            <a:r>
              <a:rPr lang="en-US" altLang="en-US" sz="1400" i="1" smtClean="0"/>
              <a:t>trust is the</a:t>
            </a:r>
            <a:r>
              <a:rPr lang="en-US" altLang="en-US" sz="1400" smtClean="0"/>
              <a:t> </a:t>
            </a:r>
            <a:r>
              <a:rPr lang="en-US" altLang="en-US" sz="1400" i="1" smtClean="0"/>
              <a:t>true organizational currency</a:t>
            </a:r>
            <a:r>
              <a:rPr lang="en-US" altLang="en-US" sz="1400" smtClean="0"/>
              <a:t>.</a:t>
            </a:r>
          </a:p>
          <a:p>
            <a:r>
              <a:rPr lang="en-US" altLang="en-US" sz="1600" smtClean="0"/>
              <a:t>Action Oriented; Command Skills; Managerial Courage; Standing Alone;</a:t>
            </a:r>
          </a:p>
          <a:p>
            <a:pPr lvl="1"/>
            <a:r>
              <a:rPr lang="en-US" altLang="en-US" sz="1400" smtClean="0"/>
              <a:t>Successful managers shrewdly demonstrate a </a:t>
            </a:r>
            <a:r>
              <a:rPr lang="en-US" altLang="en-US" sz="1400" i="1" smtClean="0"/>
              <a:t>bias towards action</a:t>
            </a:r>
            <a:r>
              <a:rPr lang="en-US" altLang="en-US" sz="1400" smtClean="0"/>
              <a:t>.</a:t>
            </a:r>
          </a:p>
          <a:p>
            <a:r>
              <a:rPr lang="en-US" altLang="en-US" sz="1600" smtClean="0"/>
              <a:t>Interpersonal Savvy; Organizational Agility; Political Savvy; Creativity;</a:t>
            </a:r>
          </a:p>
          <a:p>
            <a:pPr lvl="1"/>
            <a:r>
              <a:rPr lang="en-US" altLang="en-US" sz="1400" smtClean="0"/>
              <a:t>Successful managers have </a:t>
            </a:r>
            <a:r>
              <a:rPr lang="en-US" altLang="en-US" sz="1400" i="1" smtClean="0"/>
              <a:t>behavioral flexibility</a:t>
            </a:r>
            <a:r>
              <a:rPr lang="en-US" altLang="en-US" sz="1400" smtClean="0"/>
              <a:t> to adapt to reach any goal.</a:t>
            </a:r>
          </a:p>
          <a:p>
            <a:r>
              <a:rPr lang="en-US" altLang="en-US" sz="1600" smtClean="0"/>
              <a:t>Developing Relationships with Bosses, Direct Reports, and Peers;</a:t>
            </a:r>
          </a:p>
          <a:p>
            <a:pPr lvl="1"/>
            <a:r>
              <a:rPr lang="en-US" altLang="en-US" sz="1400" smtClean="0"/>
              <a:t>Successful managers are constantly </a:t>
            </a:r>
            <a:r>
              <a:rPr lang="en-US" altLang="en-US" sz="1400" i="1" smtClean="0"/>
              <a:t>cultivating and nurturing relationships</a:t>
            </a:r>
            <a:r>
              <a:rPr lang="en-US" altLang="en-US" sz="1400" smtClean="0"/>
              <a:t>.</a:t>
            </a:r>
          </a:p>
          <a:p>
            <a:r>
              <a:rPr lang="en-US" altLang="en-US" sz="1600" smtClean="0"/>
              <a:t>Managing Through Systems; Personal Learning;</a:t>
            </a:r>
          </a:p>
          <a:p>
            <a:pPr lvl="1"/>
            <a:r>
              <a:rPr lang="en-US" altLang="en-US" sz="1400" smtClean="0"/>
              <a:t>Successful managers are the best at </a:t>
            </a:r>
            <a:r>
              <a:rPr lang="en-US" altLang="en-US" sz="1400" i="1" smtClean="0"/>
              <a:t>self-initiated learning</a:t>
            </a:r>
            <a:r>
              <a:rPr lang="en-US" altLang="en-US" sz="1400" smtClean="0"/>
              <a:t>, and the best at </a:t>
            </a:r>
            <a:r>
              <a:rPr lang="en-US" altLang="en-US" sz="1400" i="1" smtClean="0"/>
              <a:t>visualizing invisible structures</a:t>
            </a:r>
            <a:r>
              <a:rPr lang="en-US" altLang="en-US" sz="1400" smtClean="0"/>
              <a:t> in entire organizational ecosystems.</a:t>
            </a:r>
          </a:p>
          <a:p>
            <a:endParaRPr lang="en-US" altLang="en-US" sz="1600" smtClean="0"/>
          </a:p>
          <a:p>
            <a:r>
              <a:rPr lang="en-US" altLang="en-US" sz="1600" b="1" smtClean="0"/>
              <a:t>Tolerance for Ambiguity; Dealing With Paradox; Conflict Management;</a:t>
            </a:r>
          </a:p>
          <a:p>
            <a:pPr lvl="1"/>
            <a:r>
              <a:rPr lang="en-US" altLang="en-US" sz="1400" smtClean="0"/>
              <a:t>Successful managers thrive in environments of </a:t>
            </a:r>
            <a:r>
              <a:rPr lang="en-US" altLang="en-US" sz="1400" i="1" smtClean="0"/>
              <a:t>uncertainty</a:t>
            </a:r>
            <a:r>
              <a:rPr lang="en-US" altLang="en-US" sz="1400" smtClean="0"/>
              <a:t>.</a:t>
            </a:r>
          </a:p>
          <a:p>
            <a:pPr lvl="1"/>
            <a:r>
              <a:rPr lang="en-US" altLang="en-US" sz="1400" smtClean="0"/>
              <a:t>e.g, Non-routine decision-making; unclear goals, tasks, and outcomes; role conflict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D8E91-BE56-424B-A472-33339847615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A Story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sz="1600" smtClean="0"/>
              <a:t>I have a friend…</a:t>
            </a:r>
            <a:endParaRPr lang="en-US" altLang="en-US" sz="140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8174A6-2F30-41BD-8EE5-933986DED6C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609600"/>
            <a:ext cx="9144000" cy="94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Figure 1.5 Four functions of management 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9342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52400" y="311150"/>
            <a:ext cx="9144000" cy="949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Merriweather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Mintzberg’s </a:t>
            </a:r>
            <a:r>
              <a:rPr lang="en-US" sz="3600" b="1" dirty="0"/>
              <a:t>10 Managerial Roles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59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Tolerance for </a:t>
            </a:r>
            <a:r>
              <a:rPr lang="en-US" altLang="en-US" sz="3200" i="1" smtClean="0"/>
              <a:t>Ambiguity</a:t>
            </a:r>
            <a:br>
              <a:rPr lang="en-US" altLang="en-US" sz="3200" i="1" smtClean="0"/>
            </a:br>
            <a:r>
              <a:rPr lang="en-US" altLang="en-US" sz="2800" i="1" smtClean="0"/>
              <a:t>(</a:t>
            </a:r>
            <a:r>
              <a:rPr lang="en-US" altLang="en-US" sz="2800" i="1" u="sng" smtClean="0"/>
              <a:t>How</a:t>
            </a:r>
            <a:r>
              <a:rPr lang="en-US" altLang="en-US" sz="2800" i="1" smtClean="0"/>
              <a:t> do we deal with it?)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87C15-E018-40D0-9F63-359DE30916E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357313"/>
            <a:ext cx="57880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 smtClean="0"/>
              <a:t>The “Professional Competencies” were adapted and excerpted from the “</a:t>
            </a:r>
            <a:r>
              <a:rPr lang="en-US" altLang="en-US" sz="2000" dirty="0" err="1" smtClean="0"/>
              <a:t>Lominger</a:t>
            </a:r>
            <a:r>
              <a:rPr lang="en-US" altLang="en-US" sz="2000" dirty="0" smtClean="0"/>
              <a:t> Standards” (now owned by </a:t>
            </a:r>
            <a:r>
              <a:rPr lang="en-US" altLang="en-US" sz="2000" dirty="0" err="1" smtClean="0"/>
              <a:t>Korn</a:t>
            </a:r>
            <a:r>
              <a:rPr lang="en-US" altLang="en-US" sz="2000" dirty="0" smtClean="0"/>
              <a:t>-Ferry International) :</a:t>
            </a:r>
          </a:p>
          <a:p>
            <a:pPr lvl="1">
              <a:defRPr/>
            </a:pPr>
            <a:r>
              <a:rPr lang="en-US" altLang="en-US" sz="1600" dirty="0" smtClean="0">
                <a:latin typeface="+mj-lt"/>
              </a:rPr>
              <a:t>https://www.udemy.com/blog/lominger-competencies/</a:t>
            </a:r>
            <a:endParaRPr lang="en-US" altLang="en-US" sz="18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The </a:t>
            </a:r>
            <a:r>
              <a:rPr lang="en-US" altLang="en-US" sz="2000" dirty="0" smtClean="0"/>
              <a:t>“</a:t>
            </a:r>
            <a:r>
              <a:rPr lang="en-US" altLang="en-US" sz="2000" dirty="0" err="1" smtClean="0"/>
              <a:t>Mintzberg’s</a:t>
            </a:r>
            <a:r>
              <a:rPr lang="en-US" altLang="en-US" sz="2000" dirty="0" smtClean="0"/>
              <a:t> 10 Managerial Roles” and “Organizations” </a:t>
            </a:r>
            <a:r>
              <a:rPr lang="en-US" altLang="en-US" sz="2000" dirty="0"/>
              <a:t>slides were excerpted from:</a:t>
            </a:r>
          </a:p>
          <a:p>
            <a:pPr lvl="1">
              <a:defRPr/>
            </a:pPr>
            <a:r>
              <a:rPr lang="en-US" altLang="en-US" sz="1800" dirty="0" err="1" smtClean="0"/>
              <a:t>Schermerhorn</a:t>
            </a:r>
            <a:r>
              <a:rPr lang="en-US" altLang="en-US" sz="1800" dirty="0" smtClean="0"/>
              <a:t>, J., and </a:t>
            </a:r>
            <a:r>
              <a:rPr lang="en-US" altLang="en-US" sz="1800" dirty="0" err="1" smtClean="0"/>
              <a:t>Bachrach</a:t>
            </a:r>
            <a:r>
              <a:rPr lang="en-US" altLang="en-US" sz="1800" dirty="0" smtClean="0"/>
              <a:t>, D. </a:t>
            </a:r>
            <a:r>
              <a:rPr lang="en-US" altLang="en-US" sz="1800" dirty="0"/>
              <a:t>(</a:t>
            </a:r>
            <a:r>
              <a:rPr lang="en-US" altLang="en-US" sz="1800" dirty="0" smtClean="0"/>
              <a:t>2015) </a:t>
            </a:r>
            <a:r>
              <a:rPr lang="en-US" altLang="en-US" sz="1800" i="1" dirty="0" smtClean="0"/>
              <a:t>Management </a:t>
            </a:r>
            <a:r>
              <a:rPr lang="en-US" altLang="en-US" sz="1800" i="1" dirty="0"/>
              <a:t>Skills </a:t>
            </a:r>
            <a:r>
              <a:rPr lang="en-US" altLang="en-US" sz="1800" i="1" dirty="0" smtClean="0"/>
              <a:t>13</a:t>
            </a:r>
            <a:r>
              <a:rPr lang="en-US" altLang="en-US" sz="1800" baseline="30000" dirty="0" smtClean="0"/>
              <a:t>th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ed., </a:t>
            </a:r>
            <a:r>
              <a:rPr lang="en-US" altLang="en-US" sz="1800" dirty="0" smtClean="0"/>
              <a:t>Wiley.</a:t>
            </a:r>
            <a:endParaRPr lang="en-US" altLang="en-US" sz="18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 smtClean="0"/>
              <a:t>The “Tolerance for Ambiguity” slides were excerpted from:</a:t>
            </a:r>
          </a:p>
          <a:p>
            <a:pPr lvl="1">
              <a:defRPr/>
            </a:pPr>
            <a:r>
              <a:rPr lang="en-US" altLang="en-US" sz="1800" dirty="0" err="1" smtClean="0"/>
              <a:t>Whetton</a:t>
            </a:r>
            <a:r>
              <a:rPr lang="en-US" altLang="en-US" sz="1800" dirty="0" smtClean="0"/>
              <a:t>, D., and Cameron, K. (2011) </a:t>
            </a:r>
            <a:r>
              <a:rPr lang="en-US" altLang="en-US" sz="1800" i="1" dirty="0" smtClean="0"/>
              <a:t>Developing Management Skills </a:t>
            </a:r>
            <a:r>
              <a:rPr lang="en-US" altLang="en-US" sz="1800" dirty="0" smtClean="0"/>
              <a:t>8</a:t>
            </a:r>
            <a:r>
              <a:rPr lang="en-US" altLang="en-US" sz="1800" baseline="30000" dirty="0" smtClean="0"/>
              <a:t>th</a:t>
            </a:r>
            <a:r>
              <a:rPr lang="en-US" altLang="en-US" sz="1800" dirty="0" smtClean="0"/>
              <a:t> ed., Pearson.</a:t>
            </a:r>
          </a:p>
          <a:p>
            <a:pPr>
              <a:defRPr/>
            </a:pPr>
            <a:endParaRPr lang="en-US" altLang="en-US" sz="20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87EC38-0DE9-4DFC-AB3D-883BB27FA6F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F4BC8B-7A78-4257-B80A-D8014CBDA45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804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3EECC-081A-4C7E-AAF2-01C770D6A96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Fall of the Roman Empire</a:t>
            </a:r>
          </a:p>
        </p:txBody>
      </p:sp>
      <p:graphicFrame>
        <p:nvGraphicFramePr>
          <p:cNvPr id="147521" name="Group 65"/>
          <p:cNvGraphicFramePr>
            <a:graphicFrameLocks noGrp="1"/>
          </p:cNvGraphicFramePr>
          <p:nvPr>
            <p:ph type="tbl" idx="1"/>
          </p:nvPr>
        </p:nvGraphicFramePr>
        <p:xfrm>
          <a:off x="457200" y="1417638"/>
          <a:ext cx="8229600" cy="526573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“Management” Dimension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Example Characteristic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lanning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Increasing urbanization operates very differently than agriculture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Formal processes doesn’t always guarantee cultural integration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eading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Emperors learned the hard way about keeping friends close and keeping enemies closer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rganizing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Learned the hard way about the limits of centralized 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Outsourcing military engagement to mercenaries is not sustainable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ontrolling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Couldn’t manage inflation of increasingly non-silver coins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Couldn’t manage increasingly far-flung borders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Etymology of “Management”</a:t>
            </a:r>
            <a:endParaRPr lang="en-US" altLang="en-US" i="1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The “Agrarian revolution” preceded the “Industrial” Revolution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The earliest organizations were farms (zoo)</a:t>
            </a:r>
          </a:p>
          <a:p>
            <a:r>
              <a:rPr lang="en-US" altLang="en-US" sz="2000" smtClean="0"/>
              <a:t>The most important animal on the farm (organization) is the horse (professional).  A human (manager) is in charge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The English word “manage” is derived from the Italian word (</a:t>
            </a:r>
            <a:r>
              <a:rPr lang="en-US" altLang="en-US" sz="2000" i="1" smtClean="0"/>
              <a:t>maneggiare)</a:t>
            </a:r>
            <a:r>
              <a:rPr lang="en-US" altLang="en-US" sz="2000" smtClean="0"/>
              <a:t> for handling a horse which in turn is derived from the Latin word (</a:t>
            </a:r>
            <a:r>
              <a:rPr lang="en-US" altLang="en-US" sz="2000" i="1" smtClean="0"/>
              <a:t>manus</a:t>
            </a:r>
            <a:r>
              <a:rPr lang="en-US" altLang="en-US" sz="2000" smtClean="0"/>
              <a:t>) for “hand”, or in the context of management and leadership, “to lead…by hand.”</a:t>
            </a:r>
          </a:p>
          <a:p>
            <a:pPr lvl="1"/>
            <a:r>
              <a:rPr lang="en-US" altLang="en-US" sz="1600" smtClean="0"/>
              <a:t>Source: Oxford English Dictionary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How did we get to where we are now?...and how will you get to where you’ll be in the future (i.e., </a:t>
            </a:r>
            <a:r>
              <a:rPr lang="en-US" altLang="en-US" sz="2000" i="1" smtClean="0"/>
              <a:t>your</a:t>
            </a:r>
            <a:r>
              <a:rPr lang="en-US" altLang="en-US" sz="2000" smtClean="0"/>
              <a:t> professional life)?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B0CF79-DD92-4FEC-B331-3941B532DA7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E6846-CCC2-404D-B8AF-4BF337FC23F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Transitions since ~1875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1944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Verdana" panose="020B0604030504040204" pitchFamily="34" charset="0"/>
              </a:rPr>
              <a:t>Agricultural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Economy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266700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200400" y="1905000"/>
            <a:ext cx="2373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Verdana" panose="020B0604030504040204" pitchFamily="34" charset="0"/>
              </a:rPr>
              <a:t>Manufacturing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Economy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36220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6629400" y="1905000"/>
            <a:ext cx="157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Verdana" panose="020B0604030504040204" pitchFamily="34" charset="0"/>
              </a:rPr>
              <a:t>Service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Economy</a:t>
            </a:r>
          </a:p>
        </p:txBody>
      </p:sp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5908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E780B-B09D-4FCA-923D-1DE1F55D0A1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Management Transitions</a:t>
            </a:r>
          </a:p>
        </p:txBody>
      </p:sp>
      <p:graphicFrame>
        <p:nvGraphicFramePr>
          <p:cNvPr id="147521" name="Group 6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367216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Agriculture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Manufacturing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lanning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adapt to markets and economies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predict change in labor and 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eading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by land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extrinsic needs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intrinsic needs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rganizing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cooperatives/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guilds/family/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mostly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hierarchies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(one-to-many)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mostly networks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(many-to-many)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ontrolling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physical distance/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no other choices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wage/piecework/choice between factory work and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salary/bonus/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feedback/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continuous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3276600" cy="30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3717A6-3570-4F0E-98F8-34337438400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9338"/>
            <a:ext cx="8229600" cy="5503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Transition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Agricultural </a:t>
            </a:r>
            <a:r>
              <a:rPr lang="en-US" altLang="en-US" sz="1600" dirty="0" smtClean="0">
                <a:sym typeface="Symbol" panose="05050102010706020507" pitchFamily="18" charset="2"/>
              </a:rPr>
              <a:t></a:t>
            </a:r>
            <a:r>
              <a:rPr lang="en-US" altLang="en-US" sz="1600" dirty="0" smtClean="0"/>
              <a:t> Manufacturing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/>
              <a:t>Key Trends in (Social) Labor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Immigration (especially from Europe)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Urbanization (in large cities)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Public Education (K-12)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Key Trends in (Economic) Capital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Division of Labor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Optimize for efficiency by concentrating resources in a firm within a sector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Specialization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Coordination</a:t>
            </a:r>
            <a:endParaRPr lang="en-US" alt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Industrial Machines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Large-scale plant and equipment for mass production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Standardization </a:t>
            </a:r>
            <a:r>
              <a:rPr lang="en-US" altLang="en-US" sz="1400" dirty="0" smtClean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Training/Education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Productivity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Motivation/Incentives</a:t>
            </a:r>
            <a:endParaRPr lang="en-US" alt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Financial Markets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The sale price for a crop is set before it is sowed; Stocks sold to investors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Forecasting </a:t>
            </a:r>
            <a:r>
              <a:rPr lang="en-US" altLang="en-US" sz="1400" dirty="0" smtClean="0">
                <a:latin typeface="Garamond" panose="02020404030301010803" pitchFamily="18" charset="0"/>
              </a:rPr>
              <a:t>→</a:t>
            </a:r>
            <a:r>
              <a:rPr lang="en-US" altLang="en-US" sz="1400" dirty="0" smtClean="0"/>
              <a:t> </a:t>
            </a:r>
            <a:r>
              <a:rPr lang="en-US" altLang="en-US" sz="1400" i="1" dirty="0"/>
              <a:t>D</a:t>
            </a:r>
            <a:r>
              <a:rPr lang="en-US" altLang="en-US" sz="1400" i="1" dirty="0" smtClean="0"/>
              <a:t>ecision-making, Strategy</a:t>
            </a:r>
            <a:endParaRPr lang="en-US" altLang="en-US" sz="14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Impact on Management (</a:t>
            </a:r>
            <a:r>
              <a:rPr lang="en-US" altLang="en-US" sz="1800" i="1" dirty="0" smtClean="0"/>
              <a:t>Classical</a:t>
            </a:r>
            <a:r>
              <a:rPr lang="en-US" altLang="en-US" sz="1800" dirty="0" smtClean="0"/>
              <a:t> Approaches)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How do we do the </a:t>
            </a:r>
            <a:r>
              <a:rPr lang="en-US" altLang="en-US" sz="1600" i="1" dirty="0" smtClean="0"/>
              <a:t>thing right</a:t>
            </a:r>
            <a:r>
              <a:rPr lang="en-US" altLang="en-US" sz="1600" dirty="0" smtClean="0"/>
              <a:t> (efficiency)?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Scientific Management, Administrative Principles, Bureaucratic Org.’s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 smtClean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1950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7244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1975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002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1900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150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2000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5908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1925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67818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2025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1875</a:t>
            </a: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7848600" y="6064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2050</a:t>
            </a:r>
          </a:p>
        </p:txBody>
      </p:sp>
      <p:sp>
        <p:nvSpPr>
          <p:cNvPr id="12301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04800"/>
            <a:ext cx="2895600" cy="30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EF55F0-E8B7-4C2A-965F-3EC7A67BED7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9338"/>
            <a:ext cx="8229600" cy="5556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Transition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Manufacturing </a:t>
            </a:r>
            <a:r>
              <a:rPr lang="en-US" altLang="en-US" sz="1600" dirty="0" smtClean="0">
                <a:sym typeface="Symbol" panose="05050102010706020507" pitchFamily="18" charset="2"/>
              </a:rPr>
              <a:t></a:t>
            </a:r>
            <a:r>
              <a:rPr lang="en-US" altLang="en-US" sz="1600" dirty="0" smtClean="0"/>
              <a:t> Service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/>
              <a:t>Key Trends in (Social) Labor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Gender (females in the workforce)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Public Education (college and diversity)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Professional Careers (including certifications)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Key Trends in (Economic) Capital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Scope of Goods and Services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Global Markets </a:t>
            </a:r>
            <a:r>
              <a:rPr lang="en-US" altLang="en-US" sz="1400" dirty="0" smtClean="0"/>
              <a:t>(employees, customers, and suppliers)</a:t>
            </a:r>
            <a:endParaRPr lang="en-US" altLang="en-US" sz="1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Diversity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Culture</a:t>
            </a:r>
            <a:endParaRPr lang="en-US" alt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Scale of Firms</a:t>
            </a:r>
            <a:endParaRPr lang="en-US" altLang="en-US" sz="1600" i="1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/>
              <a:t>Optimize for stability in large organizations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Size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Leadership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Complexity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Control Systems</a:t>
            </a:r>
            <a:endParaRPr lang="en-US" alt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Careers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“Specialist Professionals” </a:t>
            </a:r>
            <a:r>
              <a:rPr lang="en-US" altLang="en-US" sz="1400" dirty="0" smtClean="0"/>
              <a:t>professionals and “Generalist Managers”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Workplace livelihood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Human Resources/Organizational Design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Impact on Management (</a:t>
            </a:r>
            <a:r>
              <a:rPr lang="en-US" altLang="en-US" sz="1800" i="1" dirty="0" smtClean="0"/>
              <a:t>Behavioral</a:t>
            </a:r>
            <a:r>
              <a:rPr lang="en-US" altLang="en-US" sz="1800" dirty="0" smtClean="0"/>
              <a:t> Approaches)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How do we do the </a:t>
            </a:r>
            <a:r>
              <a:rPr lang="en-US" altLang="en-US" sz="1600" i="1" dirty="0" smtClean="0"/>
              <a:t>right thing</a:t>
            </a:r>
            <a:r>
              <a:rPr lang="en-US" altLang="en-US" sz="1600" dirty="0" smtClean="0"/>
              <a:t> (effectiveness)?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Communities/Human Needs, Personality/Adult Learning, Theory X/Y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1950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244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1975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1900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7150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2000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5908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1925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67818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2025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1875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7848600" y="6064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2050</a:t>
            </a:r>
          </a:p>
        </p:txBody>
      </p:sp>
      <p:sp>
        <p:nvSpPr>
          <p:cNvPr id="13325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59550" y="304800"/>
            <a:ext cx="2051050" cy="30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278491-0D70-4EE4-B98D-73B7031800A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56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Transition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Service </a:t>
            </a:r>
            <a:r>
              <a:rPr lang="en-US" altLang="en-US" sz="1600" dirty="0" smtClean="0">
                <a:sym typeface="Symbol" panose="05050102010706020507" pitchFamily="18" charset="2"/>
              </a:rPr>
              <a:t></a:t>
            </a:r>
            <a:r>
              <a:rPr lang="en-US" altLang="en-US" sz="1600" dirty="0" smtClean="0"/>
              <a:t> 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/>
              <a:t>Key Trends in (Social) Labor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“Surrogate” </a:t>
            </a:r>
            <a:r>
              <a:rPr lang="en-US" altLang="en-US" sz="1600" dirty="0" smtClean="0"/>
              <a:t>family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Even more Diversity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Key </a:t>
            </a:r>
            <a:r>
              <a:rPr lang="en-US" altLang="en-US" sz="1800" dirty="0"/>
              <a:t>Trends in (Economic) Capital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Knowledge Complexity</a:t>
            </a:r>
            <a:endParaRPr lang="en-US" altLang="en-US" sz="16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Cooperation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Teams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Negotiation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Conflict Resolution</a:t>
            </a:r>
            <a:endParaRPr lang="en-US" altLang="en-US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Environment, Sustainability, and Governance</a:t>
            </a:r>
            <a:endParaRPr lang="en-US" altLang="en-US" sz="16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Accountability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Ethics, Corporate Social Responsibility</a:t>
            </a:r>
            <a:endParaRPr lang="en-US" altLang="en-US" sz="14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Rapid Change</a:t>
            </a:r>
            <a:endParaRPr lang="en-US" altLang="en-US" sz="16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 smtClean="0"/>
              <a:t>Continuous Innovation </a:t>
            </a:r>
            <a:r>
              <a:rPr lang="en-US" altLang="en-US" sz="1400" dirty="0">
                <a:latin typeface="Garamond" panose="02020404030301010803" pitchFamily="18" charset="0"/>
              </a:rPr>
              <a:t>→</a:t>
            </a:r>
            <a:r>
              <a:rPr lang="en-US" altLang="en-US" sz="1400" dirty="0"/>
              <a:t> </a:t>
            </a:r>
            <a:r>
              <a:rPr lang="en-US" altLang="en-US" sz="1400" i="1" dirty="0" smtClean="0"/>
              <a:t>Communication</a:t>
            </a:r>
            <a:endParaRPr lang="en-US" altLang="en-US" sz="14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i="1" dirty="0" smtClean="0"/>
              <a:t>Management </a:t>
            </a:r>
            <a:r>
              <a:rPr lang="en-US" altLang="en-US" sz="1800" i="1" dirty="0" smtClean="0"/>
              <a:t>Science</a:t>
            </a:r>
            <a:r>
              <a:rPr lang="en-US" altLang="en-US" sz="1800" dirty="0" smtClean="0"/>
              <a:t> (Operations Research) Approach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Can we model (first we </a:t>
            </a:r>
            <a:r>
              <a:rPr lang="en-US" altLang="en-US" sz="1600" i="1" dirty="0" smtClean="0"/>
              <a:t>analyze</a:t>
            </a:r>
            <a:r>
              <a:rPr lang="en-US" altLang="en-US" sz="1600" dirty="0" smtClean="0"/>
              <a:t>, and then we </a:t>
            </a:r>
            <a:r>
              <a:rPr lang="en-US" altLang="en-US" sz="1600" i="1" dirty="0" smtClean="0"/>
              <a:t>automate</a:t>
            </a:r>
            <a:r>
              <a:rPr lang="en-US" altLang="en-US" sz="1600" dirty="0" smtClean="0"/>
              <a:t>) all inputs, processes, and outputs (i.e., optimize one or more processes)?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Contingency </a:t>
            </a:r>
            <a:r>
              <a:rPr lang="en-US" altLang="en-US" sz="1800" dirty="0" smtClean="0"/>
              <a:t>Approach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We focus on the behavioral approach…but the “dirty little secret” is…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Successful managers apply </a:t>
            </a:r>
            <a:r>
              <a:rPr lang="en-US" altLang="en-US" sz="1600" i="1" dirty="0" smtClean="0"/>
              <a:t>all</a:t>
            </a:r>
            <a:r>
              <a:rPr lang="en-US" altLang="en-US" sz="1600" dirty="0" smtClean="0"/>
              <a:t> of these management approaches as needed to best effect an organizational outcome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1950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7244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1975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002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1900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2000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590800" y="60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1925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67818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2025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1875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7848600" y="6064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2050</a:t>
            </a:r>
          </a:p>
        </p:txBody>
      </p:sp>
      <p:sp>
        <p:nvSpPr>
          <p:cNvPr id="14349" name="Line 3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1330</Words>
  <Application>Microsoft Office PowerPoint</Application>
  <PresentationFormat>On-screen Show (4:3)</PresentationFormat>
  <Paragraphs>224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Garamond</vt:lpstr>
      <vt:lpstr>Lucida Sans</vt:lpstr>
      <vt:lpstr>Lucida Sans Unicode</vt:lpstr>
      <vt:lpstr>Symbol</vt:lpstr>
      <vt:lpstr>Times New Roman</vt:lpstr>
      <vt:lpstr>Verdana</vt:lpstr>
      <vt:lpstr>Default Design</vt:lpstr>
      <vt:lpstr>A Prelude to Behaviorism</vt:lpstr>
      <vt:lpstr>PowerPoint Presentation</vt:lpstr>
      <vt:lpstr>The Fall of the Roman Empire</vt:lpstr>
      <vt:lpstr>Etymology of “Management”</vt:lpstr>
      <vt:lpstr>Transitions since ~1875</vt:lpstr>
      <vt:lpstr>Management Transitions</vt:lpstr>
      <vt:lpstr>PowerPoint Presentation</vt:lpstr>
      <vt:lpstr>PowerPoint Presentation</vt:lpstr>
      <vt:lpstr>PowerPoint Presentation</vt:lpstr>
      <vt:lpstr>The New “Industrial” Revolution (hint: these positions all need management)</vt:lpstr>
      <vt:lpstr>Personal Competencies for Professional Success</vt:lpstr>
      <vt:lpstr>Personal Competencies for Managerial Success</vt:lpstr>
      <vt:lpstr>A Story</vt:lpstr>
      <vt:lpstr>Figure 1.5 Four functions of management </vt:lpstr>
      <vt:lpstr>PowerPoint Presentation</vt:lpstr>
      <vt:lpstr>Tolerance for Ambiguity (How do we deal with it?)</vt:lpstr>
      <vt:lpstr>References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Prelude to Behaviorism</dc:title>
  <dc:creator>wsmith</dc:creator>
  <cp:lastModifiedBy>Smith, Wayne W</cp:lastModifiedBy>
  <cp:revision>233</cp:revision>
  <dcterms:created xsi:type="dcterms:W3CDTF">2008-04-21T00:35:01Z</dcterms:created>
  <dcterms:modified xsi:type="dcterms:W3CDTF">2019-06-21T16:30:50Z</dcterms:modified>
</cp:coreProperties>
</file>