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0" r:id="rId2"/>
    <p:sldId id="433" r:id="rId3"/>
    <p:sldId id="434" r:id="rId4"/>
    <p:sldId id="435" r:id="rId5"/>
    <p:sldId id="441" r:id="rId6"/>
    <p:sldId id="437" r:id="rId7"/>
    <p:sldId id="436" r:id="rId8"/>
    <p:sldId id="442" r:id="rId9"/>
    <p:sldId id="438" r:id="rId10"/>
    <p:sldId id="440" r:id="rId11"/>
    <p:sldId id="439" r:id="rId1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11" autoAdjust="0"/>
    <p:restoredTop sz="86467" autoAdjust="0"/>
  </p:normalViewPr>
  <p:slideViewPr>
    <p:cSldViewPr>
      <p:cViewPr varScale="1">
        <p:scale>
          <a:sx n="61" d="100"/>
          <a:sy n="61" d="100"/>
        </p:scale>
        <p:origin x="8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5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E99958-5CB4-4D2F-A3CB-E919364247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6791E9-E03B-4B75-B0FA-F61686641C0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DD8E803-2AAB-4199-8C2D-8DA9C9BCCBE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A88DE12-0ED0-4271-BA73-7A04F176AD2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E1D7AAC-607A-42FA-A9F3-0D4B5671D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A286490-D800-467E-84E6-01D1BFE3FA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>
            <a:lvl1pPr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5C6123C-8673-4E3F-A316-69F2056EF1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>
            <a:lvl1pPr algn="r"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0144C69-AD5E-431A-90E8-AC25447AA3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B0EEE525-BD89-4B5D-82C9-24F33F55F4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8488" cy="460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8A5F6318-3143-41BD-BD53-EF011B572F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b" anchorCtr="0" compatLnSpc="1">
            <a:prstTxWarp prst="textNoShape">
              <a:avLst/>
            </a:prstTxWarp>
          </a:bodyPr>
          <a:lstStyle>
            <a:lvl1pPr defTabSz="9794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0C1E8227-DE54-44CF-93E6-0EA27D6F60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7969" tIns="48984" rIns="97969" bIns="48984" numCol="1" anchor="b" anchorCtr="0" compatLnSpc="1">
            <a:prstTxWarp prst="textNoShape">
              <a:avLst/>
            </a:prstTxWarp>
          </a:bodyPr>
          <a:lstStyle>
            <a:lvl1pPr algn="r" defTabSz="9794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9F3F87-B678-46DB-9203-8B887268C1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48F44D0-7F6C-4EF7-8151-07DC604BA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94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94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90C9E3-6470-4E7A-949C-CF5812CF527F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83F3DE-7EB1-4441-BEE8-C89650390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94BFB49-44CD-4873-8218-CAF1B8381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CF6124-99C2-4E50-82A8-52D06319F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2055DE-7E0F-4609-B46D-F92D1EB49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5E7F6-AFED-4094-9815-D2F94461C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E335D-D847-43D6-935F-2D093C9F2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01847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6459A-9775-4366-B487-59554D4D0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67D17B-4ECA-4810-8712-1A4472473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7A039-9B73-420A-AAA9-197FD1C05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060DC-66BD-45B3-9DE6-49E92BA69F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62918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0EAEC5-87F7-4C04-9B87-C7E2A397B6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C46A2A-8C40-4A46-BFB7-2C53552A6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34F01E-B2DC-41C1-B414-F0F9A81EB2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5F564-4639-4329-AED0-9E7BE1FA90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15032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C56288-9196-48A5-91E0-BC158BCB8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F38B95-8469-4B5B-9D1D-E02E0AAF7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DEA604-58E5-4D00-B16B-7C47E90E0E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B3471-D247-4806-AF62-D0E7D003A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51108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74C69C-E4B5-4E32-B941-43E7BAE3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D5F58-78E5-479A-BE98-F44D58A7E0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A17D65-EC28-4A31-A1AB-5F1192F43D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991C-06B9-4DA8-9BFE-62BFC91A9F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73889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8ECCD2-4114-4133-9742-26154B3651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EB4247-5A79-45B9-A886-0133EBB43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1CFD24-B2EA-4B4F-B9A8-6B8C1206E3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7E72E-24EF-4C9E-B8EC-97E76D4BD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82254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B19DF4-49BA-4FD1-AFB8-C1868654A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61D066-FAC3-4254-9117-641B12C573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FC6C283-5E3F-4DD7-B70B-D57968C6E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AFB08-F550-4B80-8B4A-417A67CF1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0990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485959E-6A44-42A3-B6EB-61E5CB17B6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F359A1-0531-4580-88CA-53C96B2D2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3D16B3-31A9-477A-A0BE-E37D062E5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1D193-59EC-45F2-A6C9-BBAF9F928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08755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B0097FD-1785-406E-8DAC-7341D0D492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AB5E66-36EB-4B19-AD58-BB7C7B097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21CFAF-3E2F-46BF-A089-2B341C8B4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55C3D-6A90-4E3B-8F4E-18CAC1E21E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23409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B23E2D-DB0F-4C53-8402-8FFED00484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DF6CC4-2003-40B2-8759-D3B964DE91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490562-7017-4BFC-B329-B21F486DEA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E5EF5-FE2F-47D9-B240-C5CF7657F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52048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7466EB-D5D6-4EAF-BE72-0AF6068A3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484FB5-A8D9-4D01-992F-55A260E77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E13EF-FBD1-4040-AF59-3EA906C13B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7B3F5-F4CE-4D17-B812-8FB540F8D9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7153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24E6A1-15E6-41FB-9756-E512D54EB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98D956-9FD8-4C39-B6F4-B5F73BB76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CD1D58-2CD7-43EC-ABDD-60CC78C637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992B15-6B83-4620-B7A5-69625144301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1682A0-B822-423E-81B8-3929CBBAE08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2A7954-5B4C-44BD-AA2B-4B2012C6C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d-aspi.s3.ap-southeast-2.amazonaws.com/2024-08/ASPIs%20two-decade%20Critical%20Technology%20Tracker_1.pdf?VersionId=1p.Rx9MIuZyK5A5w1SDKIpE2EGNB_H8r" TargetMode="External"/><Relationship Id="rId2" Type="http://schemas.openxmlformats.org/officeDocument/2006/relationships/hyperlink" Target="https://www.aspi.org.au/report/aspis-two-decade-critical-technology-track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dqblog.com/home/the-challenging-gift-of-social-medi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271FF99F-C715-429D-B833-92FE477A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BD7B02-C1FA-45F2-96F5-7BB040CC0671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E717FCA-2051-4C04-8AB8-29E8F82690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/>
          <a:lstStyle/>
          <a:p>
            <a:pPr algn="l" eaLnBrk="1" hangingPunct="1"/>
            <a:r>
              <a:rPr lang="en-US" altLang="en-US" sz="4000" b="1" dirty="0"/>
              <a:t>The Technology Topics that “We Dare Not Speak About”</a:t>
            </a:r>
            <a:endParaRPr lang="en-US" altLang="en-US" sz="3200" b="1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F90B0ED-B2BF-44E4-8260-246FC34A06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00400" y="4029151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altLang="en-US" sz="2800" dirty="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800" dirty="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en-US" sz="2800" dirty="0"/>
              <a:t>CSU Northridge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6853593-DCE2-4596-A233-C31F91CB8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39781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tx2"/>
                </a:solidFill>
                <a:latin typeface="Lucida Sans Unicode" panose="020B0602030504020204" pitchFamily="34" charset="0"/>
              </a:rPr>
              <a:t>The book can miss these topics, but we can’t</a:t>
            </a:r>
          </a:p>
        </p:txBody>
      </p:sp>
      <p:sp>
        <p:nvSpPr>
          <p:cNvPr id="4102" name="Date Placeholder 1">
            <a:extLst>
              <a:ext uri="{FF2B5EF4-FFF2-40B4-BE49-F238E27FC236}">
                <a16:creationId xmlns:a16="http://schemas.microsoft.com/office/drawing/2014/main" id="{E2E61435-BCEF-493F-8F91-63A793A7E8E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290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" panose="020B0604020202020204" pitchFamily="34" charset="0"/>
              </a:rPr>
              <a:t>Updated</a:t>
            </a:r>
            <a:r>
              <a:rPr lang="en-US" altLang="en-US" sz="1400">
                <a:latin typeface="Arial" panose="020B0604020202020204" pitchFamily="34" charset="0"/>
              </a:rPr>
              <a:t>: </a:t>
            </a:r>
            <a:fld id="{279F3689-31F7-4446-A721-16322F408364}" type="datetime2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Sunday, January 05, 2025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D12D2F-1B4F-2A72-4DC3-E67D692E9B80}"/>
              </a:ext>
            </a:extLst>
          </p:cNvPr>
          <p:cNvSpPr txBox="1"/>
          <p:nvPr/>
        </p:nvSpPr>
        <p:spPr>
          <a:xfrm>
            <a:off x="4831028" y="5982811"/>
            <a:ext cx="35509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Parts of this Lecture were inspired by</a:t>
            </a:r>
          </a:p>
          <a:p>
            <a:r>
              <a:rPr lang="en-US" sz="1400" dirty="0"/>
              <a:t>recurring discussions with one of my</a:t>
            </a:r>
          </a:p>
          <a:p>
            <a:r>
              <a:rPr lang="en-US" sz="1400" dirty="0"/>
              <a:t>best students—Mr. Tom McNaughton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65A951-B3EA-E24B-2668-B8A2DDFE2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D72633DA-8B78-C385-AAA7-E3CE5AFB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6FD4865-EDAF-C902-698A-1CA04ECF9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Positive vs. Negative Externalities (2 of 3)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ECE34B0-136F-EBB4-878B-0FE2AE997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Lots of apps, Freedom of expression, access for everyone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But</a:t>
            </a:r>
            <a:r>
              <a:rPr lang="en-US" altLang="en-US" sz="2000" dirty="0"/>
              <a:t>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Tilley, A. (December 23, 2024), “Kid Safety On Apple's App Store Is Too Lax, Study Says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8516160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E1598-12AE-6E87-5A0C-CBF9015C0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274B23EB-CF78-6626-D382-25F1B75AA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007721A-5D75-5094-4523-87167648B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Positive vs. Negative Externalities (3 of 3)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D3C2104-1EBE-07E6-8417-5C19C357A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3D printing, especially to make life-saving products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McWhirter, C., Gershman, J., and J. West (December 13, 2024), “U.S. News: Shooting Heightens Ghost Guns Debate --- 3-D-printed weapons are increasingly common among criminals, police say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Car sharing, extra money, peer-to-peer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Eisen, B. (January 4, 2025), “EXCHANGE --- Safety Questions Arise For Car-Sharing App Turo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16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363023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8AA2D05B-626A-4C10-AA6C-6AA9D582B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F591B4B-D995-4EF9-8156-BAC875533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Topics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5C6BF7A-EC16-4E0C-9BDE-F9409B18A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Critical Technologies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Should/Can “The West” or the “The U.S.” need to be #1 in certain areas?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‘Military-Industrial Complex’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Do some firms benefit when countries go to war?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“Gift”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How do we measure value when you don’t pay (e.g., social media)?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Private Benefits, Public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How do we manage technologies where the benefits and burdens differ?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Positive vs. Negative Externalities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How do we get the positive externalities while avoiding the negative externalities?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506684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DF984-EE8B-2EAA-F363-CF5479C0B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75079D40-AFBC-2521-EFF9-44ADE0BC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9693D9D-EEA9-D590-8F19-056FE7EC43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Critical Technologies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F29D517-4108-018A-5DEC-D9051DB0C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Should/Can the “The U.S.” or “The West” be #1 in certain areas?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Advanced information and communication technologies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Advanced materials and manufacturing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Artificial intelligence, computing and communications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Biotechnology, gene technologies and vaccines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 err="1"/>
              <a:t>Defence</a:t>
            </a:r>
            <a:r>
              <a:rPr lang="en-US" altLang="en-US" sz="1600" dirty="0"/>
              <a:t>, space, robotics and transportation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Energy and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Quantum technologies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Sensing, timing and navigation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Executive Summary: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>
                <a:hlinkClick r:id="rId2"/>
              </a:rPr>
              <a:t>https://www.aspi.org.au/report/aspis-two-decade-critical-technology-tracker</a:t>
            </a: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Full Report (72 pages):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https://ad-aspi.s3.ap-southeast-2.amazonaws.com/2024-08/ASPIs%20two-decade%20Critical%20Technology%20Tracker_1.pdf?VersionId=1p.Rx9MIuZyK5A5w1SDKIpE2EGNB_H8r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86392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78EB5-397A-7BEA-F424-97D05D42A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4690722F-8374-ACD6-8461-1E38CBA2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2C0C10B-38F1-6EE6-41D1-49EC781BD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The ‘Military-Industrial’ Complex (1 of 2)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0CDA642-5FB1-36E4-4128-03E87E400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Drones for shipping, delivery, aerial photography, art demonstrations. Etc.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Marson, J., Michaels, D., and S. </a:t>
            </a:r>
            <a:r>
              <a:rPr lang="en-US" sz="1600" dirty="0" err="1"/>
              <a:t>Korovayny</a:t>
            </a:r>
            <a:r>
              <a:rPr lang="en-US" sz="1600" dirty="0"/>
              <a:t> (December 31, 2024), “Ukraine Advances Killer Robot Drones With More Automation, Efficiency”,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Mobile/portable information and communication devices, phones, pagers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(December 31, 2024), “Hezbollah Gets a Pager Message”,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164330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3E64E-5EDC-FD2F-3F8C-B0DCCE0E6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5FC1926E-5295-68C7-4F5C-3A401394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5F80E35-1170-2AB5-D228-B3AE1C67D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The ‘Military-Industrial’ Complex (2 of 2)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18FC98F-4A51-054D-D361-22C8B95EB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One perspective…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Braw, E. (January 3, 2019), “Stop Worrying and Learn to Love the Military-Industrial Complex”,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Another perspective…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Weiss, S. (January 17, 1986), “The Complex Meaning of Ike's Famous Talk”,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Does it matter…Geographics?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By country…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By state…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By region…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Does it matter…Demographics?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By resources…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By culture…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By history…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39189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07EAD-11FC-DCD3-DCE3-12B8173B0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851BC7E7-A2F6-3923-664C-6DB1F9DF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7D00D82-FC9A-A2E3-9BAB-632F0A9E6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The “Gift”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19CACE8-F760-D7E1-7B48-711618C0A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Free Internet searches, free blogs, free social media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 we also want…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How do we value something when we don’t pay with money…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Our Time? (Do I know my own Utility function?)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Our Opportunity Cost? (What would you pay for using Facebook?)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Our Economic Potential? (Can I make money on TikTok?)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More reading…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>
                <a:hlinkClick r:id="rId2"/>
              </a:rPr>
              <a:t>http://www.ocdqblog.com/home/the-challenging-gift-of-social-media.html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9086227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75670-CBD6-15FA-FADA-FEEC1BEFF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EB20DEC7-8E13-81C5-1259-10A8405D4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65C9C46-E355-6E50-FD40-B4306AA02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Private Benefits, Public Costs (1 of 2)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103B257-C7BB-A491-0E31-6AD5D1DB1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(all)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(Almost) everything in our life to be digital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 nobody wants…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Rundle, J., and C. Stupp (July 23, 2024), “Data Breaches Underscore the Lack of Basic Cyber Controls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Some Companies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Artificial Intelligence for just about everything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 it takes scarce infrastructure…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Zeigler, B. (April 10, 2024), “Artificial Intelligence (A Special Report) --- How to Make AI Less of a Power Guzzler: AI's future may depend on whether providers can reduce their appetite for electricity and water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0304676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FBD5D-470C-6084-394D-06F89BE1E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A69CD316-64A2-323D-7C60-7463ADB53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88669A-757C-99AD-7CF0-3FCFE9B95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Private Benefits, Public Costs (2 of 2)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1FC5331-A843-4818-B068-F9E3E913B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A Few Companies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Artificial Intelligence for just about everything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 Many Individuals might not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Zeigler, B. (April 10, 2024), “Technology (A Special Report) --- Why a Movie Actor Is Worried About AI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5250660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6724CB-E98A-A292-29F3-8A01C91FE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6C5CC42D-5AB9-EA12-9D25-9BF1134E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405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405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405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405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B6B4B-667F-46A1-BFC2-F50253EFAB08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AB7521A-6AB8-92FA-0ACE-88C0DCD59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Positive vs. Negative Externalities (1 of 3)</a:t>
            </a:r>
            <a:endParaRPr lang="en-US" altLang="en-US" sz="3600" i="1" dirty="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24F0E06-5B44-C01B-D7A2-9A0F2FCB3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33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Smartphones, mobile life, vehicles, driving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Roberts, A. (June 17, 2019), “Business News: Auto Makers Take On Distracted Driving --- Volvo and Subaru are among those rolling out technology from cameras to software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want…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dirty="0"/>
              <a:t>Peer-to-peer financial transactions, low overhead sales transactions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Tokar, D. (December 21, 2024), “EXCHANGE --- Big U.S. Banks Are Sued Over Zelle Scams --- Chase, </a:t>
            </a:r>
            <a:r>
              <a:rPr lang="en-US" sz="1600" dirty="0" err="1"/>
              <a:t>BofA</a:t>
            </a:r>
            <a:r>
              <a:rPr lang="en-US" sz="1600" dirty="0"/>
              <a:t> and Wells didn't do enough to protect users, CFPB says</a:t>
            </a:r>
            <a:r>
              <a:rPr lang="en-US" sz="1600" b="1" dirty="0"/>
              <a:t>”</a:t>
            </a:r>
            <a:r>
              <a:rPr lang="en-US" sz="1600" dirty="0"/>
              <a:t>, </a:t>
            </a:r>
            <a:r>
              <a:rPr lang="en-US" sz="1600" i="1" dirty="0"/>
              <a:t>Wall Street Journal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88099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Lucida Sans Unicode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6782</TotalTime>
  <Words>1024</Words>
  <Application>Microsoft Office PowerPoint</Application>
  <PresentationFormat>On-screen Show (4:3)</PresentationFormat>
  <Paragraphs>146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Lucida Sans</vt:lpstr>
      <vt:lpstr>Lucida Sans Unicode</vt:lpstr>
      <vt:lpstr>Verdana</vt:lpstr>
      <vt:lpstr>Default Design</vt:lpstr>
      <vt:lpstr>The Technology Topics that “We Dare Not Speak About”</vt:lpstr>
      <vt:lpstr>Topics</vt:lpstr>
      <vt:lpstr>Critical Technologies</vt:lpstr>
      <vt:lpstr>The ‘Military-Industrial’ Complex (1 of 2)</vt:lpstr>
      <vt:lpstr>The ‘Military-Industrial’ Complex (2 of 2)</vt:lpstr>
      <vt:lpstr>The “Gift”</vt:lpstr>
      <vt:lpstr>Private Benefits, Public Costs (1 of 2)</vt:lpstr>
      <vt:lpstr>Private Benefits, Public Costs (2 of 2)</vt:lpstr>
      <vt:lpstr>Positive vs. Negative Externalities (1 of 3)</vt:lpstr>
      <vt:lpstr>Positive vs. Negative Externalities (2 of 3)</vt:lpstr>
      <vt:lpstr>Positive vs. Negative Externalities (3 of 3)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Business Writing Across the Curriculum: Two Perspectives and Practices</dc:title>
  <dc:creator>wsmith</dc:creator>
  <cp:lastModifiedBy>Wayne Smith</cp:lastModifiedBy>
  <cp:revision>317</cp:revision>
  <dcterms:created xsi:type="dcterms:W3CDTF">2008-04-21T00:35:01Z</dcterms:created>
  <dcterms:modified xsi:type="dcterms:W3CDTF">2025-01-06T05:55:02Z</dcterms:modified>
</cp:coreProperties>
</file>