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90" r:id="rId2"/>
    <p:sldId id="432" r:id="rId3"/>
    <p:sldId id="396" r:id="rId4"/>
    <p:sldId id="433" r:id="rId5"/>
    <p:sldId id="434" r:id="rId6"/>
    <p:sldId id="435" r:id="rId7"/>
    <p:sldId id="439" r:id="rId8"/>
    <p:sldId id="436" r:id="rId9"/>
    <p:sldId id="437" r:id="rId10"/>
    <p:sldId id="438" r:id="rId11"/>
    <p:sldId id="440" r:id="rId12"/>
    <p:sldId id="394" r:id="rId1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11" autoAdjust="0"/>
    <p:restoredTop sz="86467" autoAdjust="0"/>
  </p:normalViewPr>
  <p:slideViewPr>
    <p:cSldViewPr>
      <p:cViewPr varScale="1">
        <p:scale>
          <a:sx n="64" d="100"/>
          <a:sy n="64" d="100"/>
        </p:scale>
        <p:origin x="7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E99958-5CB4-4D2F-A3CB-E91936424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6791E9-E03B-4B75-B0FA-F61686641C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DD8E803-2AAB-4199-8C2D-8DA9C9BCC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A88DE12-0ED0-4271-BA73-7A04F176AD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1D7AAC-607A-42FA-A9F3-0D4B5671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286490-D800-467E-84E6-01D1BFE3F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5C6123C-8673-4E3F-A316-69F2056EF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144C69-AD5E-431A-90E8-AC25447AA3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0EEE525-BD89-4B5D-82C9-24F33F55F4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A5F6318-3143-41BD-BD53-EF011B572F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C1E8227-DE54-44CF-93E6-0EA27D6F6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9F3F87-B678-46DB-9203-8B887268C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48F44D0-7F6C-4EF7-8151-07DC604BA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0C9E3-6470-4E7A-949C-CF5812CF527F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83F3DE-7EB1-4441-BEE8-C89650390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4BFB49-44CD-4873-8218-CAF1B8381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F6124-99C2-4E50-82A8-52D06319F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055DE-7E0F-4609-B46D-F92D1EB49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5E7F6-AFED-4094-9815-D2F94461C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335D-D847-43D6-935F-2D093C9F2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184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6459A-9775-4366-B487-59554D4D0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7D17B-4ECA-4810-8712-1A4472473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7A039-9B73-420A-AAA9-197FD1C05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60DC-66BD-45B3-9DE6-49E92BA69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29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EAEC5-87F7-4C04-9B87-C7E2A397B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C46A2A-8C40-4A46-BFB7-2C53552A6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4F01E-B2DC-41C1-B414-F0F9A81EB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F564-4639-4329-AED0-9E7BE1FA9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503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6288-9196-48A5-91E0-BC158BCB8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38B95-8469-4B5B-9D1D-E02E0AAF7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EA604-58E5-4D00-B16B-7C47E90E0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3471-D247-4806-AF62-D0E7D003A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110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4C69C-E4B5-4E32-B941-43E7BAE3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D5F58-78E5-479A-BE98-F44D58A7E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17D65-EC28-4A31-A1AB-5F1192F43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991C-06B9-4DA8-9BFE-62BFC91A9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388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ECCD2-4114-4133-9742-26154B365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B4247-5A79-45B9-A886-0133EBB4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CFD24-B2EA-4B4F-B9A8-6B8C1206E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E72E-24EF-4C9E-B8EC-97E76D4BD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225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B19DF4-49BA-4FD1-AFB8-C1868654A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61D066-FAC3-4254-9117-641B12C57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C6C283-5E3F-4DD7-B70B-D57968C6E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FB08-F550-4B80-8B4A-417A67CF1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990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85959E-6A44-42A3-B6EB-61E5CB17B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F359A1-0531-4580-88CA-53C96B2D2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3D16B3-31A9-477A-A0BE-E37D062E5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D193-59EC-45F2-A6C9-BBAF9F92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875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0097FD-1785-406E-8DAC-7341D0D49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AB5E66-36EB-4B19-AD58-BB7C7B097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1CFAF-3E2F-46BF-A089-2B341C8B4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5C3D-6A90-4E3B-8F4E-18CAC1E21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40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23E2D-DB0F-4C53-8402-8FFED0048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F6CC4-2003-40B2-8759-D3B964DE9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90562-7017-4BFC-B329-B21F486DE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5EF5-FE2F-47D9-B240-C5CF7657F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204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466EB-D5D6-4EAF-BE72-0AF6068A3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484FB5-A8D9-4D01-992F-55A260E77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E13EF-FBD1-4040-AF59-3EA906C13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B3F5-F4CE-4D17-B812-8FB540F8D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7153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24E6A1-15E6-41FB-9756-E512D54E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98D956-9FD8-4C39-B6F4-B5F73BB7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D1D58-2CD7-43EC-ABDD-60CC78C637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992B15-6B83-4620-B7A5-6962514430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682A0-B822-423E-81B8-3929CBBAE0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2A7954-5B4C-44BD-AA2B-4B2012C6C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271FF99F-C715-429D-B833-92FE477A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D7B02-C1FA-45F2-96F5-7BB040CC067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717FCA-2051-4C04-8AB8-29E8F82690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The Details of the Management of Emerging Technologies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F90B0ED-B2BF-44E4-8260-246FC34A0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6853593-DCE2-4596-A233-C31F91CB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39781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The relationships among </a:t>
            </a:r>
            <a:r>
              <a:rPr lang="en-US" altLang="en-US" u="sng" dirty="0">
                <a:solidFill>
                  <a:schemeClr val="tx2"/>
                </a:solidFill>
                <a:latin typeface="Lucida Sans Unicode" panose="020B0602030504020204" pitchFamily="34" charset="0"/>
              </a:rPr>
              <a:t>Science</a:t>
            </a: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, </a:t>
            </a:r>
            <a:r>
              <a:rPr lang="en-US" altLang="en-US" u="sng" dirty="0">
                <a:solidFill>
                  <a:schemeClr val="tx2"/>
                </a:solidFill>
                <a:latin typeface="Lucida Sans Unicode" panose="020B0602030504020204" pitchFamily="34" charset="0"/>
              </a:rPr>
              <a:t>Engineering</a:t>
            </a: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, and </a:t>
            </a:r>
            <a:r>
              <a:rPr lang="en-US" altLang="en-US" u="sng" dirty="0">
                <a:solidFill>
                  <a:schemeClr val="tx2"/>
                </a:solidFill>
                <a:latin typeface="Lucida Sans Unicode" panose="020B0602030504020204" pitchFamily="34" charset="0"/>
              </a:rPr>
              <a:t>Economics</a:t>
            </a: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 </a:t>
            </a:r>
            <a:r>
              <a:rPr lang="en-US" altLang="en-US">
                <a:solidFill>
                  <a:schemeClr val="tx2"/>
                </a:solidFill>
                <a:latin typeface="Lucida Sans Unicode" panose="020B0602030504020204" pitchFamily="34" charset="0"/>
              </a:rPr>
              <a:t>(“S.E.E.”)</a:t>
            </a:r>
            <a:endParaRPr lang="en-US" altLang="en-US" dirty="0">
              <a:solidFill>
                <a:schemeClr val="tx2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E2E61435-BCEF-493F-8F91-63A793A7E8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279F3689-31F7-4446-A721-16322F408364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Saturday, February 25, 2023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Economics </a:t>
            </a:r>
            <a:r>
              <a:rPr lang="en-US" altLang="en-US" sz="4000" i="1" dirty="0"/>
              <a:t>feasibility</a:t>
            </a:r>
            <a:br>
              <a:rPr lang="en-US" altLang="en-US" sz="4000" i="1" dirty="0"/>
            </a:br>
            <a:r>
              <a:rPr lang="en-US" altLang="en-US" sz="4000" i="1" dirty="0"/>
              <a:t>(“Value”)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Macro-Economics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Is the direction of the general economy, society, and world favorable for our product/process or firm?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Micro-Economics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Do we have good data on the price-elasticity-of-demand of our product or process?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Marketing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Can we elaborate the price, product, promotion, and place?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Are the supply- and distribution-chains manageable?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Can a organizational structure be created for labor and capital?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intellectual property issues exist or may arise in the future?</a:t>
            </a:r>
          </a:p>
        </p:txBody>
      </p:sp>
    </p:spTree>
    <p:extLst>
      <p:ext uri="{BB962C8B-B14F-4D97-AF65-F5344CB8AC3E}">
        <p14:creationId xmlns:p14="http://schemas.microsoft.com/office/powerpoint/2010/main" val="259887497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Practical “real world” Tradeoffs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“Wicked”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These are issues with significantly reduced or impaired clarity.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Science/Understanding/Complexity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Being early can mean being first but being first can mean being very wrong.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Ultimately, what is the better science that will eventually be discovered?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Engineering/Build/Difficulty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More power means more weight but more weight needs more power.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Cost, Quality, Time: Pick any </a:t>
            </a:r>
            <a:r>
              <a:rPr lang="en-US" altLang="en-US" sz="1600" i="1" dirty="0"/>
              <a:t>two</a:t>
            </a:r>
            <a:r>
              <a:rPr lang="en-US" altLang="en-US" sz="16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Is the product or process capital-intensive or labor-intensive?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Economics/Feasibility/Value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Do we know—well—the relationship between reward and risk?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Does this product or process need its own company?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How does is product or process align with existing or new company vision/mission/objectives/goals?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9905477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D5CF5-C2A7-51BA-48E6-2559E763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FE280F9C-750E-46B7-13E0-2EAA684BB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136524"/>
            <a:ext cx="8657167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78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AA13-8AA0-4B16-D116-B219A3B2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“SEE” Relationships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14708-CBD4-3C24-22BD-B9130EED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7924E10-BC8F-B7E6-478C-2681282A3500}"/>
              </a:ext>
            </a:extLst>
          </p:cNvPr>
          <p:cNvSpPr/>
          <p:nvPr/>
        </p:nvSpPr>
        <p:spPr>
          <a:xfrm>
            <a:off x="914400" y="2667000"/>
            <a:ext cx="1752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A70832-B0B1-A724-0C8B-4AF81D69FB5C}"/>
              </a:ext>
            </a:extLst>
          </p:cNvPr>
          <p:cNvSpPr txBox="1"/>
          <p:nvPr/>
        </p:nvSpPr>
        <p:spPr>
          <a:xfrm>
            <a:off x="1256739" y="3290685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S</a:t>
            </a:r>
            <a:r>
              <a:rPr lang="en-US" dirty="0"/>
              <a:t>cience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187566A-5F39-7676-4B25-365195FA8670}"/>
              </a:ext>
            </a:extLst>
          </p:cNvPr>
          <p:cNvSpPr/>
          <p:nvPr/>
        </p:nvSpPr>
        <p:spPr>
          <a:xfrm>
            <a:off x="3276600" y="2640496"/>
            <a:ext cx="1752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94CE46-C263-CD53-08B1-CE487F2CF4B2}"/>
              </a:ext>
            </a:extLst>
          </p:cNvPr>
          <p:cNvSpPr txBox="1"/>
          <p:nvPr/>
        </p:nvSpPr>
        <p:spPr>
          <a:xfrm>
            <a:off x="3373680" y="3264181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E</a:t>
            </a:r>
            <a:r>
              <a:rPr lang="en-US" dirty="0"/>
              <a:t>ngineering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A5DDDF-6F5F-225B-34B3-ED839047DC9C}"/>
              </a:ext>
            </a:extLst>
          </p:cNvPr>
          <p:cNvSpPr/>
          <p:nvPr/>
        </p:nvSpPr>
        <p:spPr>
          <a:xfrm>
            <a:off x="5638800" y="2633870"/>
            <a:ext cx="17526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D50263-E4F1-6A23-6695-1FA9381F8D1B}"/>
              </a:ext>
            </a:extLst>
          </p:cNvPr>
          <p:cNvSpPr txBox="1"/>
          <p:nvPr/>
        </p:nvSpPr>
        <p:spPr>
          <a:xfrm>
            <a:off x="5812824" y="3244334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E</a:t>
            </a:r>
            <a:r>
              <a:rPr lang="en-US" dirty="0"/>
              <a:t>conomics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2C1C37-0A8A-793F-C8FF-BFDB6B2D20A5}"/>
              </a:ext>
            </a:extLst>
          </p:cNvPr>
          <p:cNvSpPr txBox="1"/>
          <p:nvPr/>
        </p:nvSpPr>
        <p:spPr>
          <a:xfrm>
            <a:off x="1992073" y="2346436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Understanding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38B356-E86E-35AB-9649-CFCFEB43A2EF}"/>
              </a:ext>
            </a:extLst>
          </p:cNvPr>
          <p:cNvSpPr txBox="1"/>
          <p:nvPr/>
        </p:nvSpPr>
        <p:spPr>
          <a:xfrm>
            <a:off x="4957413" y="23365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Build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58BAF0-4FD7-AE99-F227-7E99F39BE5F9}"/>
              </a:ext>
            </a:extLst>
          </p:cNvPr>
          <p:cNvSpPr txBox="1"/>
          <p:nvPr/>
        </p:nvSpPr>
        <p:spPr>
          <a:xfrm>
            <a:off x="6836502" y="2299214"/>
            <a:ext cx="13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Feasibility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5F278A5-D79D-D9BE-7F91-7BB7AB63697B}"/>
              </a:ext>
            </a:extLst>
          </p:cNvPr>
          <p:cNvSpPr/>
          <p:nvPr/>
        </p:nvSpPr>
        <p:spPr>
          <a:xfrm>
            <a:off x="914400" y="1801622"/>
            <a:ext cx="6705600" cy="381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A3D999-E91B-A265-F5B0-7B9BAB3716F7}"/>
              </a:ext>
            </a:extLst>
          </p:cNvPr>
          <p:cNvSpPr txBox="1"/>
          <p:nvPr/>
        </p:nvSpPr>
        <p:spPr>
          <a:xfrm>
            <a:off x="1046600" y="5320998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Complexity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BB5CB2-251F-3B1A-03CB-1D0746911EA7}"/>
              </a:ext>
            </a:extLst>
          </p:cNvPr>
          <p:cNvSpPr txBox="1"/>
          <p:nvPr/>
        </p:nvSpPr>
        <p:spPr>
          <a:xfrm>
            <a:off x="6101364" y="531380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Value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557C2E-ACF5-6049-F685-E2C299F609B6}"/>
              </a:ext>
            </a:extLst>
          </p:cNvPr>
          <p:cNvSpPr txBox="1"/>
          <p:nvPr/>
        </p:nvSpPr>
        <p:spPr>
          <a:xfrm>
            <a:off x="3661906" y="5357361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Difficulty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0DADE6-8FE8-FB97-A915-004D07EFFA02}"/>
              </a:ext>
            </a:extLst>
          </p:cNvPr>
          <p:cNvSpPr txBox="1"/>
          <p:nvPr/>
        </p:nvSpPr>
        <p:spPr>
          <a:xfrm>
            <a:off x="826348" y="1228023"/>
            <a:ext cx="5094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When things </a:t>
            </a:r>
            <a:r>
              <a:rPr lang="en-US" sz="2800" i="1" u="sng" dirty="0"/>
              <a:t>are</a:t>
            </a:r>
            <a:r>
              <a:rPr lang="en-US" sz="2800" i="1" dirty="0"/>
              <a:t> going well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34A2DC-F4A1-0A6B-43DA-564333A9D4D4}"/>
              </a:ext>
            </a:extLst>
          </p:cNvPr>
          <p:cNvSpPr txBox="1"/>
          <p:nvPr/>
        </p:nvSpPr>
        <p:spPr>
          <a:xfrm>
            <a:off x="826348" y="5759867"/>
            <a:ext cx="5808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When things </a:t>
            </a:r>
            <a:r>
              <a:rPr lang="en-US" sz="2800" i="1" u="sng" dirty="0"/>
              <a:t>are not</a:t>
            </a:r>
            <a:r>
              <a:rPr lang="en-US" sz="2800" i="1" dirty="0"/>
              <a:t> going well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740737C-7677-92EC-585B-B952AD699468}"/>
              </a:ext>
            </a:extLst>
          </p:cNvPr>
          <p:cNvSpPr/>
          <p:nvPr/>
        </p:nvSpPr>
        <p:spPr>
          <a:xfrm rot="5400000">
            <a:off x="1476701" y="4748777"/>
            <a:ext cx="617874" cy="386365"/>
          </a:xfrm>
          <a:prstGeom prst="rightArrow">
            <a:avLst>
              <a:gd name="adj1" fmla="val 50000"/>
              <a:gd name="adj2" fmla="val 48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8857253-C00A-332C-8ABE-34164BB275A2}"/>
              </a:ext>
            </a:extLst>
          </p:cNvPr>
          <p:cNvSpPr/>
          <p:nvPr/>
        </p:nvSpPr>
        <p:spPr>
          <a:xfrm rot="5400000">
            <a:off x="3958263" y="4764791"/>
            <a:ext cx="617874" cy="386365"/>
          </a:xfrm>
          <a:prstGeom prst="rightArrow">
            <a:avLst>
              <a:gd name="adj1" fmla="val 50000"/>
              <a:gd name="adj2" fmla="val 48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A385495-5FB9-8F0F-61C8-D3B4CA068C50}"/>
              </a:ext>
            </a:extLst>
          </p:cNvPr>
          <p:cNvSpPr/>
          <p:nvPr/>
        </p:nvSpPr>
        <p:spPr>
          <a:xfrm rot="5400000">
            <a:off x="6244262" y="4697449"/>
            <a:ext cx="617874" cy="386365"/>
          </a:xfrm>
          <a:prstGeom prst="rightArrow">
            <a:avLst>
              <a:gd name="adj1" fmla="val 50000"/>
              <a:gd name="adj2" fmla="val 48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8159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69354BE-846A-46C9-A657-C14BB9BEE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Broad (wide) Strategic Thinking</a:t>
            </a:r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9AE82474-EC78-4810-A648-DC707E30B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94D0F3-BA28-4EDA-8563-753FA6333A9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1294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Science </a:t>
            </a:r>
            <a:r>
              <a:rPr lang="en-US" altLang="en-US" sz="4000" i="1" dirty="0"/>
              <a:t>understanding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Validity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Do the scientific and statistical models reflect empirical reality?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Reliability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Are our results consistent across experiments?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Replication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Have our peers gotten similar results with similar data and procedures?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Reproducibility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Have our peers gotten similar results with similar workflow and computations?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Community Consensus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does the scientific community think?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5066849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Engineering </a:t>
            </a:r>
            <a:r>
              <a:rPr lang="en-US" altLang="en-US" sz="4000" i="1" dirty="0"/>
              <a:t>build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Prototype/Proof-of-Concept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Can we build at least one working, demonstrable prototype?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Minimal Viable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is needed, at a minimum, to make the simplest, functional version?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Composability/Modularity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Can the unit be combined or reused?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How does each aspect or component of it scale up to meet future demand?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Will it have safety, security, quality, productivity, and interoperability?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Maintenance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Is it serviceable by the user or third-party trained technicians?</a:t>
            </a:r>
          </a:p>
        </p:txBody>
      </p:sp>
    </p:spTree>
    <p:extLst>
      <p:ext uri="{BB962C8B-B14F-4D97-AF65-F5344CB8AC3E}">
        <p14:creationId xmlns:p14="http://schemas.microsoft.com/office/powerpoint/2010/main" val="64312944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Economics </a:t>
            </a:r>
            <a:r>
              <a:rPr lang="en-US" altLang="en-US" sz="4000" i="1" dirty="0"/>
              <a:t>feasibility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Regulation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Do we know everything about current and pending legislation in this area?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Environmental Scan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Are the industry forces favorable?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Game Theory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How will others react when we announce or sell our product or process?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Initial Capital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Have we have identified sources of commercial or investment capital?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Short-run Cash 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Have we made reasonable ROI projections to minimize investor risk?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Firm Dynamics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Can we create and manage a going-concern around this product or process?</a:t>
            </a:r>
          </a:p>
        </p:txBody>
      </p:sp>
    </p:spTree>
    <p:extLst>
      <p:ext uri="{BB962C8B-B14F-4D97-AF65-F5344CB8AC3E}">
        <p14:creationId xmlns:p14="http://schemas.microsoft.com/office/powerpoint/2010/main" val="35272612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69354BE-846A-46C9-A657-C14BB9BEE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Deep (</a:t>
            </a:r>
            <a:r>
              <a:rPr lang="en-US" altLang="en-US" dirty="0" err="1"/>
              <a:t>narrrow</a:t>
            </a:r>
            <a:r>
              <a:rPr lang="en-US" altLang="en-US" dirty="0"/>
              <a:t>) Strategic Thinking</a:t>
            </a:r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9AE82474-EC78-4810-A648-DC707E30B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94D0F3-BA28-4EDA-8563-753FA6333A9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4549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Science </a:t>
            </a:r>
            <a:r>
              <a:rPr lang="en-US" altLang="en-US" sz="4000" i="1" dirty="0"/>
              <a:t>understanding</a:t>
            </a:r>
            <a:br>
              <a:rPr lang="en-US" altLang="en-US" sz="4000" i="1" dirty="0"/>
            </a:br>
            <a:r>
              <a:rPr lang="en-US" altLang="en-US" sz="4000" i="1" dirty="0"/>
              <a:t>(“Complexity”)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Collective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200" dirty="0"/>
              <a:t>Do we understand all of the parts together with all of the aspects of the environment?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200" dirty="0"/>
              <a:t>Do we understand all of the (usually </a:t>
            </a:r>
            <a:r>
              <a:rPr lang="en-US" altLang="en-US" sz="1200" i="1" dirty="0"/>
              <a:t>invisible</a:t>
            </a:r>
            <a:r>
              <a:rPr lang="en-US" altLang="en-US" sz="1200" dirty="0"/>
              <a:t>) relationships between all of the (usually </a:t>
            </a:r>
            <a:r>
              <a:rPr lang="en-US" altLang="en-US" sz="1200" i="1" dirty="0"/>
              <a:t>visible</a:t>
            </a:r>
            <a:r>
              <a:rPr lang="en-US" altLang="en-US" sz="1200" dirty="0"/>
              <a:t>) parts of the product or process?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Evolution and Adaption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200" dirty="0"/>
              <a:t>Do we understand 1) how the product or process will change and 2) how we will learn from the experience?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Pattern 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200" dirty="0"/>
              <a:t>Do we understand the visible, orderly outcomes of product or process and the analogies to existing plant or animal behavior in nature?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Systems Theory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200" dirty="0"/>
              <a:t>Do we understand the unified whole or the product or process as a set of interactions, relationships, and dependencies.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Non-linear Dynamics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200" dirty="0"/>
              <a:t>Do we understand how a small change in a cause (or input) may have a large (or no) change in an effect (output)?</a:t>
            </a:r>
          </a:p>
        </p:txBody>
      </p:sp>
    </p:spTree>
    <p:extLst>
      <p:ext uri="{BB962C8B-B14F-4D97-AF65-F5344CB8AC3E}">
        <p14:creationId xmlns:p14="http://schemas.microsoft.com/office/powerpoint/2010/main" val="279289914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Engineering </a:t>
            </a:r>
            <a:r>
              <a:rPr lang="en-US" altLang="en-US" sz="4000" i="1" dirty="0"/>
              <a:t>build</a:t>
            </a:r>
            <a:br>
              <a:rPr lang="en-US" altLang="en-US" sz="4000" i="1" dirty="0"/>
            </a:br>
            <a:r>
              <a:rPr lang="en-US" altLang="en-US" sz="4000" i="1" dirty="0"/>
              <a:t>(“Difficulty”)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Design Specifications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Can we capture all of the specifications and design it well?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Component Sourcing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Which parts can we buy and which parts do we have build?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Assembly and Tooling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Is the build time reasonable with existing tooling and when/where will the sub-assemblies be done?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Development Efficiency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Will the majority of the efficiencies, over time, work in our favor?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Spillover 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Can this product or process, at some point, be used for other things?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Environmental Impact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Are there are any side-effects of this technology?</a:t>
            </a:r>
          </a:p>
        </p:txBody>
      </p:sp>
    </p:spTree>
    <p:extLst>
      <p:ext uri="{BB962C8B-B14F-4D97-AF65-F5344CB8AC3E}">
        <p14:creationId xmlns:p14="http://schemas.microsoft.com/office/powerpoint/2010/main" val="23953455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6655</TotalTime>
  <Words>803</Words>
  <Application>Microsoft Office PowerPoint</Application>
  <PresentationFormat>On-screen Show (4:3)</PresentationFormat>
  <Paragraphs>155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Lucida Sans</vt:lpstr>
      <vt:lpstr>Lucida Sans Unicode</vt:lpstr>
      <vt:lpstr>Verdana</vt:lpstr>
      <vt:lpstr>Default Design</vt:lpstr>
      <vt:lpstr>The Details of the Management of Emerging Technologies</vt:lpstr>
      <vt:lpstr>“SEE” Relationships</vt:lpstr>
      <vt:lpstr>Broad (wide) Strategic Thinking</vt:lpstr>
      <vt:lpstr>Science understanding</vt:lpstr>
      <vt:lpstr>Engineering build</vt:lpstr>
      <vt:lpstr>Economics feasibility</vt:lpstr>
      <vt:lpstr>Deep (narrrow) Strategic Thinking</vt:lpstr>
      <vt:lpstr>Science understanding (“Complexity”)</vt:lpstr>
      <vt:lpstr>Engineering build (“Difficulty”)</vt:lpstr>
      <vt:lpstr>Economics feasibility (“Value”)</vt:lpstr>
      <vt:lpstr>Practical “real world” Tradeoffs</vt:lpstr>
      <vt:lpstr>PowerPoint Presentation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308</cp:revision>
  <dcterms:created xsi:type="dcterms:W3CDTF">2008-04-21T00:35:01Z</dcterms:created>
  <dcterms:modified xsi:type="dcterms:W3CDTF">2023-02-25T23:58:38Z</dcterms:modified>
</cp:coreProperties>
</file>