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07" r:id="rId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056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377FDEB-AC1D-4D10-A409-96E97DAEF7E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699EAF-A0FB-434F-A354-85E7FD26466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268ED158-9EEC-4E1F-B4F2-859371841429}" type="datetimeFigureOut">
              <a:rPr lang="en-US"/>
              <a:pPr>
                <a:defRPr/>
              </a:pPr>
              <a:t>12/20/2021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8A5FF67-C53F-4F4B-B943-1FFC244B59D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14B88256-E008-4828-B109-AF8889735E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20575F-F5C9-4DDD-BAAA-BABABD2463B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F9CC90-FF5A-45EC-A50B-44F896E3FBB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76ED3CC-11FA-41FC-848E-038D5D7044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9547F07-1581-4CF5-821C-04175A6F0A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04F392B-367B-409B-B1AE-61C4AB975A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44486EA-D9DC-48D8-B4B1-981CE485A2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5906B-54F3-4022-B014-CF0A26D9C2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0641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08B6AEA-1D4C-46F6-B91A-2EE92486C3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EB2AD3D-1636-4CC0-8B46-C0E8DDD56A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9D7D49A-A3A6-4C11-BAC1-181D1896B8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644E8-D627-489E-8B25-FAB827248B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855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42426B2-033E-4A07-8CDB-D6ECD0A1C3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4D1661A-1271-448B-BF89-773BAB27C6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364C790-5E23-4243-A467-B7D53A2CBC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BC9680-91E8-4459-AAAE-74CF6AC11B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5758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6EE0996-9515-4CEF-BBFF-39C8F1F466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41F1EDA-FE81-4D0A-90F6-0075BDFE54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9B184AD-6EEB-4BA9-B395-944B5EA1F1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5BFA9B-7A98-4833-8E1F-27998ABC80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5721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07E2D43-A0EE-49F1-BEBE-E2487C8607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0FFFC25-EBA3-448F-8FA8-3E328C2D3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9853381-2D36-439F-8E34-EE21AD250C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EBD75-EAF5-4B3C-A32A-A63D4EB70E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3757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C5DB215-0ED4-414B-96DE-DC178DA981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7152B7B-38E7-4C49-997F-E97C4D9E84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2627FCD-9C24-442D-A98F-B13AE9AC54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14806-B53C-4634-8FAB-DA986A0F7F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0631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9E0447F-ADA3-4A5E-B109-E5A0F8FD99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BC18BCD-DB74-4D5D-81AC-BAA2A4994E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6ACD5A1-B1F2-4A1A-A488-9C23B93A9D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F76AE4-4A7C-482C-BCA2-D994646420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6167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4B6B6BA-FEDF-4633-8C75-6109280CC5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078A5FF-41A1-45A9-B5AC-61A5675975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5436FF9-DFDB-4A36-B358-1BE4E0A424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EE4BF-88F5-445F-823D-C68E3ED108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7109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612132D-75DE-40FB-87F5-972FE708D2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446FE79-6EFB-4A28-A754-2184F126ED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B5C149E-35C7-40B0-B609-338C98B66D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DA379-D26D-43AA-A202-C75C4E1DC7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1564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BC33387-A3D3-4B90-BFAC-38F6BB0D67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EA882D5-FFF7-4102-AF23-EB96D80F9E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6CF07A-0171-4B78-A6B6-A3340F1D0B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4BD22-6780-47B2-A385-6A4E72B205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0675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6C4D627-C632-435E-AD36-92DB7DA37B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8A26A44-CF3F-4618-9A25-22E6F46141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3C4C577-5825-484D-9EED-1DC3B038C1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D36950-F067-4C60-BE6B-440B5302CE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2828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90FA7AA-76A8-470D-BABE-926BBC892B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393ACF6-3E3C-46C8-AB4F-B66BD36F41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8DC1911-531C-4263-B8BE-D2FFC239924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C3AD089-172E-41FB-B66E-F7E6749BA18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A2C12FD-E832-4368-850A-7D5B15198F3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5AA53D0-0F94-40CD-9E31-0380E5772E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40014708-A221-4D50-BF97-7789F363A5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i="1">
                <a:latin typeface="Corbel" panose="020B0503020204020204" pitchFamily="34" charset="0"/>
              </a:rPr>
              <a:t>What is Upward Influence?</a:t>
            </a:r>
            <a:endParaRPr lang="en-US" altLang="en-US" sz="3200">
              <a:latin typeface="Corbel" panose="020B0503020204020204" pitchFamily="34" charset="0"/>
            </a:endParaRPr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EF7AB990-4A28-42F1-A110-1D56CFD45AC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altLang="en-US" sz="1800">
                <a:latin typeface="Corbel" panose="020B0503020204020204" pitchFamily="34" charset="0"/>
              </a:rPr>
              <a:t>What is an individual thinking about </a:t>
            </a:r>
            <a:r>
              <a:rPr lang="en-US" altLang="en-US" sz="1800" u="sng">
                <a:latin typeface="Corbel" panose="020B0503020204020204" pitchFamily="34" charset="0"/>
              </a:rPr>
              <a:t>before</a:t>
            </a:r>
            <a:r>
              <a:rPr lang="en-US" altLang="en-US" sz="1800">
                <a:latin typeface="Corbel" panose="020B0503020204020204" pitchFamily="34" charset="0"/>
              </a:rPr>
              <a:t>, </a:t>
            </a:r>
            <a:r>
              <a:rPr lang="en-US" altLang="en-US" sz="1800" u="sng">
                <a:latin typeface="Corbel" panose="020B0503020204020204" pitchFamily="34" charset="0"/>
              </a:rPr>
              <a:t>while</a:t>
            </a:r>
            <a:r>
              <a:rPr lang="en-US" altLang="en-US" sz="1800">
                <a:latin typeface="Corbel" panose="020B0503020204020204" pitchFamily="34" charset="0"/>
              </a:rPr>
              <a:t>, and </a:t>
            </a:r>
            <a:r>
              <a:rPr lang="en-US" altLang="en-US" sz="1800" u="sng">
                <a:latin typeface="Corbel" panose="020B0503020204020204" pitchFamily="34" charset="0"/>
              </a:rPr>
              <a:t>after</a:t>
            </a:r>
            <a:r>
              <a:rPr lang="en-US" altLang="en-US" sz="1800">
                <a:latin typeface="Corbel" panose="020B0503020204020204" pitchFamily="34" charset="0"/>
              </a:rPr>
              <a:t> the individual does her or his written and presentation work?</a:t>
            </a:r>
          </a:p>
          <a:p>
            <a:r>
              <a:rPr lang="en-US" altLang="en-US" sz="1800">
                <a:latin typeface="Corbel" panose="020B0503020204020204" pitchFamily="34" charset="0"/>
              </a:rPr>
              <a:t>All or some of the following approaches and techniques:</a:t>
            </a:r>
          </a:p>
          <a:p>
            <a:pPr lvl="1"/>
            <a:r>
              <a:rPr lang="en-US" altLang="en-US" sz="1600" i="1">
                <a:latin typeface="Corbel" panose="020B0503020204020204" pitchFamily="34" charset="0"/>
              </a:rPr>
              <a:t>Congruence</a:t>
            </a:r>
            <a:r>
              <a:rPr lang="en-US" altLang="en-US" sz="1600">
                <a:latin typeface="Corbel" panose="020B0503020204020204" pitchFamily="34" charset="0"/>
              </a:rPr>
              <a:t> (discuss issues aligned with your position and your role)</a:t>
            </a:r>
          </a:p>
          <a:p>
            <a:pPr lvl="1"/>
            <a:r>
              <a:rPr lang="en-US" altLang="en-US" sz="1600" i="1">
                <a:latin typeface="Corbel" panose="020B0503020204020204" pitchFamily="34" charset="0"/>
              </a:rPr>
              <a:t>Credibility</a:t>
            </a:r>
            <a:r>
              <a:rPr lang="en-US" altLang="en-US" sz="1600">
                <a:latin typeface="Corbel" panose="020B0503020204020204" pitchFamily="34" charset="0"/>
              </a:rPr>
              <a:t> (always be honest, open, non-self-serving and straightforward)</a:t>
            </a:r>
          </a:p>
          <a:p>
            <a:pPr lvl="1"/>
            <a:r>
              <a:rPr lang="en-US" altLang="en-US" sz="1600" i="1">
                <a:latin typeface="Corbel" panose="020B0503020204020204" pitchFamily="34" charset="0"/>
              </a:rPr>
              <a:t>Communication</a:t>
            </a:r>
            <a:r>
              <a:rPr lang="en-US" altLang="en-US" sz="1600">
                <a:latin typeface="Corbel" panose="020B0503020204020204" pitchFamily="34" charset="0"/>
              </a:rPr>
              <a:t> (use multiple face-to-face and electronic channels)</a:t>
            </a:r>
          </a:p>
          <a:p>
            <a:pPr lvl="1"/>
            <a:r>
              <a:rPr lang="en-US" altLang="en-US" sz="1600" i="1">
                <a:latin typeface="Corbel" panose="020B0503020204020204" pitchFamily="34" charset="0"/>
              </a:rPr>
              <a:t>Compatibility</a:t>
            </a:r>
            <a:r>
              <a:rPr lang="en-US" altLang="en-US" sz="1600">
                <a:latin typeface="Corbel" panose="020B0503020204020204" pitchFamily="34" charset="0"/>
              </a:rPr>
              <a:t> (select issues that are in harmony with organizational culture)</a:t>
            </a:r>
          </a:p>
          <a:p>
            <a:pPr lvl="1"/>
            <a:r>
              <a:rPr lang="en-US" altLang="en-US" sz="1600" i="1">
                <a:latin typeface="Corbel" panose="020B0503020204020204" pitchFamily="34" charset="0"/>
              </a:rPr>
              <a:t>Solvability</a:t>
            </a:r>
            <a:r>
              <a:rPr lang="en-US" altLang="en-US" sz="1600">
                <a:latin typeface="Corbel" panose="020B0503020204020204" pitchFamily="34" charset="0"/>
              </a:rPr>
              <a:t> (work on issues that are, indeed, solvable, and have alternatives)</a:t>
            </a:r>
          </a:p>
          <a:p>
            <a:pPr lvl="1"/>
            <a:r>
              <a:rPr lang="en-US" altLang="en-US" sz="1600" i="1">
                <a:latin typeface="Corbel" panose="020B0503020204020204" pitchFamily="34" charset="0"/>
              </a:rPr>
              <a:t>Payoff</a:t>
            </a:r>
            <a:r>
              <a:rPr lang="en-US" altLang="en-US" sz="1600">
                <a:latin typeface="Corbel" panose="020B0503020204020204" pitchFamily="34" charset="0"/>
              </a:rPr>
              <a:t> (the higher the potential positive result, the more people will listen)</a:t>
            </a:r>
          </a:p>
          <a:p>
            <a:pPr lvl="1"/>
            <a:r>
              <a:rPr lang="en-US" altLang="en-US" sz="1600" i="1">
                <a:latin typeface="Corbel" panose="020B0503020204020204" pitchFamily="34" charset="0"/>
              </a:rPr>
              <a:t>Expertise</a:t>
            </a:r>
            <a:r>
              <a:rPr lang="en-US" altLang="en-US" sz="1600">
                <a:latin typeface="Corbel" panose="020B0503020204020204" pitchFamily="34" charset="0"/>
              </a:rPr>
              <a:t> (identify the talent within the organization to address the issue)</a:t>
            </a:r>
          </a:p>
          <a:p>
            <a:pPr lvl="1"/>
            <a:r>
              <a:rPr lang="en-US" altLang="en-US" sz="1600" i="1">
                <a:latin typeface="Corbel" panose="020B0503020204020204" pitchFamily="34" charset="0"/>
              </a:rPr>
              <a:t>Responsibility</a:t>
            </a:r>
            <a:r>
              <a:rPr lang="en-US" altLang="en-US" sz="1600">
                <a:latin typeface="Corbel" panose="020B0503020204020204" pitchFamily="34" charset="0"/>
              </a:rPr>
              <a:t> (point out the responsibility that top managers have)</a:t>
            </a:r>
          </a:p>
          <a:p>
            <a:pPr lvl="1"/>
            <a:r>
              <a:rPr lang="en-US" altLang="en-US" sz="1600" i="1">
                <a:latin typeface="Corbel" panose="020B0503020204020204" pitchFamily="34" charset="0"/>
              </a:rPr>
              <a:t>Presentation</a:t>
            </a:r>
            <a:r>
              <a:rPr lang="en-US" altLang="en-US" sz="1600">
                <a:latin typeface="Corbel" panose="020B0503020204020204" pitchFamily="34" charset="0"/>
              </a:rPr>
              <a:t> (present the issue in a clear, precise, and simple manner)</a:t>
            </a:r>
          </a:p>
          <a:p>
            <a:pPr lvl="1"/>
            <a:r>
              <a:rPr lang="en-US" altLang="en-US" sz="1600" i="1">
                <a:latin typeface="Corbel" panose="020B0503020204020204" pitchFamily="34" charset="0"/>
              </a:rPr>
              <a:t>Bundling</a:t>
            </a:r>
            <a:r>
              <a:rPr lang="en-US" altLang="en-US" sz="1600">
                <a:latin typeface="Corbel" panose="020B0503020204020204" pitchFamily="34" charset="0"/>
              </a:rPr>
              <a:t> (combine this issue with other issues of interest to top managers)</a:t>
            </a:r>
          </a:p>
          <a:p>
            <a:pPr lvl="1"/>
            <a:r>
              <a:rPr lang="en-US" altLang="en-US" sz="1600" i="1">
                <a:latin typeface="Corbel" panose="020B0503020204020204" pitchFamily="34" charset="0"/>
              </a:rPr>
              <a:t>Coalitions</a:t>
            </a:r>
            <a:r>
              <a:rPr lang="en-US" altLang="en-US" sz="1600">
                <a:latin typeface="Corbel" panose="020B0503020204020204" pitchFamily="34" charset="0"/>
              </a:rPr>
              <a:t> (help get sponsorship by other people who see the issue similarly)</a:t>
            </a:r>
          </a:p>
          <a:p>
            <a:pPr lvl="1"/>
            <a:r>
              <a:rPr lang="en-US" altLang="en-US" sz="1600" i="1">
                <a:latin typeface="Corbel" panose="020B0503020204020204" pitchFamily="34" charset="0"/>
              </a:rPr>
              <a:t>Visibility</a:t>
            </a:r>
            <a:r>
              <a:rPr lang="en-US" altLang="en-US" sz="1600">
                <a:latin typeface="Corbel" panose="020B0503020204020204" pitchFamily="34" charset="0"/>
              </a:rPr>
              <a:t> (use a public forum—in a positive manner—to reach top managers)</a:t>
            </a:r>
          </a:p>
          <a:p>
            <a:endParaRPr lang="en-US" altLang="en-US" sz="1800">
              <a:latin typeface="Corbel" panose="020B0503020204020204" pitchFamily="34" charset="0"/>
            </a:endParaRPr>
          </a:p>
          <a:p>
            <a:r>
              <a:rPr lang="en-US" altLang="en-US" sz="1800">
                <a:latin typeface="Corbel" panose="020B0503020204020204" pitchFamily="34" charset="0"/>
              </a:rPr>
              <a:t>Excerpted and adapted from: Dutton, J. E., and Ashford, S. J. (1993). Selling Issues to Top Management</a:t>
            </a:r>
            <a:r>
              <a:rPr lang="en-US" altLang="en-US" sz="1800" i="1">
                <a:latin typeface="Corbel" panose="020B0503020204020204" pitchFamily="34" charset="0"/>
              </a:rPr>
              <a:t>, Academy of Management Review, 27:31-40</a:t>
            </a:r>
            <a:r>
              <a:rPr lang="en-US" altLang="en-US" sz="1800">
                <a:latin typeface="Corbel" panose="020B0503020204020204" pitchFamily="34" charset="0"/>
              </a:rPr>
              <a:t>.</a:t>
            </a:r>
          </a:p>
          <a:p>
            <a:pPr lvl="1"/>
            <a:endParaRPr lang="en-US" altLang="en-US" sz="1600">
              <a:latin typeface="Corbel" panose="020B0503020204020204" pitchFamily="34" charset="0"/>
            </a:endParaRP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1510</TotalTime>
  <Words>232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Corbel</vt:lpstr>
      <vt:lpstr>Default Design</vt:lpstr>
      <vt:lpstr>What is Upward Influence?</vt:lpstr>
    </vt:vector>
  </TitlesOfParts>
  <Company>CSU Northridge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Wayne Smith</dc:creator>
  <cp:lastModifiedBy>Smith, Wayne W</cp:lastModifiedBy>
  <cp:revision>178</cp:revision>
  <cp:lastPrinted>2016-10-20T17:23:43Z</cp:lastPrinted>
  <dcterms:created xsi:type="dcterms:W3CDTF">2009-02-07T18:18:07Z</dcterms:created>
  <dcterms:modified xsi:type="dcterms:W3CDTF">2021-12-20T19:43:41Z</dcterms:modified>
</cp:coreProperties>
</file>