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81" r:id="rId3"/>
    <p:sldId id="275" r:id="rId4"/>
    <p:sldId id="276" r:id="rId5"/>
    <p:sldId id="283" r:id="rId6"/>
    <p:sldId id="277" r:id="rId7"/>
    <p:sldId id="280" r:id="rId8"/>
    <p:sldId id="286" r:id="rId9"/>
    <p:sldId id="287" r:id="rId10"/>
    <p:sldId id="291" r:id="rId11"/>
    <p:sldId id="295" r:id="rId12"/>
    <p:sldId id="288" r:id="rId13"/>
    <p:sldId id="292" r:id="rId14"/>
    <p:sldId id="298" r:id="rId15"/>
    <p:sldId id="296" r:id="rId16"/>
    <p:sldId id="299" r:id="rId17"/>
    <p:sldId id="293" r:id="rId18"/>
    <p:sldId id="294" r:id="rId1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1076D1A-8200-4411-B305-B4BEE38C67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4A53F46-E3BA-45FF-B0A0-834678A590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34559E3-7BD7-4BCE-B2E2-C0C81D2246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1FB020D-70CF-455A-9937-E284B8E1BF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4C9E1FE2-C339-4EB5-8A05-4442E4BA36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8F0FC2D-4659-442F-9FB2-33F955247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B88A1-81E6-4F45-BFA0-2050B84F2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6CCB9-9148-43D2-A452-2BC5E36B9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104D98-F2A7-438D-8D33-87FF09996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392CB1-BAC7-4FEA-B22F-87807BA12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ACC4-9E14-4432-81FE-4C0468E7C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66409-5001-48EB-85CC-099BFA929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E1BD2-8E7B-40AC-8E14-F95E3F31D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0DD59-FA2E-41E1-8470-0D11905F9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6142-6412-4318-A4D5-2D6741568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77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00AAF9-EF54-4F4A-ADD3-9BD6DB28B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E0186-4E48-46F3-ACF4-C1C108151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555109-4EBA-40D5-A29E-C547E9BA0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AF52-B251-4755-AA29-975CD7E9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74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DF8D69-BDD0-49AA-BD69-9A7FDC3AA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3CF448-8326-46F5-B121-206C192E5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6A9208-AB83-4AE3-94F5-31EA3C7D9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63C9-21A0-41F0-818C-1CDA60A20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52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rbel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rbel" pitchFamily="34" charset="0"/>
                <a:cs typeface="Calibri" pitchFamily="34" charset="0"/>
              </a:defRPr>
            </a:lvl1pPr>
            <a:lvl2pPr>
              <a:defRPr sz="2400">
                <a:latin typeface="Corbel" pitchFamily="34" charset="0"/>
                <a:cs typeface="Calibri" pitchFamily="34" charset="0"/>
              </a:defRPr>
            </a:lvl2pPr>
            <a:lvl3pPr>
              <a:defRPr sz="2000">
                <a:latin typeface="Corbel" pitchFamily="34" charset="0"/>
                <a:cs typeface="Calibri" pitchFamily="34" charset="0"/>
              </a:defRPr>
            </a:lvl3pPr>
            <a:lvl4pPr>
              <a:defRPr sz="1800">
                <a:latin typeface="Corbel" pitchFamily="34" charset="0"/>
                <a:cs typeface="Calibri" pitchFamily="34" charset="0"/>
              </a:defRPr>
            </a:lvl4pPr>
            <a:lvl5pPr>
              <a:defRPr sz="1800">
                <a:latin typeface="Corbel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F1CDAD-776C-4FD0-AD9E-5691FCBC2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1BC68-DDD6-4A7A-9B59-6C0BA0A67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43138-13AE-4E50-9DB1-D85C75649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5B8A-9494-428B-91F6-1259FD98E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C1709E-B0D9-4276-A562-7E7EFDB33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0AAD9-22EE-4A81-A4BA-646D09E57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375AC-1BCD-4ACB-BF88-88B030591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9D58-18BB-4EAE-B3DE-D7596BB19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6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FD293-1FD9-40C3-98E7-EFF51C20C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D5B19-0E66-446D-811E-4102651EA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1E682-C2EC-4657-A0D2-6B23B9115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33E5-0B0F-42EB-90E3-1068F1D53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2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D558FB-969E-44DF-B31A-9D4854EBB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0A98C6-9BC8-4385-A20F-24C158270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8F8404-F8F9-4A18-B28D-9DEE4EC41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D13C-2DB0-427F-A621-B25B4478D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3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A15310-600F-45F4-8CE6-DF2DE68FA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E0EAA6-0E56-45FF-9D93-B757AE679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65F5F6-7502-4245-95F4-892E512B0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E7E5-0951-41FF-86DC-B26E0BB0B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3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C612D4-36CB-432A-B457-4B3E08B27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BDBB78-35A6-42FE-83FA-94C082803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E07E52-9B7C-4549-BF49-8A1DAB719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3C6C-E802-4FC6-B3B4-306F544CC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50585-FE23-4AB6-9AD7-FB6B9D691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3DEF5-CCCE-4BE7-8C80-9785840C2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4641F-4BBB-4BC8-8560-7916EA8BF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BFDD-B010-456B-85CB-B6062C30B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B53F6-6878-4169-B5BE-771236BFF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B8C73-1411-409A-B9F9-8411E42B2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AD384-7169-48FF-9F75-75B8EC4BA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D2D5-DD1D-40F5-A009-04765C46D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66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6A418D-A02B-40AA-81E6-7DEFC3B08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EEFFEC-ACC8-4AA7-819E-54348EEB0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3C559C-2521-4350-A68C-057ADD8964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EB61F2-320B-4B85-8B8D-4EBA73A86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247465-28D2-4D01-8A38-A9EC8661A9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1007A4E-778A-4A28-93DA-8DD0978D0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7644-604C-4991-AC55-B98AD8151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/>
              <a:t>The Multiple Perspectives of a Business Student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4B9F-58EE-4AA6-944A-8F1EB86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sz="2800" dirty="0"/>
              <a:t>The photograph on the next slide is a remodeling of the Jack in the Box near the corner of Reseda and Plummer (as of 8/16/2012)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asdfasfdasfs">
            <a:extLst>
              <a:ext uri="{FF2B5EF4-FFF2-40B4-BE49-F238E27FC236}">
                <a16:creationId xmlns:a16="http://schemas.microsoft.com/office/drawing/2014/main" id="{D1F66C69-B065-4265-BE98-D929F4851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Jack-in-the-Box remodel near the corner of Reseda and Plummer in Northridge (8/16/2012)</a:t>
            </a:r>
            <a:endParaRPr lang="en-US" altLang="en-US"/>
          </a:p>
        </p:txBody>
      </p:sp>
      <p:sp>
        <p:nvSpPr>
          <p:cNvPr id="13315" name="Rectangle 2" descr="asdfasfdasfs">
            <a:extLst>
              <a:ext uri="{FF2B5EF4-FFF2-40B4-BE49-F238E27FC236}">
                <a16:creationId xmlns:a16="http://schemas.microsoft.com/office/drawing/2014/main" id="{8CE86145-9CF7-4087-8469-6A2ABC93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0198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What key concepts from all of our courses do we need to ask and answer to address the issues associated with this change?</a:t>
            </a:r>
            <a:endParaRPr lang="en-US" altLang="en-US" sz="4000" dirty="0">
              <a:solidFill>
                <a:schemeClr val="tx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2173F32-719A-4619-957B-8FE6FB62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985A-27E6-4F72-9208-DF147DF79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take one even </a:t>
            </a:r>
            <a:r>
              <a:rPr lang="en-US" altLang="en-US" i="1"/>
              <a:t>more</a:t>
            </a:r>
            <a:r>
              <a:rPr lang="en-US" altLang="en-US"/>
              <a:t> complicated example: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440AE30-B8A2-40B7-87A9-9160C11AD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Facebook </a:t>
            </a:r>
            <a:r>
              <a:rPr lang="en-US" altLang="en-US" i="1"/>
              <a:t>as a </a:t>
            </a:r>
            <a:r>
              <a:rPr lang="en-US" altLang="en-US" i="1" u="sng"/>
              <a:t>business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C023007-0F6C-4391-A314-E14412637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Losse, K. (2012), “The Woman in the Facebook Frat House”,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Jun. 22.  online.</a:t>
            </a:r>
          </a:p>
          <a:p>
            <a:pPr lvl="1"/>
            <a:r>
              <a:rPr lang="en-US" altLang="en-US" sz="2000" u="sng"/>
              <a:t>Management</a:t>
            </a:r>
            <a:r>
              <a:rPr lang="en-US" altLang="en-US" sz="2000"/>
              <a:t> Theories/Models/Frameworks?</a:t>
            </a:r>
          </a:p>
          <a:p>
            <a:r>
              <a:rPr lang="en-US" altLang="en-US" sz="2400"/>
              <a:t>Raice, S. (2012), “Inside Facebook’s Push to Woo Big Advertisers”,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Aug. 15.  online.</a:t>
            </a:r>
          </a:p>
          <a:p>
            <a:pPr marL="742950" lvl="2" indent="-342900"/>
            <a:r>
              <a:rPr lang="en-US" altLang="en-US" sz="1800" u="sng"/>
              <a:t>Marketing</a:t>
            </a:r>
            <a:r>
              <a:rPr lang="en-US" altLang="en-US" sz="1800"/>
              <a:t> Theories/Models/Frameworks?</a:t>
            </a:r>
          </a:p>
          <a:p>
            <a:r>
              <a:rPr lang="en-US" altLang="en-US" sz="2400"/>
              <a:t>Russolillo, S. (2012), “Facebook: Is it a buy at $20?”,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Aug. 16.  online.</a:t>
            </a:r>
          </a:p>
          <a:p>
            <a:pPr marL="742950" lvl="2" indent="-342900"/>
            <a:r>
              <a:rPr lang="en-US" altLang="en-US" sz="1800" u="sng"/>
              <a:t>Finance</a:t>
            </a:r>
            <a:r>
              <a:rPr lang="en-US" altLang="en-US" sz="1800"/>
              <a:t> Theories/Models/Frameworks?</a:t>
            </a:r>
          </a:p>
          <a:p>
            <a:r>
              <a:rPr lang="en-US" altLang="en-US" sz="2400"/>
              <a:t>Troianovski, A., and Raice, S. (2012), “Facebook Explores Giving Kids Access”,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Jun. 4.  online.</a:t>
            </a:r>
          </a:p>
          <a:p>
            <a:pPr lvl="1"/>
            <a:r>
              <a:rPr lang="en-US" altLang="en-US" sz="1800" u="sng"/>
              <a:t>Operations/Info. Sys.</a:t>
            </a:r>
            <a:r>
              <a:rPr lang="en-US" altLang="en-US" sz="1800"/>
              <a:t> Theories/Models/Frameworks?</a:t>
            </a:r>
          </a:p>
          <a:p>
            <a:pPr lvl="1"/>
            <a:endParaRPr lang="en-US" altLang="en-US" sz="2000" b="1"/>
          </a:p>
          <a:p>
            <a:endParaRPr lang="en-US" altLang="en-US" sz="2400" b="1"/>
          </a:p>
          <a:p>
            <a:endParaRPr lang="en-US" alt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0060-AA58-4550-891A-FAAE8B4E7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take an even </a:t>
            </a:r>
            <a:r>
              <a:rPr lang="en-US" altLang="en-US" i="1"/>
              <a:t>more</a:t>
            </a:r>
            <a:r>
              <a:rPr lang="en-US" altLang="en-US"/>
              <a:t> complicated example: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asdfasfdasfs">
            <a:extLst>
              <a:ext uri="{FF2B5EF4-FFF2-40B4-BE49-F238E27FC236}">
                <a16:creationId xmlns:a16="http://schemas.microsoft.com/office/drawing/2014/main" id="{B7079D44-0C6E-4108-AC24-6E261EC85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Supply/Demand – Train - 1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693D6845-755F-47D2-99CA-A181D55C4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5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C990D62-FE9D-4F45-BA54-A2A6B416A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Your task as a business student</a:t>
            </a:r>
            <a:endParaRPr lang="en-US" altLang="en-US" i="1" u="sng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01D85AA-A1A9-4800-8280-0E0114F077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We all have biases.</a:t>
            </a:r>
          </a:p>
          <a:p>
            <a:endParaRPr lang="en-US" altLang="en-US" sz="2400"/>
          </a:p>
          <a:p>
            <a:r>
              <a:rPr lang="en-US" altLang="en-US" sz="2400"/>
              <a:t>The only way to deal with them is:</a:t>
            </a:r>
          </a:p>
          <a:p>
            <a:pPr marL="857250" lvl="1" indent="-342900">
              <a:buFontTx/>
              <a:buAutoNum type="arabicPeriod"/>
            </a:pPr>
            <a:r>
              <a:rPr lang="en-US" altLang="en-US" sz="2000"/>
              <a:t>acknowledge them, and…</a:t>
            </a:r>
          </a:p>
          <a:p>
            <a:pPr marL="857250" lvl="1" indent="-342900">
              <a:buFontTx/>
              <a:buAutoNum type="arabicPeriod"/>
            </a:pPr>
            <a:r>
              <a:rPr lang="en-US" altLang="en-US" sz="2000"/>
              <a:t>to confront them systematically.</a:t>
            </a:r>
          </a:p>
          <a:p>
            <a:endParaRPr lang="en-US" altLang="en-US" sz="2400"/>
          </a:p>
          <a:p>
            <a:r>
              <a:rPr lang="en-US" altLang="en-US" sz="2400"/>
              <a:t>You are a business student.</a:t>
            </a:r>
          </a:p>
          <a:p>
            <a:r>
              <a:rPr lang="en-US" altLang="en-US" sz="2400"/>
              <a:t>If you haven’t done so already, change your mindset and thinking…</a:t>
            </a:r>
          </a:p>
          <a:p>
            <a:pPr marL="857250" lvl="1" indent="-342900"/>
            <a:r>
              <a:rPr lang="en-US" altLang="en-US" sz="2000"/>
              <a:t>from an </a:t>
            </a:r>
            <a:r>
              <a:rPr lang="en-US" altLang="en-US" sz="2000" i="1"/>
              <a:t>employee</a:t>
            </a:r>
            <a:r>
              <a:rPr lang="en-US" altLang="en-US" sz="2000"/>
              <a:t> to an </a:t>
            </a:r>
            <a:r>
              <a:rPr lang="en-US" altLang="en-US" sz="2000" i="1"/>
              <a:t>owner, </a:t>
            </a:r>
            <a:r>
              <a:rPr lang="en-US" altLang="en-US" sz="2000"/>
              <a:t>and…</a:t>
            </a:r>
          </a:p>
          <a:p>
            <a:pPr marL="857250" lvl="1" indent="-342900"/>
            <a:r>
              <a:rPr lang="en-US" altLang="en-US" sz="2000"/>
              <a:t>from a </a:t>
            </a:r>
            <a:r>
              <a:rPr lang="en-US" altLang="en-US" sz="2000" i="1"/>
              <a:t>customer</a:t>
            </a:r>
            <a:r>
              <a:rPr lang="en-US" altLang="en-US" sz="2000"/>
              <a:t> to an </a:t>
            </a:r>
            <a:r>
              <a:rPr lang="en-US" altLang="en-US" sz="2000" i="1"/>
              <a:t>investor.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FC2B2FC-16E8-4797-9670-767FBC5D4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COBAE Upper-Division Core courses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E010429-79F3-4D21-8C0A-1DBFCE0EF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 sz="2000"/>
              <a:t>FIN 303 – Financial Management</a:t>
            </a:r>
          </a:p>
          <a:p>
            <a:pPr lvl="1"/>
            <a:r>
              <a:rPr lang="en-US" altLang="en-US" sz="1800"/>
              <a:t>Fiduciary Responsibility</a:t>
            </a:r>
          </a:p>
          <a:p>
            <a:pPr lvl="1"/>
            <a:r>
              <a:rPr lang="en-US" altLang="en-US" sz="1800"/>
              <a:t>Meeting Capital Requirements</a:t>
            </a:r>
          </a:p>
          <a:p>
            <a:pPr lvl="1"/>
            <a:r>
              <a:rPr lang="en-US" altLang="en-US" sz="1800"/>
              <a:t>Structuring Market Investments</a:t>
            </a:r>
          </a:p>
          <a:p>
            <a:r>
              <a:rPr lang="en-US" altLang="en-US" sz="2000"/>
              <a:t>MKT 304 – Marketing Management</a:t>
            </a:r>
          </a:p>
          <a:p>
            <a:pPr lvl="1"/>
            <a:r>
              <a:rPr lang="en-US" altLang="en-US" sz="1800"/>
              <a:t>Consumer Behavior</a:t>
            </a:r>
          </a:p>
          <a:p>
            <a:pPr lvl="1"/>
            <a:r>
              <a:rPr lang="en-US" altLang="en-US" sz="1800"/>
              <a:t>Product Development and Sales</a:t>
            </a:r>
          </a:p>
          <a:p>
            <a:pPr lvl="1"/>
            <a:r>
              <a:rPr lang="en-US" altLang="en-US" sz="1800"/>
              <a:t>Public/Community Relations</a:t>
            </a:r>
          </a:p>
          <a:p>
            <a:r>
              <a:rPr lang="en-US" altLang="en-US" sz="2000"/>
              <a:t>SOM 306 – Operations Management</a:t>
            </a:r>
          </a:p>
          <a:p>
            <a:pPr lvl="1"/>
            <a:r>
              <a:rPr lang="en-US" altLang="en-US" sz="1800"/>
              <a:t>Project Management</a:t>
            </a:r>
          </a:p>
          <a:p>
            <a:pPr lvl="1"/>
            <a:r>
              <a:rPr lang="en-US" altLang="en-US" sz="1800"/>
              <a:t>Optimal Allocation of Resources</a:t>
            </a:r>
          </a:p>
          <a:p>
            <a:pPr lvl="1"/>
            <a:r>
              <a:rPr lang="en-US" altLang="en-US" sz="1800"/>
              <a:t>Continuous Quality Improvement</a:t>
            </a:r>
          </a:p>
          <a:p>
            <a:r>
              <a:rPr lang="en-US" altLang="en-US" sz="2000"/>
              <a:t>MGT 360 –Management and Organizational Behavior</a:t>
            </a:r>
          </a:p>
          <a:p>
            <a:pPr lvl="1"/>
            <a:r>
              <a:rPr lang="en-US" altLang="en-US" sz="1800"/>
              <a:t>Leadership Development</a:t>
            </a:r>
          </a:p>
          <a:p>
            <a:pPr lvl="1"/>
            <a:r>
              <a:rPr lang="en-US" altLang="en-US" sz="1800"/>
              <a:t>Organizing Intangibles</a:t>
            </a:r>
          </a:p>
          <a:p>
            <a:pPr lvl="1"/>
            <a:r>
              <a:rPr lang="en-US" altLang="en-US" sz="1800"/>
              <a:t>Human Resources Effectiveness</a:t>
            </a:r>
          </a:p>
          <a:p>
            <a:pPr lvl="1"/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9F6521D-55A3-4E58-9B86-97063E770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/>
              <a:t>COBAE Upper-Division Core Courses</a:t>
            </a:r>
            <a:br>
              <a:rPr lang="en-US" altLang="en-US"/>
            </a:br>
            <a:r>
              <a:rPr lang="en-US" altLang="en-US" sz="3600"/>
              <a:t>(primary perspectives)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780908-9661-4990-9EA7-9F27B3F81702}"/>
              </a:ext>
            </a:extLst>
          </p:cNvPr>
          <p:cNvCxnSpPr/>
          <p:nvPr/>
        </p:nvCxnSpPr>
        <p:spPr>
          <a:xfrm>
            <a:off x="2543175" y="16002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9EE73-7F62-40AE-8A79-A785D9E9EE42}"/>
              </a:ext>
            </a:extLst>
          </p:cNvPr>
          <p:cNvCxnSpPr/>
          <p:nvPr/>
        </p:nvCxnSpPr>
        <p:spPr>
          <a:xfrm rot="-5400000">
            <a:off x="4638675" y="36957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0">
            <a:extLst>
              <a:ext uri="{FF2B5EF4-FFF2-40B4-BE49-F238E27FC236}">
                <a16:creationId xmlns:a16="http://schemas.microsoft.com/office/drawing/2014/main" id="{95E02E3C-18A7-4942-945C-2FB46BE0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19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Economic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Capital</a:t>
            </a:r>
          </a:p>
        </p:txBody>
      </p:sp>
      <p:sp>
        <p:nvSpPr>
          <p:cNvPr id="20486" name="TextBox 11">
            <a:extLst>
              <a:ext uri="{FF2B5EF4-FFF2-40B4-BE49-F238E27FC236}">
                <a16:creationId xmlns:a16="http://schemas.microsoft.com/office/drawing/2014/main" id="{BA23F56D-47A0-4596-AEBC-70B259D6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943600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Human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Capital</a:t>
            </a:r>
          </a:p>
        </p:txBody>
      </p:sp>
      <p:sp>
        <p:nvSpPr>
          <p:cNvPr id="20487" name="TextBox 12">
            <a:extLst>
              <a:ext uri="{FF2B5EF4-FFF2-40B4-BE49-F238E27FC236}">
                <a16:creationId xmlns:a16="http://schemas.microsoft.com/office/drawing/2014/main" id="{6AB3E5EF-D5B8-4496-A753-295179CF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217738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External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Orientation</a:t>
            </a:r>
          </a:p>
        </p:txBody>
      </p:sp>
      <p:sp>
        <p:nvSpPr>
          <p:cNvPr id="20488" name="TextBox 13">
            <a:extLst>
              <a:ext uri="{FF2B5EF4-FFF2-40B4-BE49-F238E27FC236}">
                <a16:creationId xmlns:a16="http://schemas.microsoft.com/office/drawing/2014/main" id="{EDECD7C6-A7D1-413F-B830-FDE4AD9E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311650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Internal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F7CD2-8527-43C6-83E9-82E5B5A53F1C}"/>
              </a:ext>
            </a:extLst>
          </p:cNvPr>
          <p:cNvSpPr txBox="1">
            <a:spLocks/>
          </p:cNvSpPr>
          <p:nvPr/>
        </p:nvSpPr>
        <p:spPr bwMode="auto">
          <a:xfrm>
            <a:off x="2965450" y="2078038"/>
            <a:ext cx="1514475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 303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Financial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CCCB15-B2F2-4EFA-B3A8-51EDD34B8DAB}"/>
              </a:ext>
            </a:extLst>
          </p:cNvPr>
          <p:cNvSpPr txBox="1">
            <a:spLocks/>
          </p:cNvSpPr>
          <p:nvPr/>
        </p:nvSpPr>
        <p:spPr bwMode="auto">
          <a:xfrm>
            <a:off x="2989263" y="4173538"/>
            <a:ext cx="1468437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SOM 306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Operations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ED042-7101-4ACF-9407-0F8CB76747F4}"/>
              </a:ext>
            </a:extLst>
          </p:cNvPr>
          <p:cNvSpPr txBox="1">
            <a:spLocks/>
          </p:cNvSpPr>
          <p:nvPr/>
        </p:nvSpPr>
        <p:spPr bwMode="auto">
          <a:xfrm>
            <a:off x="4967288" y="2078038"/>
            <a:ext cx="1468437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MKT 304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Marketing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3D940-5A85-44EF-B7B8-5821F70BE741}"/>
              </a:ext>
            </a:extLst>
          </p:cNvPr>
          <p:cNvSpPr txBox="1">
            <a:spLocks/>
          </p:cNvSpPr>
          <p:nvPr/>
        </p:nvSpPr>
        <p:spPr bwMode="auto">
          <a:xfrm>
            <a:off x="4900613" y="4035425"/>
            <a:ext cx="1601787" cy="120015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MGT 360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Mgt.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Organizational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DADB-891B-4007-BE0A-0C54C9EE1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start simple: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/>
              <a:t>The train ride for kids in 2010 at the Northridge Mall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(Note: This ride is currently at the </a:t>
            </a:r>
            <a:r>
              <a:rPr lang="en-US" altLang="en-US" sz="2800" i="1"/>
              <a:t>Promenade Mall</a:t>
            </a:r>
            <a:r>
              <a:rPr lang="en-US" altLang="en-US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asdfasfdasfs">
            <a:extLst>
              <a:ext uri="{FF2B5EF4-FFF2-40B4-BE49-F238E27FC236}">
                <a16:creationId xmlns:a16="http://schemas.microsoft.com/office/drawing/2014/main" id="{B71E56DA-7F8F-4384-A22D-7C68DFF60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Supply/Demand – Train - 1</a:t>
            </a:r>
          </a:p>
        </p:txBody>
      </p:sp>
      <p:pic>
        <p:nvPicPr>
          <p:cNvPr id="5123" name="Picture 5" descr="100_0426">
            <a:extLst>
              <a:ext uri="{FF2B5EF4-FFF2-40B4-BE49-F238E27FC236}">
                <a16:creationId xmlns:a16="http://schemas.microsoft.com/office/drawing/2014/main" id="{A0694F41-EB45-411C-B9CF-EC76B075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asdfasfdasfs">
            <a:extLst>
              <a:ext uri="{FF2B5EF4-FFF2-40B4-BE49-F238E27FC236}">
                <a16:creationId xmlns:a16="http://schemas.microsoft.com/office/drawing/2014/main" id="{EFE04AF0-1883-4A51-BFAF-6086CB5C1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Supply/Demand – Train - 2</a:t>
            </a:r>
          </a:p>
        </p:txBody>
      </p:sp>
      <p:pic>
        <p:nvPicPr>
          <p:cNvPr id="6147" name="Picture 7" descr="100_0428">
            <a:extLst>
              <a:ext uri="{FF2B5EF4-FFF2-40B4-BE49-F238E27FC236}">
                <a16:creationId xmlns:a16="http://schemas.microsoft.com/office/drawing/2014/main" id="{AEA5D816-CE7A-4F99-9C07-B87A3055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ED11-78BB-4FE9-AEF7-CCA849A09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(GE—“Basic Skills”)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D13BB-9667-4E66-8F1C-8BBE81F555C5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A133E-342D-44C0-BF6B-0699DD1D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1852613"/>
            <a:ext cx="2487612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7FDB-B477-4389-813A-2F6BCFF1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702050"/>
            <a:ext cx="2487612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English/Writing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4DB56-6F02-4157-ACC2-C96E93C0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5521325"/>
            <a:ext cx="2487612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Computing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0D0343D-A7D6-439C-9CCF-8A8CF931B338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38588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613B764-CB80-4EAA-BEC2-434067A23F42}"/>
              </a:ext>
            </a:extLst>
          </p:cNvPr>
          <p:cNvCxnSpPr>
            <a:stCxn id="5" idx="1"/>
            <a:endCxn id="3" idx="3"/>
          </p:cNvCxnSpPr>
          <p:nvPr/>
        </p:nvCxnSpPr>
        <p:spPr>
          <a:xfrm rot="10800000">
            <a:off x="2762250" y="3886200"/>
            <a:ext cx="3319463" cy="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C8381211-4AD1-47B0-9966-F1CE518A1E0A}"/>
              </a:ext>
            </a:extLst>
          </p:cNvPr>
          <p:cNvCxnSpPr>
            <a:endCxn id="3" idx="2"/>
          </p:cNvCxnSpPr>
          <p:nvPr/>
        </p:nvCxnSpPr>
        <p:spPr>
          <a:xfrm rot="10800000">
            <a:off x="2141538" y="4210050"/>
            <a:ext cx="3940175" cy="1497013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1B452B-D4A1-4ED1-BBCC-525CB860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682750"/>
            <a:ext cx="394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does the price per unit change?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D5A78-EA79-4385-97B6-3B4B5457D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478213"/>
            <a:ext cx="3938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meaning of “best”?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6F68A-47A0-41C4-A57E-AAFB4E47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97463"/>
            <a:ext cx="379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Which elements of the train ride product and process can be automated?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A601-D8FE-4984-AC6A-4233BCDC5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(Business Core—Lower-Division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C8307-F30A-4C03-95B6-C6CD60293C2A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9DF2E-4D51-45DF-84C7-65CF5EF4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Financial Accounting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D9A99-AB15-40B5-A7E7-F610625A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440113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Micro- Economics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81581-AE1C-43F9-96EC-E32BAD16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9514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Business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8DAAA-117C-4EFB-938F-2D827000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Business Statistics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7B2A251-1A9D-48CF-AD88-62A974177DC6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7475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8C9A4C16-FAED-4F56-819F-AC808838938C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7475" cy="15382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E346FA-58B2-4CAF-8112-310131EB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682750"/>
            <a:ext cx="394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Has the weekly cash flow been audited?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0544D3-C6A4-4173-A60F-4B4EC258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103563"/>
            <a:ext cx="2392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market price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for train rides?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B87278-C52E-47AA-B78D-5C0A25F4E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6200"/>
            <a:ext cx="3192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are the terms of the insurance policy?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E7012-6EC6-43D4-9CDA-F312398F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confidently estimate the risks and uncertainties of train rides?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9CDB7-32E3-4F3D-83DC-ECE7DD84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45745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Managerial Accounting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5F3C2-9EFE-4218-83AD-8FB662FF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311400"/>
            <a:ext cx="409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break-even point for train rides?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A91BED-5DCE-46D1-BCE1-266BFF72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0259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Macro- Economics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CDB61B-AE52-439B-9DBF-1DB7CA1E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4214813"/>
            <a:ext cx="2325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ticket price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in 2007 dollars?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E5A92B9B-9539-4AF9-9357-00E1502889D3}"/>
              </a:ext>
            </a:extLst>
          </p:cNvPr>
          <p:cNvCxnSpPr>
            <a:stCxn id="6" idx="1"/>
          </p:cNvCxnSpPr>
          <p:nvPr/>
        </p:nvCxnSpPr>
        <p:spPr>
          <a:xfrm rot="10800000">
            <a:off x="2439988" y="4210050"/>
            <a:ext cx="3630612" cy="925513"/>
          </a:xfrm>
          <a:prstGeom prst="bentConnector3">
            <a:avLst>
              <a:gd name="adj1" fmla="val 10074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E845F28-0984-4454-9C81-5AF0D04B62ED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624263"/>
            <a:ext cx="3308350" cy="185737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77C61438-7E7D-40C4-B56A-10594957F590}"/>
              </a:ext>
            </a:extLst>
          </p:cNvPr>
          <p:cNvCxnSpPr>
            <a:stCxn id="23" idx="1"/>
          </p:cNvCxnSpPr>
          <p:nvPr/>
        </p:nvCxnSpPr>
        <p:spPr>
          <a:xfrm rot="10800000">
            <a:off x="2762250" y="4025900"/>
            <a:ext cx="3308350" cy="185738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F011A95-43A3-4BEE-95CC-0B17FD0075EB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2446338" y="2643188"/>
            <a:ext cx="3624262" cy="919162"/>
          </a:xfrm>
          <a:prstGeom prst="bentConnector3">
            <a:avLst>
              <a:gd name="adj1" fmla="val 10046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591C-7E26-4556-8FF2-D258D7276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(GE—“Subject Exploration”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A2C5A-AA79-4469-B182-55B93848C7CA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41493-8A76-4B7B-A5B2-81361A7C2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Natural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0494D-A57E-42B2-8742-3AE247B0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149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Government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FC504-39FE-4E94-BAF9-CC4171D7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383088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Comparative Cultures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3EB30-210C-445A-A5A8-ADDED33A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Critical Reasoning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6351D777-7E67-4F68-BEBA-B58D380EF12F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4300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35EE866-FB21-4BA3-A629-893783DE01F7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4300" cy="15382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1944BB-EA5E-4F19-9372-4E4E30CE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470025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propulsion system on this train ride?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A28E6-4B1A-412F-A275-F8F237278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995613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we prepared for the Cal OSHA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field visit?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78ECD-833A-4C1B-B569-CED578DA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551363"/>
            <a:ext cx="354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Do images and patterns of train rides differ by population sub-group?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C4C6CD-FC2D-4F6A-8520-A2D66478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a train ride the best, optimal use of our scarce Mall resources?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A7C0D-248A-435B-AD99-5638B108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497138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History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15BAE-DB4E-4C9F-831B-43FF23D6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2328863"/>
            <a:ext cx="4010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did trains, in general, change SoCal?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AD09C3-5DEE-4FFE-9D24-E3951CD8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787775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Oral Communication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21BB9-B696-4208-9C12-0D0EBF07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3617913"/>
            <a:ext cx="394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the instructions to riders clear?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F1BDC-1472-4908-8CAD-684D7CA2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986338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Arts and Humanities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8816DCC-5B23-4975-97BA-90AB2C199BB7}"/>
              </a:ext>
            </a:extLst>
          </p:cNvPr>
          <p:cNvCxnSpPr/>
          <p:nvPr/>
        </p:nvCxnSpPr>
        <p:spPr>
          <a:xfrm rot="10800000">
            <a:off x="2527300" y="4208463"/>
            <a:ext cx="3576638" cy="935037"/>
          </a:xfrm>
          <a:prstGeom prst="bentConnector3">
            <a:avLst>
              <a:gd name="adj1" fmla="val 10035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AF5ECB-FCBA-4F13-8687-B4EBCDE4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5154613"/>
            <a:ext cx="3192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the train whistle on the train ride authentic?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5DE1282-C539-4FD8-9156-31D9CF16537F}"/>
              </a:ext>
            </a:extLst>
          </p:cNvPr>
          <p:cNvCxnSpPr/>
          <p:nvPr/>
        </p:nvCxnSpPr>
        <p:spPr>
          <a:xfrm rot="10800000" flipV="1">
            <a:off x="2527300" y="2689225"/>
            <a:ext cx="3576638" cy="873125"/>
          </a:xfrm>
          <a:prstGeom prst="bentConnector3">
            <a:avLst>
              <a:gd name="adj1" fmla="val 10035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37F63C94-4C8B-4948-A39D-5C2066C63E56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335338"/>
            <a:ext cx="3305175" cy="29845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3B19F80-D2AA-4E95-AC71-1A01E4606B43}"/>
              </a:ext>
            </a:extLst>
          </p:cNvPr>
          <p:cNvCxnSpPr/>
          <p:nvPr/>
        </p:nvCxnSpPr>
        <p:spPr>
          <a:xfrm rot="10800000">
            <a:off x="2762250" y="3900488"/>
            <a:ext cx="3305175" cy="1270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D5A9238C-F490-42FF-934E-80D991EC3BE3}"/>
              </a:ext>
            </a:extLst>
          </p:cNvPr>
          <p:cNvCxnSpPr>
            <a:stCxn id="6" idx="1"/>
          </p:cNvCxnSpPr>
          <p:nvPr/>
        </p:nvCxnSpPr>
        <p:spPr>
          <a:xfrm rot="10800000">
            <a:off x="2762250" y="4156075"/>
            <a:ext cx="3305175" cy="411163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9A21-8A99-4277-B6FC-454EA4B98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(Business Core—Upper-Division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64267-74F6-4992-B0E8-911D0EC00B71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2012E-4232-4C4E-B8A3-77289757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11A3C-B5CD-4EB9-9C64-DDD5792D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440113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Marketing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8CEBE-38BF-4D5D-BD51-B0380FFE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9514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“Gateway Experience”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1AD9D-A601-4702-B7DA-9FB23DD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“Capstone Strategy”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D6F15D0-1EEE-4394-820A-1C4FF591CA45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7475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594BD5EE-75CF-4D6D-BAFE-246E8EFF0DBD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7475" cy="15382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06526D-9DAF-4A22-99AD-39A8E1F5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682750"/>
            <a:ext cx="448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return-on-investment of train rides?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48A31-6ADB-4EF8-BD2B-F957785B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3041650"/>
            <a:ext cx="239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create a train ride customer?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2F5D9-6EC1-478F-8DC0-7C14765D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6200"/>
            <a:ext cx="3192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teams, case studies, and ethics improve our decisions?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61079-A74F-4496-BAF2-5DDB9C5E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train rides aligned with our overall organizational Mall strategy?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69ACC-7144-4278-AE61-6EC2D334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45745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Operations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88730-37F4-4140-9698-180DA11C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093913"/>
            <a:ext cx="3724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deal with long lines during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peak times?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1D38ED-BD93-4317-9D4B-89F94D3E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0259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ECFF2B-3EA4-440F-BAE1-B00880EF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214813"/>
            <a:ext cx="3181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the operator the right person in the right place at the right time?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214F128-71C0-4A85-87F0-AB94F68D61F3}"/>
              </a:ext>
            </a:extLst>
          </p:cNvPr>
          <p:cNvCxnSpPr>
            <a:stCxn id="6" idx="1"/>
          </p:cNvCxnSpPr>
          <p:nvPr/>
        </p:nvCxnSpPr>
        <p:spPr>
          <a:xfrm rot="10800000">
            <a:off x="2439988" y="4210050"/>
            <a:ext cx="3630612" cy="925513"/>
          </a:xfrm>
          <a:prstGeom prst="bentConnector3">
            <a:avLst>
              <a:gd name="adj1" fmla="val 10037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0D15736C-D5CA-4A16-9C62-10D39F0B5A32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625850"/>
            <a:ext cx="3308350" cy="18415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2DE5D76-D913-46EA-89EF-E4CB253FD2BA}"/>
              </a:ext>
            </a:extLst>
          </p:cNvPr>
          <p:cNvCxnSpPr>
            <a:stCxn id="23" idx="1"/>
          </p:cNvCxnSpPr>
          <p:nvPr/>
        </p:nvCxnSpPr>
        <p:spPr>
          <a:xfrm rot="10800000">
            <a:off x="2762250" y="4025900"/>
            <a:ext cx="3308350" cy="185738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8B11758-C629-4F93-B6BD-B759AB02E846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2446338" y="2643188"/>
            <a:ext cx="3624262" cy="919162"/>
          </a:xfrm>
          <a:prstGeom prst="bentConnector3">
            <a:avLst>
              <a:gd name="adj1" fmla="val 10046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BB0-03F9-4D63-99F2-44C92D0C1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take a more complicated example: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784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Default Design</vt:lpstr>
      <vt:lpstr>Student Success: The Multiple Perspectives of a Business Student</vt:lpstr>
      <vt:lpstr>Let’s start simple:  The train ride for kids in 2010 at the Northridge Mall  (Note: This ride is currently at the Promenade Mall)</vt:lpstr>
      <vt:lpstr>Supply/Demand – Train - 1</vt:lpstr>
      <vt:lpstr>Supply/Demand – Train - 2</vt:lpstr>
      <vt:lpstr>Student Success: (GE—“Basic Skills”)</vt:lpstr>
      <vt:lpstr>Student Success: (Business Core—Lower-Division Classes)</vt:lpstr>
      <vt:lpstr>Student Success: (GE—“Subject Exploration” Classes)</vt:lpstr>
      <vt:lpstr>Student Success: (Business Core—Upper-Division Classes)</vt:lpstr>
      <vt:lpstr>Let’s take a more complicated example:</vt:lpstr>
      <vt:lpstr> The photograph on the next slide is a remodeling of the Jack in the Box near the corner of Reseda and Plummer (as of 8/16/2012)</vt:lpstr>
      <vt:lpstr>Jack-in-the-Box remodel near the corner of Reseda and Plummer in Northridge (8/16/2012)</vt:lpstr>
      <vt:lpstr>Let’s take one even more complicated example:</vt:lpstr>
      <vt:lpstr>Facebook as a business</vt:lpstr>
      <vt:lpstr>Let’s take an even more complicated example:</vt:lpstr>
      <vt:lpstr>Supply/Demand – Train - 1</vt:lpstr>
      <vt:lpstr>Your task as a business student</vt:lpstr>
      <vt:lpstr>COBAE Upper-Division Core courses</vt:lpstr>
      <vt:lpstr>COBAE Upper-Division Core Courses (primary perspectives)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Team-based Performance Changes</dc:title>
  <dc:creator>wsmith</dc:creator>
  <cp:lastModifiedBy>Smith, Wayne W</cp:lastModifiedBy>
  <cp:revision>93</cp:revision>
  <cp:lastPrinted>2011-11-07T00:21:50Z</cp:lastPrinted>
  <dcterms:created xsi:type="dcterms:W3CDTF">2010-10-28T16:48:55Z</dcterms:created>
  <dcterms:modified xsi:type="dcterms:W3CDTF">2022-02-02T23:26:30Z</dcterms:modified>
</cp:coreProperties>
</file>