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90" r:id="rId2"/>
    <p:sldId id="384" r:id="rId3"/>
    <p:sldId id="406" r:id="rId4"/>
    <p:sldId id="385" r:id="rId5"/>
    <p:sldId id="388" r:id="rId6"/>
    <p:sldId id="433" r:id="rId7"/>
    <p:sldId id="432" r:id="rId8"/>
    <p:sldId id="449" r:id="rId9"/>
    <p:sldId id="451" r:id="rId10"/>
    <p:sldId id="434" r:id="rId11"/>
    <p:sldId id="435" r:id="rId12"/>
    <p:sldId id="450" r:id="rId13"/>
    <p:sldId id="436" r:id="rId14"/>
    <p:sldId id="437" r:id="rId15"/>
    <p:sldId id="438" r:id="rId16"/>
    <p:sldId id="420" r:id="rId17"/>
    <p:sldId id="408" r:id="rId18"/>
    <p:sldId id="440" r:id="rId19"/>
    <p:sldId id="444" r:id="rId20"/>
    <p:sldId id="448" r:id="rId21"/>
    <p:sldId id="439" r:id="rId22"/>
    <p:sldId id="447" r:id="rId23"/>
    <p:sldId id="442" r:id="rId24"/>
    <p:sldId id="446" r:id="rId25"/>
    <p:sldId id="441" r:id="rId26"/>
    <p:sldId id="443" r:id="rId27"/>
    <p:sldId id="288" r:id="rId28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11" autoAdjust="0"/>
    <p:restoredTop sz="86467" autoAdjust="0"/>
  </p:normalViewPr>
  <p:slideViewPr>
    <p:cSldViewPr>
      <p:cViewPr varScale="1">
        <p:scale>
          <a:sx n="64" d="100"/>
          <a:sy n="64" d="100"/>
        </p:scale>
        <p:origin x="732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55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1E99958-5CB4-4D2F-A3CB-E919364247D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86791E9-E03B-4B75-B0FA-F61686641C0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095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3DD8E803-2AAB-4199-8C2D-8DA9C9BCCBE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A88DE12-0ED0-4271-BA73-7A04F176AD2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E1D7AAC-607A-42FA-A9F3-0D4B5671D4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3A286490-D800-467E-84E6-01D1BFE3FA6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5C6123C-8673-4E3F-A316-69F2056EF17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algn="r"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0144C69-AD5E-431A-90E8-AC25447AA31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B0EEE525-BD89-4B5D-82C9-24F33F55F47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0925"/>
            <a:ext cx="5678488" cy="46069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8A5F6318-3143-41BD-BD53-EF011B572F1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0C1E8227-DE54-44CF-93E6-0EA27D6F60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algn="r" defTabSz="979488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A9F3F87-B678-46DB-9203-8B887268C1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A48F44D0-7F6C-4EF7-8151-07DC604BA8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90C9E3-6470-4E7A-949C-CF5812CF527F}" type="slidenum">
              <a:rPr lang="en-US" altLang="en-US" sz="1300" smtClean="0"/>
              <a:pPr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583F3DE-7EB1-4441-BEE8-C896503900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94BFB49-44CD-4873-8218-CAF1B83818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CF6124-99C2-4E50-82A8-52D06319FC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2055DE-7E0F-4609-B46D-F92D1EB499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65E7F6-AFED-4094-9815-D2F94461C2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E335D-D847-43D6-935F-2D093C9F22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9018479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6459A-9775-4366-B487-59554D4D08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67D17B-4ECA-4810-8712-1A4472473B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57A039-9B73-420A-AAA9-197FD1C050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060DC-66BD-45B3-9DE6-49E92BA69F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262918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0EAEC5-87F7-4C04-9B87-C7E2A397B6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C46A2A-8C40-4A46-BFB7-2C53552A66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34F01E-B2DC-41C1-B414-F0F9A81EB2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5F564-4639-4329-AED0-9E7BE1FA90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715032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C56288-9196-48A5-91E0-BC158BCB8F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F38B95-8469-4B5B-9D1D-E02E0AAF7B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DEA604-58E5-4D00-B16B-7C47E90E0E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B3471-D247-4806-AF62-D0E7D003A2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751108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74C69C-E4B5-4E32-B941-43E7BAE34D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4D5F58-78E5-479A-BE98-F44D58A7E0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4A17D65-EC28-4A31-A1AB-5F1192F43D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D991C-06B9-4DA8-9BFE-62BFC91A9F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973889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8ECCD2-4114-4133-9742-26154B3651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EB4247-5A79-45B9-A886-0133EBB438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1CFD24-B2EA-4B4F-B9A8-6B8C1206E3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7E72E-24EF-4C9E-B8EC-97E76D4BD2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682254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4B19DF4-49BA-4FD1-AFB8-C1868654AE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961D066-FAC3-4254-9117-641B12C573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FC6C283-5E3F-4DD7-B70B-D57968C6E4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AFB08-F550-4B80-8B4A-417A67CF1E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609901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485959E-6A44-42A3-B6EB-61E5CB17B6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FF359A1-0531-4580-88CA-53C96B2D2B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33D16B3-31A9-477A-A0BE-E37D062E56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1D193-59EC-45F2-A6C9-BBAF9F928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708755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B0097FD-1785-406E-8DAC-7341D0D492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9AB5E66-36EB-4B19-AD58-BB7C7B097E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B21CFAF-3E2F-46BF-A089-2B341C8B4C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55C3D-6A90-4E3B-8F4E-18CAC1E21E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23409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B23E2D-DB0F-4C53-8402-8FFED00484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DF6CC4-2003-40B2-8759-D3B964DE91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490562-7017-4BFC-B329-B21F486DEA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E5EF5-FE2F-47D9-B240-C5CF7657F2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52048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7466EB-D5D6-4EAF-BE72-0AF6068A37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484FB5-A8D9-4D01-992F-55A260E775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BE13EF-FBD1-4040-AF59-3EA906C13B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7B3F5-F4CE-4D17-B812-8FB540F8D9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71531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C24E6A1-15E6-41FB-9756-E512D54EB6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698D956-9FD8-4C39-B6F4-B5F73BB76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4CD1D58-2CD7-43EC-ABDD-60CC78C6378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3992B15-6B83-4620-B7A5-69625144301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01682A0-B822-423E-81B8-3929CBBAE08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62A7954-5B4C-44BD-AA2B-4B2012C6C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microsoft.com/en-us/office/analyze-data-in-excel-3223aab8-f543-4fda-85ed-76bb0295ffc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271FF99F-C715-429D-B833-92FE477A4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BD7B02-C1FA-45F2-96F5-7BB040CC0671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E717FCA-2051-4C04-8AB8-29E8F82690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altLang="en-US" sz="4000" b="1" dirty="0"/>
              <a:t>Business Analytics</a:t>
            </a:r>
            <a:endParaRPr lang="en-US" altLang="en-US" sz="3200" b="1" dirty="0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EF90B0ED-B2BF-44E4-8260-246FC34A066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00400" y="4648200"/>
            <a:ext cx="5105400" cy="1447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Wayne Smith, Ph.D.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Department of Management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CSU Northridge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76853593-DCE2-4596-A233-C31F91CB8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905000"/>
            <a:ext cx="77724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tx2"/>
                </a:solidFill>
                <a:latin typeface="Lucida Sans Unicode" panose="020B0602030504020204" pitchFamily="34" charset="0"/>
              </a:rPr>
              <a:t>Understanding how to collect, transform, analyze, and interpret data to assist in management decision-making</a:t>
            </a:r>
          </a:p>
        </p:txBody>
      </p:sp>
      <p:sp>
        <p:nvSpPr>
          <p:cNvPr id="4102" name="Date Placeholder 1">
            <a:extLst>
              <a:ext uri="{FF2B5EF4-FFF2-40B4-BE49-F238E27FC236}">
                <a16:creationId xmlns:a16="http://schemas.microsoft.com/office/drawing/2014/main" id="{E2E61435-BCEF-493F-8F91-63A793A7E8E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4290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i="1">
                <a:latin typeface="Arial" panose="020B0604020202020204" pitchFamily="34" charset="0"/>
              </a:rPr>
              <a:t>Updated</a:t>
            </a:r>
            <a:r>
              <a:rPr lang="en-US" altLang="en-US" sz="1400">
                <a:latin typeface="Arial" panose="020B0604020202020204" pitchFamily="34" charset="0"/>
              </a:rPr>
              <a:t>: </a:t>
            </a:r>
            <a:fld id="{279F3689-31F7-4446-A721-16322F408364}" type="datetime2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Sunday, May 07, 2023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880E0-C827-C46E-57DB-443EB2280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Analytics </a:t>
            </a:r>
            <a:r>
              <a:rPr lang="en-US" u="sng" dirty="0"/>
              <a:t>Knowledge</a:t>
            </a:r>
            <a:r>
              <a:rPr lang="en-US" dirty="0"/>
              <a:t> to Analytics </a:t>
            </a:r>
            <a:r>
              <a:rPr lang="en-US" u="sng" dirty="0"/>
              <a:t>Skills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F5AFD5-CEF8-A951-D66C-8735A6A02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B3471-D247-4806-AF62-D0E7D003A23D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10E7E63-CEEB-B87E-220C-DC3B1A48CA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298888"/>
              </p:ext>
            </p:extLst>
          </p:nvPr>
        </p:nvGraphicFramePr>
        <p:xfrm>
          <a:off x="381000" y="1600200"/>
          <a:ext cx="8382000" cy="4577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5200">
                  <a:extLst>
                    <a:ext uri="{9D8B030D-6E8A-4147-A177-3AD203B41FA5}">
                      <a16:colId xmlns:a16="http://schemas.microsoft.com/office/drawing/2014/main" val="3372730361"/>
                    </a:ext>
                  </a:extLst>
                </a:gridCol>
                <a:gridCol w="3073400">
                  <a:extLst>
                    <a:ext uri="{9D8B030D-6E8A-4147-A177-3AD203B41FA5}">
                      <a16:colId xmlns:a16="http://schemas.microsoft.com/office/drawing/2014/main" val="622550747"/>
                    </a:ext>
                  </a:extLst>
                </a:gridCol>
                <a:gridCol w="3073400">
                  <a:extLst>
                    <a:ext uri="{9D8B030D-6E8A-4147-A177-3AD203B41FA5}">
                      <a16:colId xmlns:a16="http://schemas.microsoft.com/office/drawing/2014/main" val="24728865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i="1" dirty="0"/>
                        <a:t>Type of Analytics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u="none" dirty="0"/>
                        <a:t>Existing</a:t>
                      </a:r>
                      <a:r>
                        <a:rPr lang="en-US" b="1" dirty="0"/>
                        <a:t> </a:t>
                      </a:r>
                      <a:r>
                        <a:rPr lang="en-US" b="1" u="sng" dirty="0"/>
                        <a:t>Knowledge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u="none" dirty="0"/>
                        <a:t>Existing</a:t>
                      </a:r>
                      <a:r>
                        <a:rPr lang="en-US" b="1" dirty="0"/>
                        <a:t> </a:t>
                      </a:r>
                      <a:r>
                        <a:rPr lang="en-US" b="1" u="sng" dirty="0"/>
                        <a:t>Skills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0160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/>
                        <a:t>Prescriptive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Linear Programming, Assignment,</a:t>
                      </a:r>
                    </a:p>
                    <a:p>
                      <a:r>
                        <a:rPr lang="en-US" dirty="0"/>
                        <a:t>Portfolio Mixes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MS-Excel (add-ins)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616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/>
                        <a:t>Predictive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Linear Regression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Calculator (elementary),</a:t>
                      </a:r>
                    </a:p>
                    <a:p>
                      <a:r>
                        <a:rPr lang="en-US" dirty="0"/>
                        <a:t>MS-Excel,</a:t>
                      </a:r>
                    </a:p>
                    <a:p>
                      <a:r>
                        <a:rPr lang="en-US" dirty="0" err="1"/>
                        <a:t>GoogleDocs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030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/>
                        <a:t>Diagnostic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Inferential Statistics, Basic Probability Dist.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Calculator (elementary),</a:t>
                      </a:r>
                    </a:p>
                    <a:p>
                      <a:r>
                        <a:rPr lang="en-US" dirty="0"/>
                        <a:t>MS-Excel,</a:t>
                      </a:r>
                    </a:p>
                    <a:p>
                      <a:r>
                        <a:rPr lang="en-US" dirty="0" err="1"/>
                        <a:t>GoogleDocs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642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/>
                        <a:t>Descriptive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Central Tendency,</a:t>
                      </a:r>
                    </a:p>
                    <a:p>
                      <a:r>
                        <a:rPr lang="en-US" dirty="0"/>
                        <a:t>Dispersion,</a:t>
                      </a:r>
                    </a:p>
                    <a:p>
                      <a:r>
                        <a:rPr lang="en-US" dirty="0"/>
                        <a:t>Basic Visualization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Calculator (elementary),</a:t>
                      </a:r>
                    </a:p>
                    <a:p>
                      <a:r>
                        <a:rPr lang="en-US" dirty="0"/>
                        <a:t>MS-Excel,</a:t>
                      </a:r>
                    </a:p>
                    <a:p>
                      <a:r>
                        <a:rPr lang="en-US" dirty="0" err="1"/>
                        <a:t>GoogleDocs</a:t>
                      </a:r>
                      <a:r>
                        <a:rPr lang="en-US" dirty="0"/>
                        <a:t>,</a:t>
                      </a:r>
                    </a:p>
                    <a:p>
                      <a:r>
                        <a:rPr lang="en-US" dirty="0"/>
                        <a:t>Apple Numbers,</a:t>
                      </a:r>
                    </a:p>
                    <a:p>
                      <a:r>
                        <a:rPr lang="en-US" dirty="0"/>
                        <a:t>LibreOffice (OpenOffice)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1226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9061955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880E0-C827-C46E-57DB-443EB2280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Existing Analytics Skills to Future Analytics Skills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F5AFD5-CEF8-A951-D66C-8735A6A02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B3471-D247-4806-AF62-D0E7D003A23D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10E7E63-CEEB-B87E-220C-DC3B1A48CA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791232"/>
              </p:ext>
            </p:extLst>
          </p:nvPr>
        </p:nvGraphicFramePr>
        <p:xfrm>
          <a:off x="381000" y="1397000"/>
          <a:ext cx="8382000" cy="509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337273036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62255074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472886558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1055228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i="1" dirty="0"/>
                        <a:t>Type of Analytics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 u="sng" dirty="0"/>
                        <a:t>Existing</a:t>
                      </a:r>
                      <a:r>
                        <a:rPr lang="en-US" sz="1600" b="1" dirty="0"/>
                        <a:t> Skills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 u="sng" dirty="0"/>
                        <a:t>Future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u="sng" dirty="0"/>
                        <a:t>GUI</a:t>
                      </a:r>
                      <a:r>
                        <a:rPr lang="en-US" sz="1600" b="1" dirty="0"/>
                        <a:t> Skills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 u="sng" dirty="0"/>
                        <a:t>Future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u="sng" dirty="0"/>
                        <a:t>CLI</a:t>
                      </a:r>
                      <a:r>
                        <a:rPr lang="en-US" sz="1600" b="1" dirty="0"/>
                        <a:t> Skills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0160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i="1" dirty="0"/>
                        <a:t>Prescriptive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MS-Excel (add-ins)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IBM CPLEX,</a:t>
                      </a:r>
                    </a:p>
                    <a:p>
                      <a:r>
                        <a:rPr lang="en-US" sz="1600" dirty="0" err="1"/>
                        <a:t>Gurobi</a:t>
                      </a:r>
                      <a:r>
                        <a:rPr lang="en-US" sz="1600" dirty="0"/>
                        <a:t>,</a:t>
                      </a:r>
                    </a:p>
                    <a:p>
                      <a:r>
                        <a:rPr lang="en-US" sz="1600" dirty="0"/>
                        <a:t>MOSEK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R</a:t>
                      </a:r>
                      <a:r>
                        <a:rPr lang="en-US" sz="1600" dirty="0"/>
                        <a:t> (</a:t>
                      </a:r>
                      <a:r>
                        <a:rPr lang="en-US" sz="1600" dirty="0" err="1"/>
                        <a:t>lpSolve</a:t>
                      </a:r>
                      <a:r>
                        <a:rPr lang="en-US" sz="1600" dirty="0"/>
                        <a:t>, COINS)</a:t>
                      </a:r>
                    </a:p>
                    <a:p>
                      <a:r>
                        <a:rPr lang="en-US" sz="1600" b="1" dirty="0"/>
                        <a:t>Python</a:t>
                      </a:r>
                      <a:r>
                        <a:rPr lang="en-US" sz="1600" dirty="0"/>
                        <a:t> (</a:t>
                      </a:r>
                      <a:r>
                        <a:rPr lang="en-US" sz="1600" dirty="0" err="1"/>
                        <a:t>pyomo</a:t>
                      </a:r>
                      <a:r>
                        <a:rPr lang="en-US" sz="1600" dirty="0"/>
                        <a:t>, </a:t>
                      </a:r>
                      <a:r>
                        <a:rPr lang="en-US" sz="1600" dirty="0" err="1"/>
                        <a:t>scipy.optimize</a:t>
                      </a:r>
                      <a:r>
                        <a:rPr lang="en-US" sz="1600" dirty="0"/>
                        <a:t>)</a:t>
                      </a:r>
                    </a:p>
                    <a:p>
                      <a:r>
                        <a:rPr lang="en-US" sz="1600" b="1" dirty="0"/>
                        <a:t>Julia</a:t>
                      </a:r>
                      <a:r>
                        <a:rPr lang="en-US" sz="1600" dirty="0"/>
                        <a:t> (</a:t>
                      </a:r>
                      <a:r>
                        <a:rPr lang="en-US" sz="1600" dirty="0" err="1"/>
                        <a:t>JuliaOpt</a:t>
                      </a:r>
                      <a:r>
                        <a:rPr lang="en-US" sz="1600" dirty="0"/>
                        <a:t>, Convex)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616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i="1" dirty="0"/>
                        <a:t>Predictive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Calculator, MS-Excel,</a:t>
                      </a:r>
                    </a:p>
                    <a:p>
                      <a:r>
                        <a:rPr lang="en-US" sz="1600" dirty="0" err="1"/>
                        <a:t>GoogleDocs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Alteryx,</a:t>
                      </a:r>
                    </a:p>
                    <a:p>
                      <a:r>
                        <a:rPr lang="en-US" sz="1600" dirty="0" err="1"/>
                        <a:t>Microstrategy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R</a:t>
                      </a:r>
                      <a:r>
                        <a:rPr lang="en-US" sz="1600" dirty="0"/>
                        <a:t> (base, caret, </a:t>
                      </a:r>
                      <a:r>
                        <a:rPr lang="en-US" sz="1600" dirty="0" err="1"/>
                        <a:t>tidymodels</a:t>
                      </a:r>
                      <a:r>
                        <a:rPr lang="en-US" sz="1600" dirty="0"/>
                        <a:t>)</a:t>
                      </a:r>
                    </a:p>
                    <a:p>
                      <a:r>
                        <a:rPr lang="en-US" sz="1600" b="1" dirty="0"/>
                        <a:t>Python</a:t>
                      </a:r>
                      <a:r>
                        <a:rPr lang="en-US" sz="1600" dirty="0"/>
                        <a:t> (scikit-learn)</a:t>
                      </a:r>
                    </a:p>
                    <a:p>
                      <a:r>
                        <a:rPr lang="en-US" sz="1600" b="1" dirty="0"/>
                        <a:t>Julia</a:t>
                      </a:r>
                      <a:r>
                        <a:rPr lang="en-US" sz="1600" dirty="0"/>
                        <a:t> (GLM, </a:t>
                      </a:r>
                      <a:r>
                        <a:rPr lang="en-US" sz="1600" dirty="0" err="1"/>
                        <a:t>MixedModels</a:t>
                      </a:r>
                      <a:r>
                        <a:rPr lang="en-US" sz="16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030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i="1" dirty="0"/>
                        <a:t>Diagnostic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Calculator, MS-Excel,</a:t>
                      </a:r>
                    </a:p>
                    <a:p>
                      <a:r>
                        <a:rPr lang="en-US" sz="1600" dirty="0" err="1"/>
                        <a:t>GoogleDocs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SAS,</a:t>
                      </a:r>
                    </a:p>
                    <a:p>
                      <a:r>
                        <a:rPr lang="en-US" sz="1600" dirty="0"/>
                        <a:t>Stata,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IBM SPSS,</a:t>
                      </a:r>
                    </a:p>
                    <a:p>
                      <a:r>
                        <a:rPr lang="en-US" sz="1600" dirty="0"/>
                        <a:t>M-Plus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R</a:t>
                      </a:r>
                      <a:r>
                        <a:rPr lang="en-US" sz="1600" dirty="0"/>
                        <a:t> (base, MASS, </a:t>
                      </a:r>
                      <a:r>
                        <a:rPr lang="en-US" sz="1600" dirty="0" err="1"/>
                        <a:t>tidymodels</a:t>
                      </a:r>
                      <a:r>
                        <a:rPr lang="en-US" sz="1600" dirty="0"/>
                        <a:t>)</a:t>
                      </a:r>
                    </a:p>
                    <a:p>
                      <a:r>
                        <a:rPr lang="en-US" sz="1600" b="1" dirty="0"/>
                        <a:t>Python</a:t>
                      </a:r>
                      <a:r>
                        <a:rPr lang="en-US" sz="1600" dirty="0"/>
                        <a:t> (</a:t>
                      </a:r>
                      <a:r>
                        <a:rPr lang="en-US" sz="1600" dirty="0" err="1"/>
                        <a:t>Statsmodels</a:t>
                      </a:r>
                      <a:r>
                        <a:rPr lang="en-US" sz="1600" dirty="0"/>
                        <a:t>, </a:t>
                      </a:r>
                      <a:r>
                        <a:rPr lang="en-US" sz="1600" dirty="0" err="1"/>
                        <a:t>PyMC</a:t>
                      </a:r>
                      <a:r>
                        <a:rPr lang="en-US" sz="1600" dirty="0"/>
                        <a:t>)</a:t>
                      </a:r>
                    </a:p>
                    <a:p>
                      <a:r>
                        <a:rPr lang="en-US" sz="1600" b="1" dirty="0"/>
                        <a:t>Julia</a:t>
                      </a:r>
                      <a:r>
                        <a:rPr lang="en-US" sz="1600" dirty="0"/>
                        <a:t> (base, Statistics, Distributions)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642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i="1" dirty="0"/>
                        <a:t>Descriptive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Calculator,</a:t>
                      </a:r>
                    </a:p>
                    <a:p>
                      <a:r>
                        <a:rPr lang="en-US" sz="1600" dirty="0"/>
                        <a:t>MS-Excel,</a:t>
                      </a:r>
                    </a:p>
                    <a:p>
                      <a:r>
                        <a:rPr lang="en-US" sz="1600" dirty="0" err="1"/>
                        <a:t>GoogleDocs</a:t>
                      </a:r>
                      <a:r>
                        <a:rPr lang="en-US" sz="1600" dirty="0"/>
                        <a:t>,</a:t>
                      </a:r>
                    </a:p>
                    <a:p>
                      <a:r>
                        <a:rPr lang="en-US" sz="1600" dirty="0"/>
                        <a:t>Apple Numbers,</a:t>
                      </a:r>
                    </a:p>
                    <a:p>
                      <a:r>
                        <a:rPr lang="en-US" sz="1600" dirty="0"/>
                        <a:t>LibreOffice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MS-Power Tools,</a:t>
                      </a:r>
                    </a:p>
                    <a:p>
                      <a:r>
                        <a:rPr lang="en-US" sz="1600" dirty="0"/>
                        <a:t>MS-Power BI,</a:t>
                      </a:r>
                    </a:p>
                    <a:p>
                      <a:r>
                        <a:rPr lang="en-US" sz="1600" dirty="0"/>
                        <a:t>Tableau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R</a:t>
                      </a:r>
                      <a:r>
                        <a:rPr lang="en-US" sz="1600" dirty="0"/>
                        <a:t> (base, DT, </a:t>
                      </a:r>
                      <a:r>
                        <a:rPr lang="en-US" sz="1600" dirty="0" err="1"/>
                        <a:t>tidyverse</a:t>
                      </a:r>
                      <a:r>
                        <a:rPr lang="en-US" sz="1600" dirty="0"/>
                        <a:t>)</a:t>
                      </a:r>
                    </a:p>
                    <a:p>
                      <a:r>
                        <a:rPr lang="en-US" sz="1600" b="1" dirty="0"/>
                        <a:t>Python</a:t>
                      </a:r>
                      <a:r>
                        <a:rPr lang="en-US" sz="1600" dirty="0"/>
                        <a:t> (pandas, matplotlib, seaborn) </a:t>
                      </a:r>
                    </a:p>
                    <a:p>
                      <a:r>
                        <a:rPr lang="en-US" sz="1600" b="1" dirty="0"/>
                        <a:t>Julia</a:t>
                      </a:r>
                      <a:r>
                        <a:rPr lang="en-US" sz="1600" dirty="0"/>
                        <a:t> (base, </a:t>
                      </a:r>
                      <a:r>
                        <a:rPr lang="en-US" sz="1600" dirty="0" err="1"/>
                        <a:t>DataFrames</a:t>
                      </a:r>
                      <a:r>
                        <a:rPr lang="en-US" sz="1600" dirty="0"/>
                        <a:t>, Plots, </a:t>
                      </a:r>
                      <a:r>
                        <a:rPr lang="en-US" sz="1600" dirty="0" err="1"/>
                        <a:t>StatsPlots</a:t>
                      </a:r>
                      <a:r>
                        <a:rPr lang="en-US" sz="16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1226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4717518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253F3-0E92-8CD8-5A9F-B94A7E9DD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Access and Transform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D8B92-CEED-D4FB-2C85-F0506BAA5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i="1" dirty="0">
                <a:solidFill>
                  <a:srgbClr val="181717"/>
                </a:solidFill>
                <a:effectLst/>
                <a:ea typeface="Times New Roman" panose="02020603050405020304" pitchFamily="18" charset="0"/>
              </a:rPr>
              <a:t>Access</a:t>
            </a:r>
          </a:p>
          <a:p>
            <a:pPr lvl="1"/>
            <a:r>
              <a:rPr lang="en-US" sz="2000" i="1" dirty="0">
                <a:solidFill>
                  <a:srgbClr val="181717"/>
                </a:solidFill>
                <a:ea typeface="Times New Roman" panose="02020603050405020304" pitchFamily="18" charset="0"/>
              </a:rPr>
              <a:t>What is the source of the data (e.g., server, web page, etc.)?</a:t>
            </a:r>
          </a:p>
          <a:p>
            <a:pPr lvl="1"/>
            <a:r>
              <a:rPr lang="en-US" sz="2000" i="1" dirty="0">
                <a:solidFill>
                  <a:srgbClr val="181717"/>
                </a:solidFill>
                <a:effectLst/>
                <a:ea typeface="Times New Roman" panose="02020603050405020304" pitchFamily="18" charset="0"/>
              </a:rPr>
              <a:t>What is the format of the data (e.g., .xlsx file, .csv file, database file, etc.)?</a:t>
            </a:r>
          </a:p>
          <a:p>
            <a:pPr lvl="1"/>
            <a:r>
              <a:rPr lang="en-US" sz="2000" i="1" dirty="0">
                <a:solidFill>
                  <a:srgbClr val="181717"/>
                </a:solidFill>
                <a:effectLst/>
                <a:ea typeface="Times New Roman" panose="02020603050405020304" pitchFamily="18" charset="0"/>
              </a:rPr>
              <a:t>Is it public (no credentials) or private (need login credentials)</a:t>
            </a:r>
          </a:p>
          <a:p>
            <a:r>
              <a:rPr lang="en-US" sz="2400" i="1" dirty="0">
                <a:solidFill>
                  <a:srgbClr val="181717"/>
                </a:solidFill>
                <a:ea typeface="Times New Roman" panose="02020603050405020304" pitchFamily="18" charset="0"/>
              </a:rPr>
              <a:t>Transform</a:t>
            </a:r>
          </a:p>
          <a:p>
            <a:pPr lvl="1"/>
            <a:r>
              <a:rPr lang="en-US" sz="2000" i="1" dirty="0">
                <a:solidFill>
                  <a:srgbClr val="181717"/>
                </a:solidFill>
                <a:effectLst/>
                <a:ea typeface="Times New Roman" panose="02020603050405020304" pitchFamily="18" charset="0"/>
              </a:rPr>
              <a:t>Rows: one per record?, how many?, any missing?</a:t>
            </a:r>
          </a:p>
          <a:p>
            <a:pPr lvl="1"/>
            <a:r>
              <a:rPr lang="en-US" sz="2000" i="1" dirty="0">
                <a:solidFill>
                  <a:srgbClr val="181717"/>
                </a:solidFill>
                <a:ea typeface="Times New Roman" panose="02020603050405020304" pitchFamily="18" charset="0"/>
              </a:rPr>
              <a:t>Fields: one per variable?, how many?, any missing?</a:t>
            </a:r>
          </a:p>
          <a:p>
            <a:pPr lvl="1"/>
            <a:r>
              <a:rPr lang="en-US" sz="2000" i="1" dirty="0">
                <a:solidFill>
                  <a:srgbClr val="181717"/>
                </a:solidFill>
                <a:effectLst/>
                <a:ea typeface="Times New Roman" panose="02020603050405020304" pitchFamily="18" charset="0"/>
              </a:rPr>
              <a:t>Field Separators”, Meta-data, links to other files, etc.</a:t>
            </a:r>
            <a:endParaRPr lang="en-US" sz="2400" i="1" dirty="0">
              <a:solidFill>
                <a:srgbClr val="181717"/>
              </a:solidFill>
              <a:ea typeface="Times New Roman" panose="02020603050405020304" pitchFamily="18" charset="0"/>
            </a:endParaRPr>
          </a:p>
          <a:p>
            <a:r>
              <a:rPr lang="en-US" sz="2400" i="1" dirty="0">
                <a:solidFill>
                  <a:srgbClr val="181717"/>
                </a:solidFill>
                <a:effectLst/>
                <a:ea typeface="Times New Roman" panose="02020603050405020304" pitchFamily="18" charset="0"/>
              </a:rPr>
              <a:t>In Data Science, this process is formally called Extract, Transform, and Load (ETL, for short)</a:t>
            </a:r>
          </a:p>
          <a:p>
            <a:pPr lvl="1"/>
            <a:r>
              <a:rPr lang="en-US" sz="2000" i="1" dirty="0">
                <a:solidFill>
                  <a:srgbClr val="181717"/>
                </a:solidFill>
              </a:rPr>
              <a:t>This must be done *before* any analysis can be done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9E92DD-1FD3-9E72-53F3-D59D54EE9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B3471-D247-4806-AF62-D0E7D003A23D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8120695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253F3-0E92-8CD8-5A9F-B94A7E9DD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D8B92-CEED-D4FB-2C85-F0506BAA5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i="1" dirty="0">
                <a:solidFill>
                  <a:srgbClr val="181717"/>
                </a:solidFill>
                <a:effectLst/>
                <a:ea typeface="Times New Roman" panose="02020603050405020304" pitchFamily="18" charset="0"/>
              </a:rPr>
              <a:t>Value</a:t>
            </a:r>
            <a:r>
              <a:rPr lang="en-US" sz="3200" dirty="0">
                <a:solidFill>
                  <a:srgbClr val="181717"/>
                </a:solidFill>
                <a:effectLst/>
                <a:ea typeface="Times New Roman" panose="02020603050405020304" pitchFamily="18" charset="0"/>
              </a:rPr>
              <a:t> means </a:t>
            </a:r>
            <a:r>
              <a:rPr lang="en-US" dirty="0">
                <a:solidFill>
                  <a:srgbClr val="181717"/>
                </a:solidFill>
                <a:effectLst/>
                <a:ea typeface="Times New Roman" panose="02020603050405020304" pitchFamily="18" charset="0"/>
              </a:rPr>
              <a:t>various superior outcomes, such as…</a:t>
            </a:r>
          </a:p>
          <a:p>
            <a:pPr lvl="2"/>
            <a:r>
              <a:rPr lang="en-US" dirty="0">
                <a:solidFill>
                  <a:srgbClr val="181717"/>
                </a:solidFill>
                <a:effectLst/>
                <a:ea typeface="Times New Roman" panose="02020603050405020304" pitchFamily="18" charset="0"/>
              </a:rPr>
              <a:t>better decision-making,</a:t>
            </a:r>
          </a:p>
          <a:p>
            <a:pPr lvl="2"/>
            <a:r>
              <a:rPr lang="en-US" dirty="0">
                <a:solidFill>
                  <a:srgbClr val="181717"/>
                </a:solidFill>
                <a:effectLst/>
                <a:ea typeface="Times New Roman" panose="02020603050405020304" pitchFamily="18" charset="0"/>
              </a:rPr>
              <a:t>improved performance,</a:t>
            </a:r>
          </a:p>
          <a:p>
            <a:pPr lvl="2"/>
            <a:r>
              <a:rPr lang="en-US" dirty="0">
                <a:solidFill>
                  <a:srgbClr val="181717"/>
                </a:solidFill>
                <a:effectLst/>
                <a:ea typeface="Times New Roman" panose="02020603050405020304" pitchFamily="18" charset="0"/>
              </a:rPr>
              <a:t>realization of organizational objectives,</a:t>
            </a:r>
          </a:p>
          <a:p>
            <a:pPr lvl="2"/>
            <a:r>
              <a:rPr lang="en-US" dirty="0">
                <a:solidFill>
                  <a:srgbClr val="181717"/>
                </a:solidFill>
                <a:effectLst/>
                <a:ea typeface="Times New Roman" panose="02020603050405020304" pitchFamily="18" charset="0"/>
              </a:rPr>
              <a:t>and enhanced competitiveness,</a:t>
            </a:r>
          </a:p>
          <a:p>
            <a:pPr lvl="2"/>
            <a:r>
              <a:rPr lang="en-US" dirty="0">
                <a:solidFill>
                  <a:srgbClr val="181717"/>
                </a:solidFill>
                <a:effectLst/>
                <a:ea typeface="Times New Roman" panose="02020603050405020304" pitchFamily="18" charset="0"/>
              </a:rPr>
              <a:t>among others.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9E92DD-1FD3-9E72-53F3-D59D54EE9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B3471-D247-4806-AF62-D0E7D003A23D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5893589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253F3-0E92-8CD8-5A9F-B94A7E9DD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Difficulty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D8B92-CEED-D4FB-2C85-F0506BAA5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181717"/>
                </a:solidFill>
                <a:effectLst/>
                <a:latin typeface="Lucida Sans" panose="020B0602040502020204" pitchFamily="34" charset="0"/>
                <a:ea typeface="Times New Roman" panose="02020603050405020304" pitchFamily="18" charset="0"/>
              </a:rPr>
              <a:t>Difficulty…</a:t>
            </a:r>
          </a:p>
          <a:p>
            <a:pPr lvl="1"/>
            <a:r>
              <a:rPr lang="en-US" sz="2000" dirty="0">
                <a:solidFill>
                  <a:srgbClr val="181717"/>
                </a:solidFill>
                <a:effectLst/>
                <a:latin typeface="Lucida Sans" panose="020B0602040502020204" pitchFamily="34" charset="0"/>
                <a:ea typeface="Times New Roman" panose="02020603050405020304" pitchFamily="18" charset="0"/>
              </a:rPr>
              <a:t>the problem being studied</a:t>
            </a:r>
          </a:p>
          <a:p>
            <a:pPr lvl="1"/>
            <a:r>
              <a:rPr lang="en-US" sz="2000" dirty="0">
                <a:solidFill>
                  <a:srgbClr val="181717"/>
                </a:solidFill>
                <a:effectLst/>
                <a:latin typeface="Lucida Sans" panose="020B0602040502020204" pitchFamily="34" charset="0"/>
                <a:ea typeface="Times New Roman" panose="02020603050405020304" pitchFamily="18" charset="0"/>
              </a:rPr>
              <a:t>the challenges associated with extracting valuable knowledge from the data in a meaningful manner.</a:t>
            </a:r>
          </a:p>
          <a:p>
            <a:pPr lvl="1"/>
            <a:r>
              <a:rPr lang="en-US" sz="2000" dirty="0">
                <a:solidFill>
                  <a:srgbClr val="181717"/>
                </a:solidFill>
                <a:latin typeface="Lucida Sans" panose="020B0602040502020204" pitchFamily="34" charset="0"/>
                <a:ea typeface="Times New Roman" panose="02020603050405020304" pitchFamily="18" charset="0"/>
              </a:rPr>
              <a:t>many unknowns</a:t>
            </a:r>
          </a:p>
          <a:p>
            <a:pPr lvl="1"/>
            <a:r>
              <a:rPr lang="en-US" sz="2000" dirty="0">
                <a:solidFill>
                  <a:srgbClr val="181717"/>
                </a:solidFill>
                <a:effectLst/>
                <a:latin typeface="Lucida Sans" panose="020B0602040502020204" pitchFamily="34" charset="0"/>
                <a:ea typeface="Times New Roman" panose="02020603050405020304" pitchFamily="18" charset="0"/>
              </a:rPr>
              <a:t>characterized by mutual dependencies between the variables</a:t>
            </a:r>
          </a:p>
          <a:p>
            <a:pPr lvl="1"/>
            <a:r>
              <a:rPr lang="en-US" sz="2000" dirty="0">
                <a:solidFill>
                  <a:srgbClr val="181717"/>
                </a:solidFill>
                <a:effectLst/>
                <a:latin typeface="Lucida Sans" panose="020B0602040502020204" pitchFamily="34" charset="0"/>
                <a:ea typeface="Times New Roman" panose="02020603050405020304" pitchFamily="18" charset="0"/>
              </a:rPr>
              <a:t>very difficult to formulate.</a:t>
            </a:r>
          </a:p>
          <a:p>
            <a:endParaRPr lang="en-US" sz="2400" dirty="0">
              <a:solidFill>
                <a:srgbClr val="181717"/>
              </a:solidFill>
              <a:effectLst/>
              <a:latin typeface="Lucida Sans" panose="020B0602040502020204" pitchFamily="34" charset="0"/>
              <a:ea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181717"/>
                </a:solidFill>
                <a:effectLst/>
                <a:latin typeface="Lucida Sans" panose="020B0602040502020204" pitchFamily="34" charset="0"/>
                <a:ea typeface="Times New Roman" panose="02020603050405020304" pitchFamily="18" charset="0"/>
              </a:rPr>
              <a:t>No established procedure (no rules)</a:t>
            </a:r>
          </a:p>
          <a:p>
            <a:pPr lvl="1"/>
            <a:r>
              <a:rPr lang="en-US" sz="2000" dirty="0">
                <a:solidFill>
                  <a:srgbClr val="181717"/>
                </a:solidFill>
                <a:effectLst/>
                <a:latin typeface="Lucida Sans" panose="020B0602040502020204" pitchFamily="34" charset="0"/>
                <a:ea typeface="Times New Roman" panose="02020603050405020304" pitchFamily="18" charset="0"/>
              </a:rPr>
              <a:t>requires advanced technological capabilities,</a:t>
            </a:r>
          </a:p>
          <a:p>
            <a:pPr lvl="1"/>
            <a:r>
              <a:rPr lang="en-US" sz="2000" dirty="0">
                <a:solidFill>
                  <a:srgbClr val="181717"/>
                </a:solidFill>
                <a:effectLst/>
                <a:latin typeface="Lucida Sans" panose="020B0602040502020204" pitchFamily="34" charset="0"/>
                <a:ea typeface="Times New Roman" panose="02020603050405020304" pitchFamily="18" charset="0"/>
              </a:rPr>
              <a:t>enhanced problem-formulation, </a:t>
            </a:r>
          </a:p>
          <a:p>
            <a:pPr lvl="1"/>
            <a:r>
              <a:rPr lang="en-US" sz="2000" dirty="0">
                <a:solidFill>
                  <a:srgbClr val="181717"/>
                </a:solidFill>
                <a:effectLst/>
                <a:latin typeface="Lucida Sans" panose="020B0602040502020204" pitchFamily="34" charset="0"/>
                <a:ea typeface="Times New Roman" panose="02020603050405020304" pitchFamily="18" charset="0"/>
              </a:rPr>
              <a:t>and problem-solving skills from the workforce.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9E92DD-1FD3-9E72-53F3-D59D54EE9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B3471-D247-4806-AF62-D0E7D003A23D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8906138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253F3-0E92-8CD8-5A9F-B94A7E9DD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D8B92-CEED-D4FB-2C85-F0506BAA5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i="1" dirty="0">
                <a:solidFill>
                  <a:srgbClr val="181717"/>
                </a:solidFill>
                <a:effectLst/>
                <a:latin typeface="Lucida Sans" panose="020B0602040502020204" pitchFamily="34" charset="0"/>
                <a:ea typeface="Times New Roman" panose="02020603050405020304" pitchFamily="18" charset="0"/>
              </a:rPr>
              <a:t>Complexity</a:t>
            </a:r>
            <a:r>
              <a:rPr lang="en-US" sz="2000" dirty="0">
                <a:solidFill>
                  <a:srgbClr val="181717"/>
                </a:solidFill>
                <a:effectLst/>
                <a:latin typeface="Lucida Sans" panose="020B0602040502020204" pitchFamily="34" charset="0"/>
                <a:ea typeface="Times New Roman" panose="02020603050405020304" pitchFamily="18" charset="0"/>
              </a:rPr>
              <a:t> is </a:t>
            </a:r>
            <a:r>
              <a:rPr lang="en-US" sz="2000" dirty="0" err="1">
                <a:solidFill>
                  <a:srgbClr val="181717"/>
                </a:solidFill>
                <a:effectLst/>
                <a:latin typeface="Lucida Sans" panose="020B0602040502020204" pitchFamily="34" charset="0"/>
                <a:ea typeface="Times New Roman" panose="02020603050405020304" pitchFamily="18" charset="0"/>
              </a:rPr>
              <a:t>is</a:t>
            </a:r>
            <a:r>
              <a:rPr lang="en-US" sz="2000" dirty="0">
                <a:solidFill>
                  <a:srgbClr val="181717"/>
                </a:solidFill>
                <a:effectLst/>
                <a:latin typeface="Lucida Sans" panose="020B0602040502020204" pitchFamily="34" charset="0"/>
                <a:ea typeface="Times New Roman" panose="02020603050405020304" pitchFamily="18" charset="0"/>
              </a:rPr>
              <a:t> a measure of the amount of computing resources (with particular focus on time and memory requirements) that algorithms consume when they run.</a:t>
            </a:r>
          </a:p>
          <a:p>
            <a:endParaRPr lang="en-US" sz="2000" dirty="0">
              <a:solidFill>
                <a:srgbClr val="181717"/>
              </a:solidFill>
              <a:latin typeface="Lucida Sans" panose="020B0602040502020204" pitchFamily="34" charset="0"/>
              <a:ea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181717"/>
                </a:solidFill>
                <a:effectLst/>
                <a:latin typeface="Lucida Sans" panose="020B0602040502020204" pitchFamily="34" charset="0"/>
                <a:ea typeface="Times New Roman" panose="02020603050405020304" pitchFamily="18" charset="0"/>
              </a:rPr>
              <a:t>Note that complexity does not only necessarily stem from large or big data.</a:t>
            </a:r>
          </a:p>
          <a:p>
            <a:endParaRPr lang="en-US" sz="2000" dirty="0">
              <a:solidFill>
                <a:srgbClr val="181717"/>
              </a:solidFill>
              <a:effectLst/>
              <a:latin typeface="Lucida Sans" panose="020B0602040502020204" pitchFamily="34" charset="0"/>
              <a:ea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181717"/>
                </a:solidFill>
                <a:effectLst/>
                <a:latin typeface="Lucida Sans" panose="020B0602040502020204" pitchFamily="34" charset="0"/>
                <a:ea typeface="Times New Roman" panose="02020603050405020304" pitchFamily="18" charset="0"/>
              </a:rPr>
              <a:t>Complexity can also arise when dealing with data for which computational need increases rapidly</a:t>
            </a:r>
          </a:p>
          <a:p>
            <a:pPr lvl="1"/>
            <a:r>
              <a:rPr lang="en-US" sz="1600" dirty="0">
                <a:solidFill>
                  <a:srgbClr val="181717"/>
                </a:solidFill>
                <a:effectLst/>
                <a:latin typeface="Lucida Sans" panose="020B0602040502020204" pitchFamily="34" charset="0"/>
                <a:ea typeface="Times New Roman" panose="02020603050405020304" pitchFamily="18" charset="0"/>
              </a:rPr>
              <a:t>(i.e., the procedure to solve the problem involves a computationally intensive algorithm that requires a relatively large number of steps to complete.)</a:t>
            </a:r>
            <a:endParaRPr lang="en-US" sz="1600" dirty="0">
              <a:solidFill>
                <a:srgbClr val="181717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9E92DD-1FD3-9E72-53F3-D59D54EE9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B3471-D247-4806-AF62-D0E7D003A23D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7381174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5F7AF-0B77-DDB5-D4F1-51AE2C1EC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for Analytics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D6E8E-0599-C1BA-114A-9DFDB481D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olidFill>
                  <a:srgbClr val="181717"/>
                </a:solidFill>
                <a:effectLst/>
                <a:latin typeface="Lucida Sans" panose="020B0602040502020204" pitchFamily="34" charset="0"/>
                <a:ea typeface="Times New Roman" panose="02020603050405020304" pitchFamily="18" charset="0"/>
              </a:rPr>
              <a:t>Independent of the application area, certain requirements should be considered while developing analytics models.</a:t>
            </a:r>
          </a:p>
          <a:p>
            <a:endParaRPr lang="en-US" sz="2000" dirty="0">
              <a:solidFill>
                <a:srgbClr val="181717"/>
              </a:solidFill>
              <a:latin typeface="Lucida Sans" panose="020B0602040502020204" pitchFamily="34" charset="0"/>
              <a:ea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181717"/>
                </a:solidFill>
                <a:effectLst/>
                <a:latin typeface="Lucida Sans" panose="020B0602040502020204" pitchFamily="34" charset="0"/>
                <a:ea typeface="Times New Roman" panose="02020603050405020304" pitchFamily="18" charset="0"/>
              </a:rPr>
              <a:t>These requirements include…</a:t>
            </a:r>
          </a:p>
          <a:p>
            <a:pPr lvl="1"/>
            <a:r>
              <a:rPr lang="en-US" sz="1600" dirty="0">
                <a:solidFill>
                  <a:srgbClr val="181717"/>
                </a:solidFill>
                <a:effectLst/>
                <a:latin typeface="Lucida Sans" panose="020B0602040502020204" pitchFamily="34" charset="0"/>
                <a:ea typeface="Times New Roman" panose="02020603050405020304" pitchFamily="18" charset="0"/>
              </a:rPr>
              <a:t>business relevance,</a:t>
            </a:r>
          </a:p>
          <a:p>
            <a:pPr lvl="1"/>
            <a:r>
              <a:rPr lang="en-US" sz="1600" dirty="0">
                <a:solidFill>
                  <a:srgbClr val="181717"/>
                </a:solidFill>
                <a:effectLst/>
                <a:latin typeface="Lucida Sans" panose="020B0602040502020204" pitchFamily="34" charset="0"/>
                <a:ea typeface="Times New Roman" panose="02020603050405020304" pitchFamily="18" charset="0"/>
              </a:rPr>
              <a:t>statistical performance (predictive capacity in terms of relevant performance measures),</a:t>
            </a:r>
          </a:p>
          <a:p>
            <a:pPr lvl="1"/>
            <a:r>
              <a:rPr lang="en-US" sz="1600" dirty="0">
                <a:solidFill>
                  <a:srgbClr val="181717"/>
                </a:solidFill>
                <a:effectLst/>
                <a:latin typeface="Lucida Sans" panose="020B0602040502020204" pitchFamily="34" charset="0"/>
                <a:ea typeface="Times New Roman" panose="02020603050405020304" pitchFamily="18" charset="0"/>
              </a:rPr>
              <a:t>interpretability,</a:t>
            </a:r>
          </a:p>
          <a:p>
            <a:pPr lvl="1"/>
            <a:r>
              <a:rPr lang="en-US" sz="1600" dirty="0" err="1">
                <a:solidFill>
                  <a:srgbClr val="181717"/>
                </a:solidFill>
                <a:effectLst/>
                <a:latin typeface="Lucida Sans" panose="020B0602040502020204" pitchFamily="34" charset="0"/>
                <a:ea typeface="Times New Roman" panose="02020603050405020304" pitchFamily="18" charset="0"/>
              </a:rPr>
              <a:t>explainability</a:t>
            </a:r>
            <a:r>
              <a:rPr lang="en-US" sz="1600" dirty="0">
                <a:solidFill>
                  <a:srgbClr val="181717"/>
                </a:solidFill>
                <a:effectLst/>
                <a:latin typeface="Lucida Sans" panose="020B0602040502020204" pitchFamily="34" charset="0"/>
                <a:ea typeface="Times New Roman" panose="02020603050405020304" pitchFamily="18" charset="0"/>
              </a:rPr>
              <a:t>,</a:t>
            </a:r>
          </a:p>
          <a:p>
            <a:pPr lvl="1"/>
            <a:r>
              <a:rPr lang="en-US" sz="1600" dirty="0">
                <a:solidFill>
                  <a:srgbClr val="181717"/>
                </a:solidFill>
                <a:effectLst/>
                <a:latin typeface="Lucida Sans" panose="020B0602040502020204" pitchFamily="34" charset="0"/>
                <a:ea typeface="Times New Roman" panose="02020603050405020304" pitchFamily="18" charset="0"/>
              </a:rPr>
              <a:t>justifiability,</a:t>
            </a:r>
          </a:p>
          <a:p>
            <a:pPr lvl="1"/>
            <a:r>
              <a:rPr lang="en-US" sz="1600" dirty="0">
                <a:solidFill>
                  <a:srgbClr val="181717"/>
                </a:solidFill>
                <a:effectLst/>
                <a:latin typeface="Lucida Sans" panose="020B0602040502020204" pitchFamily="34" charset="0"/>
                <a:ea typeface="Times New Roman" panose="02020603050405020304" pitchFamily="18" charset="0"/>
              </a:rPr>
              <a:t>operational efficiency,</a:t>
            </a:r>
          </a:p>
          <a:p>
            <a:pPr lvl="1"/>
            <a:r>
              <a:rPr lang="en-US" sz="1600" dirty="0">
                <a:solidFill>
                  <a:srgbClr val="181717"/>
                </a:solidFill>
                <a:latin typeface="Lucida Sans" panose="020B0602040502020204" pitchFamily="34" charset="0"/>
                <a:ea typeface="Times New Roman" panose="02020603050405020304" pitchFamily="18" charset="0"/>
              </a:rPr>
              <a:t>Running/completion time,</a:t>
            </a:r>
            <a:endParaRPr lang="en-US" sz="1600" dirty="0">
              <a:solidFill>
                <a:srgbClr val="181717"/>
              </a:solidFill>
              <a:effectLst/>
              <a:latin typeface="Lucida Sans" panose="020B0602040502020204" pitchFamily="34" charset="0"/>
              <a:ea typeface="Times New Roman" panose="02020603050405020304" pitchFamily="18" charset="0"/>
            </a:endParaRPr>
          </a:p>
          <a:p>
            <a:pPr lvl="1"/>
            <a:r>
              <a:rPr lang="en-US" sz="1600" dirty="0">
                <a:solidFill>
                  <a:srgbClr val="181717"/>
                </a:solidFill>
                <a:effectLst/>
                <a:latin typeface="Lucida Sans" panose="020B0602040502020204" pitchFamily="34" charset="0"/>
                <a:ea typeface="Times New Roman" panose="02020603050405020304" pitchFamily="18" charset="0"/>
              </a:rPr>
              <a:t>and economic cost.</a:t>
            </a:r>
          </a:p>
          <a:p>
            <a:pPr lvl="1"/>
            <a:endParaRPr lang="en-US" sz="1600" dirty="0">
              <a:solidFill>
                <a:srgbClr val="181717"/>
              </a:solidFill>
              <a:latin typeface="Lucida Sans" panose="020B0602040502020204" pitchFamily="34" charset="0"/>
            </a:endParaRPr>
          </a:p>
          <a:p>
            <a:r>
              <a:rPr lang="en-US" sz="2000" dirty="0">
                <a:solidFill>
                  <a:srgbClr val="181717"/>
                </a:solidFill>
                <a:effectLst/>
                <a:latin typeface="Lucida Sans" panose="020B0602040502020204" pitchFamily="34" charset="0"/>
                <a:ea typeface="Times New Roman" panose="02020603050405020304" pitchFamily="18" charset="0"/>
              </a:rPr>
              <a:t>All of the above are trade-offs</a:t>
            </a:r>
          </a:p>
          <a:p>
            <a:pPr lvl="1"/>
            <a:r>
              <a:rPr lang="en-US" sz="1600" dirty="0">
                <a:solidFill>
                  <a:srgbClr val="181717"/>
                </a:solidFill>
                <a:latin typeface="Lucida Sans" panose="020B0602040502020204" pitchFamily="34" charset="0"/>
                <a:ea typeface="Times New Roman" panose="02020603050405020304" pitchFamily="18" charset="0"/>
              </a:rPr>
              <a:t>More of one generally means less of another</a:t>
            </a:r>
            <a:endParaRPr lang="en-US" sz="1600" dirty="0">
              <a:solidFill>
                <a:srgbClr val="181717"/>
              </a:solidFill>
              <a:effectLst/>
              <a:latin typeface="Lucida Sans" panose="020B06020405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B8E7E3-E6D1-7B7E-070B-DFB014C82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B3471-D247-4806-AF62-D0E7D003A23D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2141193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5F7AF-0B77-DDB5-D4F1-51AE2C1EC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D6E8E-0599-C1BA-114A-9DFDB481D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81717"/>
                </a:solidFill>
                <a:effectLst/>
                <a:latin typeface="Lucida Sans" panose="020B0602040502020204" pitchFamily="34" charset="0"/>
                <a:ea typeface="Times New Roman" panose="02020603050405020304" pitchFamily="18" charset="0"/>
              </a:rPr>
              <a:t>Big data pose a series of challenges which stem from their characteristics: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181717"/>
                </a:solidFill>
                <a:latin typeface="Lucida Sans" panose="020B0602040502020204" pitchFamily="34" charset="0"/>
                <a:ea typeface="Times New Roman" panose="02020603050405020304" pitchFamily="18" charset="0"/>
              </a:rPr>
              <a:t>Volume (</a:t>
            </a:r>
            <a:r>
              <a:rPr lang="en-US" sz="1600" dirty="0">
                <a:solidFill>
                  <a:srgbClr val="181717"/>
                </a:solidFill>
                <a:effectLst/>
                <a:latin typeface="Lucida Sans" panose="020B0602040502020204" pitchFamily="34" charset="0"/>
                <a:ea typeface="Times New Roman" panose="02020603050405020304" pitchFamily="18" charset="0"/>
              </a:rPr>
              <a:t>they have many variables and/or many observations,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181717"/>
                </a:solidFill>
                <a:latin typeface="Lucida Sans" panose="020B0602040502020204" pitchFamily="34" charset="0"/>
                <a:ea typeface="Times New Roman" panose="02020603050405020304" pitchFamily="18" charset="0"/>
              </a:rPr>
              <a:t>Velocity (</a:t>
            </a:r>
            <a:r>
              <a:rPr lang="en-US" sz="1600" dirty="0">
                <a:solidFill>
                  <a:srgbClr val="181717"/>
                </a:solidFill>
                <a:effectLst/>
                <a:latin typeface="Lucida Sans" panose="020B0602040502020204" pitchFamily="34" charset="0"/>
                <a:ea typeface="Times New Roman" panose="02020603050405020304" pitchFamily="18" charset="0"/>
              </a:rPr>
              <a:t>they are created and updated frequently,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181717"/>
                </a:solidFill>
                <a:latin typeface="Lucida Sans" panose="020B0602040502020204" pitchFamily="34" charset="0"/>
                <a:ea typeface="Times New Roman" panose="02020603050405020304" pitchFamily="18" charset="0"/>
              </a:rPr>
              <a:t>Variety (</a:t>
            </a:r>
            <a:r>
              <a:rPr lang="en-US" sz="1600" dirty="0">
                <a:solidFill>
                  <a:srgbClr val="181717"/>
                </a:solidFill>
                <a:effectLst/>
                <a:latin typeface="Lucida Sans" panose="020B0602040502020204" pitchFamily="34" charset="0"/>
                <a:ea typeface="Times New Roman" panose="02020603050405020304" pitchFamily="18" charset="0"/>
              </a:rPr>
              <a:t>they are of all different types,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181717"/>
                </a:solidFill>
                <a:latin typeface="Lucida Sans" panose="020B0602040502020204" pitchFamily="34" charset="0"/>
                <a:ea typeface="Times New Roman" panose="02020603050405020304" pitchFamily="18" charset="0"/>
              </a:rPr>
              <a:t>Veracity (they are all of different </a:t>
            </a:r>
            <a:r>
              <a:rPr lang="en-US" sz="1600" dirty="0">
                <a:solidFill>
                  <a:srgbClr val="181717"/>
                </a:solidFill>
                <a:effectLst/>
                <a:latin typeface="Lucida Sans" panose="020B0602040502020204" pitchFamily="34" charset="0"/>
                <a:ea typeface="Times New Roman" panose="02020603050405020304" pitchFamily="18" charset="0"/>
              </a:rPr>
              <a:t>quality.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181717"/>
              </a:solidFill>
              <a:latin typeface="Lucida Sans" panose="020B0602040502020204" pitchFamily="34" charset="0"/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81717"/>
                </a:solidFill>
                <a:effectLst/>
                <a:latin typeface="Lucida Sans" panose="020B0602040502020204" pitchFamily="34" charset="0"/>
                <a:ea typeface="Times New Roman" panose="02020603050405020304" pitchFamily="18" charset="0"/>
              </a:rPr>
              <a:t>As a result, performing data analytics on massive data sets becomes more challenging.</a:t>
            </a:r>
            <a:endParaRPr lang="en-US" sz="2000" dirty="0">
              <a:solidFill>
                <a:srgbClr val="181717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181717"/>
              </a:solidFill>
              <a:effectLst/>
              <a:latin typeface="Lucida Sans" panose="020B0602040502020204" pitchFamily="34" charset="0"/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81717"/>
                </a:solidFill>
                <a:latin typeface="Lucida Sans" panose="020B0602040502020204" pitchFamily="34" charset="0"/>
                <a:ea typeface="Times New Roman" panose="02020603050405020304" pitchFamily="18" charset="0"/>
              </a:rPr>
              <a:t>Data Analytics can also be performed on qualitative (words) data.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181717"/>
                </a:solidFill>
                <a:latin typeface="Lucida Sans" panose="020B0602040502020204" pitchFamily="34" charset="0"/>
                <a:ea typeface="Times New Roman" panose="02020603050405020304" pitchFamily="18" charset="0"/>
              </a:rPr>
              <a:t>For example, we look for “patterns” or “distinctiveness” in the narrative</a:t>
            </a:r>
            <a:r>
              <a:rPr lang="en-US" sz="1600" dirty="0">
                <a:solidFill>
                  <a:srgbClr val="181717"/>
                </a:solidFill>
                <a:effectLst/>
                <a:latin typeface="Lucida Sans" panose="020B0602040502020204" pitchFamily="34" charset="0"/>
                <a:ea typeface="Times New Roman" panose="02020603050405020304" pitchFamily="18" charset="0"/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181717"/>
                </a:solidFill>
                <a:latin typeface="Lucida Sans" panose="020B0602040502020204" pitchFamily="34" charset="0"/>
                <a:ea typeface="Times New Roman" panose="02020603050405020304" pitchFamily="18" charset="0"/>
              </a:rPr>
              <a:t>Useful in Law and Marketing.</a:t>
            </a:r>
            <a:endParaRPr lang="en-US" sz="2400" dirty="0">
              <a:solidFill>
                <a:srgbClr val="181717"/>
              </a:solidFill>
              <a:latin typeface="Lucida Sans" panose="020B0602040502020204" pitchFamily="34" charset="0"/>
              <a:ea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181717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B8E7E3-E6D1-7B7E-070B-DFB014C82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B3471-D247-4806-AF62-D0E7D003A23D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7281192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CC5E1-125C-5C58-A81A-6BEB24247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dirty="0"/>
              <a:t>When </a:t>
            </a:r>
            <a:r>
              <a:rPr lang="en-US" b="1" dirty="0"/>
              <a:t>Descriptive Analytics</a:t>
            </a:r>
            <a:r>
              <a:rPr lang="en-US" dirty="0"/>
              <a:t> Goes Wrong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A1A07C-9660-47E6-E37E-AE1325AA5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B3471-D247-4806-AF62-D0E7D003A23D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293963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33FABE-D244-5C85-2624-03C8257FD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B3471-D247-4806-AF62-D0E7D003A23D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32236EA-F5DD-1B89-6EB1-A24F6771FD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36524"/>
            <a:ext cx="8859295" cy="603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44640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4B503CA0-7B51-4B8A-9DDD-5064475DC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2A91CA-C31F-4E56-989F-5D743C14EA24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20FAFD0E-71C9-4003-978E-39E50A3581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Management Decision-making</a:t>
            </a:r>
            <a:br>
              <a:rPr lang="en-US" altLang="en-US" sz="4000"/>
            </a:br>
            <a:r>
              <a:rPr lang="en-US" altLang="en-US" sz="3600"/>
              <a:t>(from a Quantitative perspective)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71DAF004-4237-4926-843D-25A1E6259B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335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Artificial Intelligence (“Machine Learning”, “Algorithms”)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Business Research (“Statistics”, “Hypothesis Testing”)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Big Data (generally, linked data in the “cloud”)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Data Science (“using reproducible tools for visualization/analysis”)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Business Analytics (“simpler approaches, augments decisions”)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Our task (at least from a technology perspective) is to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Capture, transform, analyze, and report data, and…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In reporting, to be quite technical, “copy-paste-</a:t>
            </a:r>
            <a:r>
              <a:rPr lang="en-US" altLang="en-US" sz="1600" i="1" dirty="0"/>
              <a:t>adjust (for the audience)</a:t>
            </a:r>
            <a:r>
              <a:rPr lang="en-US" altLang="en-US" sz="1600" dirty="0"/>
              <a:t>”</a:t>
            </a: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33FABE-D244-5C85-2624-03C8257FD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B3471-D247-4806-AF62-D0E7D003A23D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0832B6-0B20-DC02-BADA-F30FD376D3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36524"/>
            <a:ext cx="8763000" cy="5871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179151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CC5E1-125C-5C58-A81A-6BEB24247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dirty="0"/>
              <a:t>When </a:t>
            </a:r>
            <a:r>
              <a:rPr lang="en-US" b="1" dirty="0"/>
              <a:t>Diagnostic Analytics</a:t>
            </a:r>
            <a:r>
              <a:rPr lang="en-US" dirty="0"/>
              <a:t> Goes Wrong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A1A07C-9660-47E6-E37E-AE1325AA5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B3471-D247-4806-AF62-D0E7D003A23D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510643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33FABE-D244-5C85-2624-03C8257FD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B3471-D247-4806-AF62-D0E7D003A23D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BF9F4A6-12ED-EF0F-FB29-684702BF4B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" y="136525"/>
            <a:ext cx="8872355" cy="527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40520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CC5E1-125C-5C58-A81A-6BEB24247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dirty="0"/>
              <a:t>When </a:t>
            </a:r>
            <a:r>
              <a:rPr lang="en-US" b="1" dirty="0"/>
              <a:t>Predictive Analytics</a:t>
            </a:r>
            <a:r>
              <a:rPr lang="en-US" dirty="0"/>
              <a:t> Goes Wrong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A1A07C-9660-47E6-E37E-AE1325AA5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B3471-D247-4806-AF62-D0E7D003A23D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1557285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33FABE-D244-5C85-2624-03C8257FD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B3471-D247-4806-AF62-D0E7D003A23D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5E356A1-EB4B-2341-069E-238AC9A214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72968"/>
            <a:ext cx="8763000" cy="601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843308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CC5E1-125C-5C58-A81A-6BEB24247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dirty="0"/>
              <a:t>When </a:t>
            </a:r>
            <a:r>
              <a:rPr lang="en-US" b="1" dirty="0"/>
              <a:t>Prescriptive Analytics</a:t>
            </a:r>
            <a:r>
              <a:rPr lang="en-US" dirty="0"/>
              <a:t> Goes Wrong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A1A07C-9660-47E6-E37E-AE1325AA5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B3471-D247-4806-AF62-D0E7D003A23D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3720878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33FABE-D244-5C85-2624-03C8257FD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B3471-D247-4806-AF62-D0E7D003A23D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E10B653-90A9-6C3F-4B5C-E6CAC0128E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9716"/>
            <a:ext cx="8760270" cy="5936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078551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A5396DD7-6065-478A-844C-0BC3FE542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618ED3-2804-4B8A-A2D9-DF2AA555D57F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020D0631-F556-4DFC-81B7-124C4EA411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Sources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2D0D3559-A250-42BD-9A36-4C8011E3F5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Some parts of this presentation were excerpted and adapted from:</a:t>
            </a:r>
          </a:p>
          <a:p>
            <a:pPr lvl="1" eaLnBrk="1" hangingPunct="1"/>
            <a:r>
              <a:rPr lang="en-US" altLang="en-US" sz="2400" dirty="0"/>
              <a:t>Charles, V., et .al (December, 2022)  Why Data Analytics is an Art.  </a:t>
            </a:r>
            <a:r>
              <a:rPr lang="en-US" altLang="en-US" sz="2400" i="1" dirty="0"/>
              <a:t>Significance</a:t>
            </a:r>
            <a:r>
              <a:rPr lang="en-US" altLang="en-US" sz="2400" dirty="0"/>
              <a:t> (Royal Statistical Society) (volume 9, issue 16, pp. 42-45)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8AA2D05B-626A-4C10-AA6C-6AA9D582B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8B6B4B-667F-46A1-BFC2-F50253EFAB08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F591B4B-D995-4EF9-8156-BAC8755336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Conceptual Model</a:t>
            </a:r>
            <a:endParaRPr lang="en-US" altLang="en-US" sz="3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DDE8DD-8C90-007F-D9F4-1132571F68B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04800" y="1401869"/>
            <a:ext cx="8610600" cy="5319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30527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B2387B3E-4838-41FE-9E29-2C43261FC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6812844-99CD-4189-BC99-57C077EBB417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6193B626-0672-466D-9124-13A3B6B756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Information Dynamics</a:t>
            </a:r>
            <a:endParaRPr lang="en-US" altLang="en-US" sz="3600"/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0E730EB7-5ED1-4AED-B00E-AD465CB724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Wisdom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Extraordinary Insight (Explanation) for Foresight (Prediction)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Restaurant: How should our menu change in the future to best optimize nightly sales?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Knowledge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Combination of Explicit Information and Tacit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Restaurant: What action led to the change in last night’s sales?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Meaningful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Restaurant: How does last night’s sales compare to that night the previous year?  How does last night’s sales compare to our goals?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Raw, atomic, basic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Restaurant: What were the total sales for last night?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7BE036E7-3559-48FD-A83F-C36003BEF5B9}"/>
              </a:ext>
            </a:extLst>
          </p:cNvPr>
          <p:cNvCxnSpPr/>
          <p:nvPr/>
        </p:nvCxnSpPr>
        <p:spPr>
          <a:xfrm flipV="1">
            <a:off x="304800" y="1417638"/>
            <a:ext cx="0" cy="4373562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>
            <a:extLst>
              <a:ext uri="{FF2B5EF4-FFF2-40B4-BE49-F238E27FC236}">
                <a16:creationId xmlns:a16="http://schemas.microsoft.com/office/drawing/2014/main" id="{B2A00A56-EEC6-421E-A4C6-25812B444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F108A6-7665-4CD7-90C7-90C9C3DF3E96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79CB1C24-D87A-4AEA-835E-E221E0AE90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Analytics for Business Decision-making</a:t>
            </a:r>
            <a:endParaRPr lang="en-US" altLang="en-US" sz="3600" dirty="0"/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85B06C1F-DD80-43D7-965E-F00F2F11D2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1800" i="1" dirty="0"/>
              <a:t>Prescriptive</a:t>
            </a:r>
            <a:r>
              <a:rPr lang="en-US" altLang="en-US" sz="1800" dirty="0"/>
              <a:t> Analytics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What should we do?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HR Department: What should we (the HR Department) do to meet or exceed the organization’s hiring and retention goals for next year?  What data/information/knowledge/wisdom should we provide to our hiring and technical managers to help?  What are we missing?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i="1" dirty="0"/>
              <a:t>Predictive</a:t>
            </a:r>
            <a:r>
              <a:rPr lang="en-US" altLang="en-US" sz="1800" dirty="0"/>
              <a:t> Analytics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What is likely to happen?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HR Department: How many new employees will our organization need next year? How will the mix change?  What is our competition likely to do?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i="1" dirty="0"/>
              <a:t>Diagnostic</a:t>
            </a:r>
            <a:r>
              <a:rPr lang="en-US" altLang="en-US" sz="1800" dirty="0"/>
              <a:t> Analytics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Why did it happen?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HR Department: Did our emphasis on recruiting from campus A (over campus B, etc.) matter?  What do the managers of these entry-level employees think?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i="1" dirty="0"/>
              <a:t>Descriptive</a:t>
            </a:r>
            <a:r>
              <a:rPr lang="en-US" altLang="en-US" sz="1800" dirty="0"/>
              <a:t> Analytics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What happened?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HR Department: How many entry-level professionals did we hire last year? How many of them are still with us now?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28DD593-CAC2-4102-A062-97D34E5C2B17}"/>
              </a:ext>
            </a:extLst>
          </p:cNvPr>
          <p:cNvCxnSpPr/>
          <p:nvPr/>
        </p:nvCxnSpPr>
        <p:spPr>
          <a:xfrm flipV="1">
            <a:off x="304800" y="1417638"/>
            <a:ext cx="0" cy="5303837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880E0-C827-C46E-57DB-443EB2280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Analytics-related Courses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F5AFD5-CEF8-A951-D66C-8735A6A02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B3471-D247-4806-AF62-D0E7D003A23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10E7E63-CEEB-B87E-220C-DC3B1A48CA1F}"/>
              </a:ext>
            </a:extLst>
          </p:cNvPr>
          <p:cNvGraphicFramePr>
            <a:graphicFrameLocks noGrp="1"/>
          </p:cNvGraphicFramePr>
          <p:nvPr/>
        </p:nvGraphicFramePr>
        <p:xfrm>
          <a:off x="381000" y="1397000"/>
          <a:ext cx="8305800" cy="402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3372730361"/>
                    </a:ext>
                  </a:extLst>
                </a:gridCol>
                <a:gridCol w="4013200">
                  <a:extLst>
                    <a:ext uri="{9D8B030D-6E8A-4147-A177-3AD203B41FA5}">
                      <a16:colId xmlns:a16="http://schemas.microsoft.com/office/drawing/2014/main" val="1077645816"/>
                    </a:ext>
                  </a:extLst>
                </a:gridCol>
                <a:gridCol w="2768600">
                  <a:extLst>
                    <a:ext uri="{9D8B030D-6E8A-4147-A177-3AD203B41FA5}">
                      <a16:colId xmlns:a16="http://schemas.microsoft.com/office/drawing/2014/main" val="24728865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i="1" dirty="0"/>
                        <a:t>Type of Analytics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Existing Course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Future Course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0160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/>
                        <a:t>Prescriptive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SOM 306 (Operations)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SOM (several), FIN, MKT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616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/>
                        <a:t>Predictive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MATH 140/SOM 120 (Basic Statistics)</a:t>
                      </a:r>
                    </a:p>
                    <a:p>
                      <a:r>
                        <a:rPr lang="en-US" dirty="0"/>
                        <a:t>BUS 302 (Gateway)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SOM (mostly BANA), FIN, MKT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030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/>
                        <a:t>Diagnostic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MATH 140/SOM 120 (Basic Statistics)</a:t>
                      </a:r>
                    </a:p>
                    <a:p>
                      <a:r>
                        <a:rPr lang="en-US" dirty="0"/>
                        <a:t>BUS 302 (Gateway)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SOM (several), MKT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642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/>
                        <a:t>Descriptive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MATH 140/SOM 120 (Basic Statistics)</a:t>
                      </a:r>
                    </a:p>
                    <a:p>
                      <a:r>
                        <a:rPr lang="en-US" dirty="0"/>
                        <a:t>BUS 302 (Gateway)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SOM (BANA)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122625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A77106A-2189-BE16-39CC-499C5E00125E}"/>
              </a:ext>
            </a:extLst>
          </p:cNvPr>
          <p:cNvSpPr txBox="1"/>
          <p:nvPr/>
        </p:nvSpPr>
        <p:spPr>
          <a:xfrm>
            <a:off x="381000" y="583331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(Technology courses)</a:t>
            </a:r>
          </a:p>
          <a:p>
            <a:r>
              <a:rPr lang="en-US" sz="1600" dirty="0"/>
              <a:t>IS 212 or </a:t>
            </a:r>
            <a:r>
              <a:rPr lang="en-US" sz="1600" dirty="0" err="1"/>
              <a:t>CompSci</a:t>
            </a:r>
            <a:r>
              <a:rPr lang="en-US" sz="1600" dirty="0"/>
              <a:t> 100 (Computers using Excel)</a:t>
            </a:r>
          </a:p>
        </p:txBody>
      </p:sp>
    </p:spTree>
    <p:extLst>
      <p:ext uri="{BB962C8B-B14F-4D97-AF65-F5344CB8AC3E}">
        <p14:creationId xmlns:p14="http://schemas.microsoft.com/office/powerpoint/2010/main" val="420287358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880E0-C827-C46E-57DB-443EB2280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Future Analytics Knowledge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F5AFD5-CEF8-A951-D66C-8735A6A02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B3471-D247-4806-AF62-D0E7D003A23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10E7E63-CEEB-B87E-220C-DC3B1A48CA1F}"/>
              </a:ext>
            </a:extLst>
          </p:cNvPr>
          <p:cNvGraphicFramePr>
            <a:graphicFrameLocks noGrp="1"/>
          </p:cNvGraphicFramePr>
          <p:nvPr/>
        </p:nvGraphicFramePr>
        <p:xfrm>
          <a:off x="381000" y="1397000"/>
          <a:ext cx="8382000" cy="539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337273036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1077645816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622550747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24728865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i="1" dirty="0"/>
                        <a:t>Type of Analytics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Course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u="sng" dirty="0"/>
                        <a:t>Existing</a:t>
                      </a:r>
                    </a:p>
                    <a:p>
                      <a:r>
                        <a:rPr lang="en-US" b="1" u="none" dirty="0"/>
                        <a:t>Knowledge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u="sng" dirty="0"/>
                        <a:t>Future</a:t>
                      </a:r>
                    </a:p>
                    <a:p>
                      <a:r>
                        <a:rPr lang="en-US" b="1" dirty="0"/>
                        <a:t>Knowledge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0160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/>
                        <a:t>Prescriptive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Operations Management (SOM 306)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Linear Program-</a:t>
                      </a:r>
                      <a:r>
                        <a:rPr lang="en-US" dirty="0" err="1"/>
                        <a:t>ming</a:t>
                      </a:r>
                      <a:r>
                        <a:rPr lang="en-US" dirty="0"/>
                        <a:t>, Assignment,</a:t>
                      </a:r>
                    </a:p>
                    <a:p>
                      <a:r>
                        <a:rPr lang="en-US" dirty="0"/>
                        <a:t>Portfolio Mixes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Mixed Integer Programming, Convex Optimization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616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/>
                        <a:t>Predictive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Basic Statistics</a:t>
                      </a:r>
                    </a:p>
                    <a:p>
                      <a:r>
                        <a:rPr lang="en-US" dirty="0"/>
                        <a:t>Gateway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Linear Regression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Multiple Regression, Non-linear, GLM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030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/>
                        <a:t>Diagnostic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Basic Statistics</a:t>
                      </a:r>
                    </a:p>
                    <a:p>
                      <a:r>
                        <a:rPr lang="en-US" dirty="0"/>
                        <a:t>Gateway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Inferential Statistics, Basic Probability Dist.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Other Probability Distributions, Bayesian Methods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642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/>
                        <a:t>Descriptive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Basic Statistics</a:t>
                      </a:r>
                    </a:p>
                    <a:p>
                      <a:r>
                        <a:rPr lang="en-US" dirty="0"/>
                        <a:t>Gateway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Central Tendency,</a:t>
                      </a:r>
                    </a:p>
                    <a:p>
                      <a:r>
                        <a:rPr lang="en-US" dirty="0"/>
                        <a:t>Dispersion,</a:t>
                      </a:r>
                    </a:p>
                    <a:p>
                      <a:r>
                        <a:rPr lang="en-US" dirty="0"/>
                        <a:t>Basic Visualization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Rich Visualization,</a:t>
                      </a:r>
                    </a:p>
                    <a:p>
                      <a:r>
                        <a:rPr lang="en-US" dirty="0"/>
                        <a:t>Reproducible Reporting,</a:t>
                      </a:r>
                    </a:p>
                    <a:p>
                      <a:r>
                        <a:rPr lang="en-US" dirty="0"/>
                        <a:t>Dashboards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1226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0977404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880E0-C827-C46E-57DB-443EB2280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Excel’s “Add-in’s”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F5AFD5-CEF8-A951-D66C-8735A6A02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B3471-D247-4806-AF62-D0E7D003A23D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10E7E63-CEEB-B87E-220C-DC3B1A48CA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330356"/>
              </p:ext>
            </p:extLst>
          </p:nvPr>
        </p:nvGraphicFramePr>
        <p:xfrm>
          <a:off x="381000" y="1397000"/>
          <a:ext cx="8305800" cy="293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337273036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77645816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4728865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i="1" dirty="0"/>
                        <a:t>Type of Analytics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Add-in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Feature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0160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/>
                        <a:t>Prescriptive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Solver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Linear Programming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616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/>
                        <a:t>Predictive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Correlation, Regression, Moving Average, Exponential Smoothing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030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/>
                        <a:t>Diagnostic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Z</a:t>
                      </a:r>
                      <a:r>
                        <a:rPr lang="en-US" dirty="0"/>
                        <a:t>-test, </a:t>
                      </a:r>
                      <a:r>
                        <a:rPr lang="en-US" i="1" dirty="0"/>
                        <a:t>t</a:t>
                      </a:r>
                      <a:r>
                        <a:rPr lang="en-US" dirty="0"/>
                        <a:t>-test, </a:t>
                      </a:r>
                      <a:r>
                        <a:rPr lang="en-US" i="1" dirty="0"/>
                        <a:t>F</a:t>
                      </a:r>
                      <a:r>
                        <a:rPr lang="en-US" dirty="0"/>
                        <a:t>-text, </a:t>
                      </a:r>
                      <a:r>
                        <a:rPr lang="en-US" i="0" dirty="0" err="1"/>
                        <a:t>Anova</a:t>
                      </a:r>
                      <a:r>
                        <a:rPr lang="en-US" i="0" dirty="0"/>
                        <a:t>, Random Number Generation, Sampling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642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/>
                        <a:t>Descriptive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Rank and Percentile, Histogram, Covariance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122625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4F28859-5286-7912-9A68-46A2335C3EAD}"/>
              </a:ext>
            </a:extLst>
          </p:cNvPr>
          <p:cNvSpPr txBox="1"/>
          <p:nvPr/>
        </p:nvSpPr>
        <p:spPr>
          <a:xfrm>
            <a:off x="394252" y="4671632"/>
            <a:ext cx="8229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(Enable)</a:t>
            </a:r>
          </a:p>
          <a:p>
            <a:r>
              <a:rPr lang="en-US" sz="1600" dirty="0"/>
              <a:t>Select “File | More | Options |Add-ins | Go (it’s near the bottom)”</a:t>
            </a:r>
          </a:p>
          <a:p>
            <a:r>
              <a:rPr lang="en-US" sz="1600" dirty="0"/>
              <a:t>Check both the “Analysis Toolkit” box and the “Solver add-in” box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880A58-796F-AC71-6E06-4FB872CDF5F2}"/>
              </a:ext>
            </a:extLst>
          </p:cNvPr>
          <p:cNvSpPr txBox="1"/>
          <p:nvPr/>
        </p:nvSpPr>
        <p:spPr>
          <a:xfrm>
            <a:off x="394252" y="5643605"/>
            <a:ext cx="8229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(Use)</a:t>
            </a:r>
          </a:p>
          <a:p>
            <a:r>
              <a:rPr lang="en-US" sz="1600" dirty="0"/>
              <a:t>Select “Data” (and look to the right of the top part of the screen)</a:t>
            </a:r>
          </a:p>
          <a:p>
            <a:r>
              <a:rPr lang="en-US" sz="1600" dirty="0"/>
              <a:t>Click on “Analysis” or “Solver” as desired</a:t>
            </a:r>
          </a:p>
        </p:txBody>
      </p:sp>
    </p:spTree>
    <p:extLst>
      <p:ext uri="{BB962C8B-B14F-4D97-AF65-F5344CB8AC3E}">
        <p14:creationId xmlns:p14="http://schemas.microsoft.com/office/powerpoint/2010/main" val="38571390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4B503CA0-7B51-4B8A-9DDD-5064475DC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2A91CA-C31F-4E56-989F-5D743C14EA24}" type="slidenum">
              <a:rPr lang="en-US" altLang="en-US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20FAFD0E-71C9-4003-978E-39E50A3581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Excel’s (Office 365) “Analyze Data”</a:t>
            </a:r>
            <a:endParaRPr lang="en-US" altLang="en-US" sz="3600" dirty="0"/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71DAF004-4237-4926-843D-25A1E6259B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335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(look in the upper-right hand corner of the top Ribbon)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Like </a:t>
            </a:r>
            <a:r>
              <a:rPr lang="en-US" altLang="en-US" sz="2000" dirty="0" err="1"/>
              <a:t>grapahs</a:t>
            </a:r>
            <a:r>
              <a:rPr lang="en-US" altLang="en-US" sz="2000" dirty="0"/>
              <a:t>, you select the data first…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Then it “suggests” various analyses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b="1" dirty="0"/>
              <a:t>Rank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Which item is significantly larger or smaller than the rest?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b="1" dirty="0"/>
              <a:t>Trend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Which items form a significant pattern over time?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b="1" dirty="0"/>
              <a:t>Outliers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Which items in time series might be outliers?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b="1" dirty="0"/>
              <a:t>Majority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Which items form a majority of a total value that can be attributed to a single factor?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b="1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b="1" dirty="0"/>
              <a:t>More information?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>
                <a:latin typeface="Consolas" panose="020B0609020204030204" pitchFamily="49" charset="0"/>
                <a:hlinkClick r:id="rId2"/>
              </a:rPr>
              <a:t>https://support.microsoft.com/en-us/office/analyze-data-in-excel-3223aab8-f543-4fda-85ed-76bb0295ffc4</a:t>
            </a:r>
            <a:endParaRPr lang="en-US" altLang="en-US" sz="1600" dirty="0">
              <a:latin typeface="Consolas" panose="020B0609020204030204" pitchFamily="49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89324677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Lucida Sans Unicode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7033</TotalTime>
  <Words>1596</Words>
  <Application>Microsoft Office PowerPoint</Application>
  <PresentationFormat>On-screen Show (4:3)</PresentationFormat>
  <Paragraphs>307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Consolas</vt:lpstr>
      <vt:lpstr>Lucida Sans</vt:lpstr>
      <vt:lpstr>Lucida Sans Unicode</vt:lpstr>
      <vt:lpstr>Times New Roman</vt:lpstr>
      <vt:lpstr>Verdana</vt:lpstr>
      <vt:lpstr>Default Design</vt:lpstr>
      <vt:lpstr>Business Analytics</vt:lpstr>
      <vt:lpstr>Management Decision-making (from a Quantitative perspective)</vt:lpstr>
      <vt:lpstr>Conceptual Model</vt:lpstr>
      <vt:lpstr>Information Dynamics</vt:lpstr>
      <vt:lpstr>Analytics for Business Decision-making</vt:lpstr>
      <vt:lpstr>Your Analytics-related Courses</vt:lpstr>
      <vt:lpstr>Your Future Analytics Knowledge</vt:lpstr>
      <vt:lpstr>Excel’s “Add-in’s”</vt:lpstr>
      <vt:lpstr>Excel’s (Office 365) “Analyze Data”</vt:lpstr>
      <vt:lpstr>From Analytics Knowledge to Analytics Skills</vt:lpstr>
      <vt:lpstr>From Existing Analytics Skills to Future Analytics Skills</vt:lpstr>
      <vt:lpstr>Access and Transform</vt:lpstr>
      <vt:lpstr>Value</vt:lpstr>
      <vt:lpstr>Difficulty</vt:lpstr>
      <vt:lpstr>Complexity</vt:lpstr>
      <vt:lpstr>Requirements for Analytics Models</vt:lpstr>
      <vt:lpstr>Big Data</vt:lpstr>
      <vt:lpstr>When Descriptive Analytics Goes Wrong</vt:lpstr>
      <vt:lpstr>PowerPoint Presentation</vt:lpstr>
      <vt:lpstr>PowerPoint Presentation</vt:lpstr>
      <vt:lpstr>When Diagnostic Analytics Goes Wrong</vt:lpstr>
      <vt:lpstr>PowerPoint Presentation</vt:lpstr>
      <vt:lpstr>When Predictive Analytics Goes Wrong</vt:lpstr>
      <vt:lpstr>PowerPoint Presentation</vt:lpstr>
      <vt:lpstr>When Prescriptive Analytics Goes Wrong</vt:lpstr>
      <vt:lpstr>PowerPoint Presentation</vt:lpstr>
      <vt:lpstr>Sources</vt:lpstr>
    </vt:vector>
  </TitlesOfParts>
  <Company>CSU,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Business Writing Across the Curriculum: Two Perspectives and Practices</dc:title>
  <dc:creator>wsmith</dc:creator>
  <cp:lastModifiedBy>Smith, Wayne W</cp:lastModifiedBy>
  <cp:revision>317</cp:revision>
  <cp:lastPrinted>2023-05-08T00:59:07Z</cp:lastPrinted>
  <dcterms:created xsi:type="dcterms:W3CDTF">2008-04-21T00:35:01Z</dcterms:created>
  <dcterms:modified xsi:type="dcterms:W3CDTF">2023-05-08T04:25:26Z</dcterms:modified>
</cp:coreProperties>
</file>