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0" r:id="rId2"/>
    <p:sldId id="391" r:id="rId3"/>
    <p:sldId id="404" r:id="rId4"/>
    <p:sldId id="403" r:id="rId5"/>
    <p:sldId id="402" r:id="rId6"/>
    <p:sldId id="401" r:id="rId7"/>
    <p:sldId id="394" r:id="rId8"/>
    <p:sldId id="384" r:id="rId9"/>
    <p:sldId id="385" r:id="rId10"/>
    <p:sldId id="388" r:id="rId11"/>
    <p:sldId id="389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ffusion_of_innovat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Technology and Analytics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17700"/>
            <a:ext cx="77724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Understanding technology changes and adoption, and understanding how to gather, transform, analyze, and report strategic data?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E2E61435-BCEF-493F-8F91-63A793A7E8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279F3689-31F7-4446-A721-16322F408364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Thursday, May 12, 2022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B2A00A56-EEC6-421E-A4C6-25812B44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F108A6-7665-4CD7-90C7-90C9C3DF3E9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9CB1C24-D87A-4AEA-835E-E221E0AE9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Analytics for Management Decision-making</a:t>
            </a:r>
            <a:endParaRPr lang="en-US" altLang="en-US" sz="36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5B06C1F-DD80-43D7-965E-F00F2F11D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i="1"/>
              <a:t>Prescriptive</a:t>
            </a:r>
            <a:r>
              <a:rPr lang="en-US" altLang="en-US" sz="180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What should we do?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HR Department: What should we (the HR Department) do to meet or exceed the organization’s hiring and retention goals for next year?  What data/information/knowledge/wisdom should we provide to our hiring and technical managers to help?  What are we missing?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/>
              <a:t>Predictive</a:t>
            </a:r>
            <a:r>
              <a:rPr lang="en-US" altLang="en-US" sz="180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What is likely to happen?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HR Department: How many new employees will our organization need next year? How will the mix change?  What is our competition likely to do?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/>
              <a:t>Diagnostic</a:t>
            </a:r>
            <a:r>
              <a:rPr lang="en-US" altLang="en-US" sz="180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Why did it happen?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HR Department: Did our emphasis on recruiting from campus A (over campus B, etc.) matter?  What do the managers of these entry-level employees think?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/>
              <a:t>Descriptive</a:t>
            </a:r>
            <a:r>
              <a:rPr lang="en-US" altLang="en-US" sz="180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What happened?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HR Department: How many entry-level professionals did we hire last year? How many of them are still with us now?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28DD593-CAC2-4102-A062-97D34E5C2B17}"/>
              </a:ext>
            </a:extLst>
          </p:cNvPr>
          <p:cNvCxnSpPr/>
          <p:nvPr/>
        </p:nvCxnSpPr>
        <p:spPr>
          <a:xfrm flipV="1">
            <a:off x="304800" y="1417638"/>
            <a:ext cx="0" cy="530383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Continuum of Choices</a:t>
            </a:r>
            <a:endParaRPr lang="en-US" altLang="en-US" sz="36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Commercial Off-the-Shelf solutions (software as a service)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Salesforce?, Workday?, SAP?, Intuit?, Google Analytics/AdSense?, Shopify?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Tableau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Telling stories with data?, slicing/dicing?, integrated maps?, fin. analysis?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MS-Excel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Indispensable?, GoogleSheets?, Apple Numbers?, Libredocs?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Office Productivity Tools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Individual/collaborative?, shared drives?, remote access?, security?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SPSS, SAS, Stata, M-Plus, MATLAB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Industry-wide standard?, Enterprise-wide standard? Unit-wide standard?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Custom Programming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Databases?, SQL?, VBA?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R?, Python?, Julia?, Scala?, others?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Diffusion of Innovation</a:t>
            </a:r>
            <a:endParaRPr lang="en-US" altLang="en-US" sz="3600" dirty="0"/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6E52CCC7-2242-4CA0-B673-1805F9B24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964030"/>
            <a:ext cx="7200900" cy="5400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FC018D-3E31-465F-83BF-FA05F3C80B5C}"/>
              </a:ext>
            </a:extLst>
          </p:cNvPr>
          <p:cNvSpPr txBox="1"/>
          <p:nvPr/>
        </p:nvSpPr>
        <p:spPr>
          <a:xfrm>
            <a:off x="533400" y="6394522"/>
            <a:ext cx="751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https://en.wikipedia.org/wiki/Diffusion_of_innovations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5067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UDC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Resource Allocation, ROI/IRR, Industry standards, 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Quality, Productivity, Logistics, Supply Chain, Maintenance,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Marketing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Market/Industry Growth, Customer Data, Adoption, Perception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Strategy alignment, Equity, Complexity, Training, Use, …</a:t>
            </a:r>
          </a:p>
        </p:txBody>
      </p:sp>
    </p:spTree>
    <p:extLst>
      <p:ext uri="{BB962C8B-B14F-4D97-AF65-F5344CB8AC3E}">
        <p14:creationId xmlns:p14="http://schemas.microsoft.com/office/powerpoint/2010/main" val="4906281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LDC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Financial Accounting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Capital Budgeting, Annual Expense Planning, Depreciation, Audit,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Managerial Accounting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Break-even, Cost Allocation by Piece/Use/Department,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Micro-Economics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Life-cycle, Vendor Lock-in, Product Ecosystem, Bandwagon Effects,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Macro-Economics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Origin Country, Cross-country requirements, Controls, Exchange rates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Statistics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Reliability/Error rates, Data Warehouses, Data Science access, Estimates…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Licensing, Intellectual Property, “Right to Fix”, Privacy, “West Coast Law”, …</a:t>
            </a:r>
          </a:p>
        </p:txBody>
      </p:sp>
    </p:spTree>
    <p:extLst>
      <p:ext uri="{BB962C8B-B14F-4D97-AF65-F5344CB8AC3E}">
        <p14:creationId xmlns:p14="http://schemas.microsoft.com/office/powerpoint/2010/main" val="264109182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Lower-Division Business Skills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Math/Calculus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Scale (Century, Decades, Years, Months), Rates of Change,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Information Systems/ Computer Science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Architecture, Systems, Integration, Security, Upgrades, Replacement,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Communications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Clear and Compelling Rationale, Use Case, Government Requirements,  …</a:t>
            </a:r>
          </a:p>
        </p:txBody>
      </p:sp>
    </p:spTree>
    <p:extLst>
      <p:ext uri="{BB962C8B-B14F-4D97-AF65-F5344CB8AC3E}">
        <p14:creationId xmlns:p14="http://schemas.microsoft.com/office/powerpoint/2010/main" val="7278484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General-Education Skills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English Language Communication and Critical Thinking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Documentation, Understanding, Contingencies, “Open Technologies”, …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Scientific Inquiry and Quantitative Reasoning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Next Generation Technology, Data Literacy, Computational Literacy, …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4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Arts and Humanities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Aesthetics, Interaction, Experience, Technological Determinism, …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4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Social Sciences and U.S. History and Government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“Network effects”, Mis/Information, Government subsidies, Export Controls …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Lifelong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Continuous Learning, Career Development, Professional Education, Skills, …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C</a:t>
            </a:r>
            <a:r>
              <a:rPr lang="en-US" sz="1800" dirty="0">
                <a:effectLst/>
              </a:rPr>
              <a:t>omparative Cultural Studies/Gender, Race, Class, and Ethnicity Studies, and Foreign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Justice, Diversity, Equity, Inclusion, Translation, Access, “Digital Divides” …</a:t>
            </a:r>
          </a:p>
        </p:txBody>
      </p:sp>
    </p:spTree>
    <p:extLst>
      <p:ext uri="{BB962C8B-B14F-4D97-AF65-F5344CB8AC3E}">
        <p14:creationId xmlns:p14="http://schemas.microsoft.com/office/powerpoint/2010/main" val="261445736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D5CF5-C2A7-51BA-48E6-2559E763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FE280F9C-750E-46B7-13E0-2EAA684BB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136524"/>
            <a:ext cx="8657167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78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Management Decision-making</a:t>
            </a:r>
            <a:br>
              <a:rPr lang="en-US" altLang="en-US" sz="4000"/>
            </a:br>
            <a:r>
              <a:rPr lang="en-US" altLang="en-US" sz="3600"/>
              <a:t>(from a Quantitative perspective)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1DAF004-4237-4926-843D-25A1E625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Artificial Intelligence (“Machine Learning”, “Algorithms”)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Business Research (“Statistics”, “Hypothesis Testing”)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Big Data (generally, linked data in the “cloud”)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Data Science (“using reproducible tools for visualization/analysis”)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Business Analytics (“simpler approaches, augments decisions”)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Our task (at least from a technology perspective) is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Capture, transform, analyze, and report data, and…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sometimes, to be quite technical, this means to “copy-paste-</a:t>
            </a:r>
            <a:r>
              <a:rPr lang="en-US" altLang="en-US" sz="1600" i="1"/>
              <a:t>adjust</a:t>
            </a:r>
            <a:r>
              <a:rPr lang="en-US" altLang="en-US" sz="1600"/>
              <a:t>”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B2387B3E-4838-41FE-9E29-2C43261F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812844-99CD-4189-BC99-57C077EBB41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193B626-0672-466D-9124-13A3B6B75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Information Dynamics</a:t>
            </a:r>
            <a:endParaRPr lang="en-US" altLang="en-US" sz="36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E730EB7-5ED1-4AED-B00E-AD465CB72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Wisdom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Extraordinary Insight (Explanation) for Foresight (Prediction)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Restaurant: How should our menu change in the future to best optimize nightly sales?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Combination of Explicit Information and Tacit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Restaurant: What action led to the change in last night’s sales?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Meaningful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Restaurant: How does last night’s sales compare to that night the previous year?  How does last night’s sales compare to our goals?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Raw, atomic, basic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Restaurant: What were the total sales for last night?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E036E7-3559-48FD-A83F-C36003BEF5B9}"/>
              </a:ext>
            </a:extLst>
          </p:cNvPr>
          <p:cNvCxnSpPr/>
          <p:nvPr/>
        </p:nvCxnSpPr>
        <p:spPr>
          <a:xfrm flipV="1">
            <a:off x="304800" y="1417638"/>
            <a:ext cx="0" cy="437356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6210</TotalTime>
  <Words>859</Words>
  <Application>Microsoft Office PowerPoint</Application>
  <PresentationFormat>On-screen Show (4:3)</PresentationFormat>
  <Paragraphs>142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Lucida Sans</vt:lpstr>
      <vt:lpstr>Lucida Sans Unicode</vt:lpstr>
      <vt:lpstr>Verdana</vt:lpstr>
      <vt:lpstr>Default Design</vt:lpstr>
      <vt:lpstr>Technology and Analytics</vt:lpstr>
      <vt:lpstr>Diffusion of Innovation</vt:lpstr>
      <vt:lpstr>Technology mapped to UDC</vt:lpstr>
      <vt:lpstr>Technology mapped to LDC</vt:lpstr>
      <vt:lpstr>Technology mapped to Lower-Division Business Skills</vt:lpstr>
      <vt:lpstr>Technology mapped to General-Education Skills</vt:lpstr>
      <vt:lpstr>PowerPoint Presentation</vt:lpstr>
      <vt:lpstr>Management Decision-making (from a Quantitative perspective)</vt:lpstr>
      <vt:lpstr>Information Dynamics</vt:lpstr>
      <vt:lpstr>Analytics for Management Decision-making</vt:lpstr>
      <vt:lpstr>A Continuum of Choices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279</cp:revision>
  <dcterms:created xsi:type="dcterms:W3CDTF">2008-04-21T00:35:01Z</dcterms:created>
  <dcterms:modified xsi:type="dcterms:W3CDTF">2022-05-13T06:24:19Z</dcterms:modified>
</cp:coreProperties>
</file>