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81" r:id="rId3"/>
    <p:sldId id="275" r:id="rId4"/>
    <p:sldId id="276" r:id="rId5"/>
    <p:sldId id="283" r:id="rId6"/>
    <p:sldId id="277" r:id="rId7"/>
    <p:sldId id="280" r:id="rId8"/>
    <p:sldId id="286" r:id="rId9"/>
    <p:sldId id="287" r:id="rId10"/>
    <p:sldId id="291" r:id="rId11"/>
    <p:sldId id="295" r:id="rId12"/>
    <p:sldId id="288" r:id="rId13"/>
    <p:sldId id="292" r:id="rId1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14002CA-3084-49DD-B99D-6CF86ADF56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C4FF6DD-935F-4232-9CA4-ABB0589524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703B38-F22F-4BEA-A72D-395CD5889C4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E0E6017-BCAF-4B5C-A009-061760698C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88F0FE5-94F4-47C5-A1B2-024DF9D40E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FA2CEB8-B183-4CCA-9A0A-E3AE22A5C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183657-5599-41A7-9F2A-0C713BCEA2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DCAC8-76AA-4938-9CC2-7FF598EE7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BF5C9-4DFD-4742-9662-A2B5B8740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A1CF66-0B90-4840-9135-269EAAC29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1754F-3967-4B86-AED1-B34F205B1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09242-CFDB-4ED7-BBD3-9A160AE16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BF1534-99AF-430D-B033-4BF8FF4D8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DD305-CD61-439D-AD83-4469BA772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F478A-5187-4712-92A2-A5CAA1FD9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51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79F924-A457-4F9D-AFA1-E428A268B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37C0-1D3F-4577-B90A-5140E1A77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51099-E22B-48DC-BAB7-E78A51FDF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AB04A-A14D-483B-B7BA-D136CCA50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08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590807-6009-4894-AF68-24E47C426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813E71-0108-4F4E-8D27-38238B5F2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A5735D-3121-4B4A-AB8A-BD985C3D7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1BCF5-2DE6-45A1-A13C-671B7E809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8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orbel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orbel" pitchFamily="34" charset="0"/>
                <a:cs typeface="Calibri" pitchFamily="34" charset="0"/>
              </a:defRPr>
            </a:lvl1pPr>
            <a:lvl2pPr>
              <a:defRPr sz="2400">
                <a:latin typeface="Corbel" pitchFamily="34" charset="0"/>
                <a:cs typeface="Calibri" pitchFamily="34" charset="0"/>
              </a:defRPr>
            </a:lvl2pPr>
            <a:lvl3pPr>
              <a:defRPr sz="2000">
                <a:latin typeface="Corbel" pitchFamily="34" charset="0"/>
                <a:cs typeface="Calibri" pitchFamily="34" charset="0"/>
              </a:defRPr>
            </a:lvl3pPr>
            <a:lvl4pPr>
              <a:defRPr sz="1800">
                <a:latin typeface="Corbel" pitchFamily="34" charset="0"/>
                <a:cs typeface="Calibri" pitchFamily="34" charset="0"/>
              </a:defRPr>
            </a:lvl4pPr>
            <a:lvl5pPr>
              <a:defRPr sz="1800">
                <a:latin typeface="Corbel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F32CE2-D628-4160-B7F1-B8CFA29E9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EABB3-F389-4AFA-ADD8-D176798D9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B93FD-3D10-423E-AB40-AD6F26471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90DE4-AB31-492F-AD86-65E349BEB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1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D24D64-9C32-46AF-9FB3-F2D98EBB1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24D34-B843-4EB2-87A3-72AA13D25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D98FB-EBD8-4AE3-A5B7-0A526BDCE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DE877-A27E-4DA7-B973-6B053A260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2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78CB0-8C7B-49AC-9CDD-7E375EA88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69764-8D72-45DC-847F-688FDE323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0D39D-2523-43ED-8D8F-7BA1415DF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B9048-2521-4849-BE70-825780481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56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4365D3-520C-46C3-9080-A668DDCAB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9B435E-8B55-4476-BBD8-F0FC39771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9C255F-AF2C-4F5D-991F-7CAA27DC7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B5309-BF99-4552-9199-04E9BDE02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4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F02113-4A6B-46DC-89AC-C41B385EB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66316F-2CDD-4577-9FFF-7C54934E6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FFFF8A-6473-4E09-9CBF-0C96601B6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2F62E-9ADB-4E40-B372-3A76DF633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03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56E448-F198-4568-852D-9759789CC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678D01-483D-491C-8321-156721039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FAE0CC-C488-4184-83D3-2FADBAD55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801DE-AD81-40CD-B176-19D35AE4A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33E35-7CD3-4C39-BFB9-C875BAD3C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3FBC0-2F2E-41EC-A2ED-5D4B8BE36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DFE6A-F329-4031-BA26-D8825007F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99A54-53CC-4D7D-976E-C3D8E8F9D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1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949FD-A9A0-4A54-97B3-2958B31D9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EA7B9-8CE2-4C4B-AA07-E20D78FA6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F2246-A082-44AD-BF55-93A65282B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F2CB8-7EE0-459C-B799-FC127223C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8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5D5C67-961A-4A8E-A2BC-230191E1E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CD62BE-E78A-4247-8B70-369AF0616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A9D77B-8FF4-4807-B8AF-3C66595755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9D9A53-F183-4F16-A62B-D7B0CC5D47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DE3BA0-2324-497E-BBA2-DFF59D3F2F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94A150-4865-43E6-8A3C-A2D6445F47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BC32-6AE3-429F-9F14-EE712D59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/>
              <a:t>The Multiple Perspectives of a Strategy Student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0712-00A2-4FB8-AB21-0E5B4074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 sz="2800"/>
              <a:t>The photograph on the next slide is a remodeling of the Jack in the Box near the corner of Reseda and Plummer (as of 8/16/2012)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asdfasfdasfs">
            <a:extLst>
              <a:ext uri="{FF2B5EF4-FFF2-40B4-BE49-F238E27FC236}">
                <a16:creationId xmlns:a16="http://schemas.microsoft.com/office/drawing/2014/main" id="{8309BDF9-A37F-4D49-8086-98E6DCB22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Jack-in-the-Box remodel near the corner of Reseda and Plummer in Northridge (8/16/2012)</a:t>
            </a:r>
            <a:endParaRPr lang="en-US" altLang="en-US"/>
          </a:p>
        </p:txBody>
      </p:sp>
      <p:sp>
        <p:nvSpPr>
          <p:cNvPr id="13315" name="Rectangle 2" descr="asdfasfdasfs">
            <a:extLst>
              <a:ext uri="{FF2B5EF4-FFF2-40B4-BE49-F238E27FC236}">
                <a16:creationId xmlns:a16="http://schemas.microsoft.com/office/drawing/2014/main" id="{88C86D26-D392-40BB-B566-68312494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0198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What key concepts from all of our courses do we need to ask and address the issues associated with this change?</a:t>
            </a:r>
            <a:endParaRPr lang="en-US" altLang="en-US" sz="4000">
              <a:solidFill>
                <a:schemeClr val="tx2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86F2F51-C40A-4AF9-9FD7-00CC137E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5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B7A4-5C9E-4FC8-B1AA-E71311C0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take one even </a:t>
            </a:r>
            <a:r>
              <a:rPr lang="en-US" altLang="en-US" i="1"/>
              <a:t>more</a:t>
            </a:r>
            <a:r>
              <a:rPr lang="en-US" altLang="en-US"/>
              <a:t> complicated example: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C287E85-8FB4-4EEB-94F7-31473618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Facebook </a:t>
            </a:r>
            <a:r>
              <a:rPr lang="en-US" altLang="en-US" i="1"/>
              <a:t>as a </a:t>
            </a:r>
            <a:r>
              <a:rPr lang="en-US" altLang="en-US" i="1" u="sng"/>
              <a:t>business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3148719-F9A8-4CB4-9673-1E683EEAF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Losse, K. (2012), “The Woman in the Facebook Frat House”,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Jun. 22.  online.</a:t>
            </a:r>
          </a:p>
          <a:p>
            <a:pPr lvl="1"/>
            <a:r>
              <a:rPr lang="en-US" altLang="en-US" sz="2000" u="sng"/>
              <a:t>Management</a:t>
            </a:r>
            <a:r>
              <a:rPr lang="en-US" altLang="en-US" sz="2000"/>
              <a:t> Theories/Models/Frameworks?</a:t>
            </a:r>
          </a:p>
          <a:p>
            <a:r>
              <a:rPr lang="en-US" altLang="en-US" sz="2400"/>
              <a:t>Raice, S. (2012), “Inside Facebook’s Push to Woo Big Advertisers”,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Aug. 15.  online.</a:t>
            </a:r>
          </a:p>
          <a:p>
            <a:pPr marL="742950" lvl="2" indent="-342900"/>
            <a:r>
              <a:rPr lang="en-US" altLang="en-US" sz="1800" u="sng"/>
              <a:t>Marketing</a:t>
            </a:r>
            <a:r>
              <a:rPr lang="en-US" altLang="en-US" sz="1800"/>
              <a:t> Theories/Models/Frameworks?</a:t>
            </a:r>
          </a:p>
          <a:p>
            <a:r>
              <a:rPr lang="en-US" altLang="en-US" sz="2400"/>
              <a:t>Russolillo, S. (2012), “Facebook: Is it a buy at $20?”,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Aug. 16.  online.</a:t>
            </a:r>
          </a:p>
          <a:p>
            <a:pPr marL="742950" lvl="2" indent="-342900"/>
            <a:r>
              <a:rPr lang="en-US" altLang="en-US" sz="1800" u="sng"/>
              <a:t>Finance</a:t>
            </a:r>
            <a:r>
              <a:rPr lang="en-US" altLang="en-US" sz="1800"/>
              <a:t> Theories/Models/Frameworks?</a:t>
            </a:r>
          </a:p>
          <a:p>
            <a:r>
              <a:rPr lang="en-US" altLang="en-US" sz="2400"/>
              <a:t>Troianovski, A., and Raice, S. (2012), “Facebook Explores Giving Kids Access”, </a:t>
            </a:r>
            <a:r>
              <a:rPr lang="en-US" altLang="en-US" sz="2400" i="1"/>
              <a:t>Wall Street Journal</a:t>
            </a:r>
            <a:r>
              <a:rPr lang="en-US" altLang="en-US" sz="2400"/>
              <a:t>, Jun. 4.  online.</a:t>
            </a:r>
          </a:p>
          <a:p>
            <a:pPr lvl="1"/>
            <a:r>
              <a:rPr lang="en-US" altLang="en-US" sz="1800" u="sng"/>
              <a:t>Operations/Info. Sys.</a:t>
            </a:r>
            <a:r>
              <a:rPr lang="en-US" altLang="en-US" sz="1800"/>
              <a:t> Theories/Models/Frameworks?</a:t>
            </a:r>
          </a:p>
          <a:p>
            <a:pPr lvl="1"/>
            <a:endParaRPr lang="en-US" altLang="en-US" sz="2000" b="1"/>
          </a:p>
          <a:p>
            <a:endParaRPr lang="en-US" altLang="en-US" sz="2400" b="1"/>
          </a:p>
          <a:p>
            <a:endParaRPr lang="en-US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DFCB-D150-4369-9083-9CA2C050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start simple: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/>
              <a:t>The train ride for kids in 2010 at the Northridge Mall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(Note: This ride is currently at the </a:t>
            </a:r>
            <a:r>
              <a:rPr lang="en-US" altLang="en-US" sz="2800" i="1"/>
              <a:t>Promenade Mall</a:t>
            </a:r>
            <a:r>
              <a:rPr lang="en-US" altLang="en-US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asdfasfdasfs">
            <a:extLst>
              <a:ext uri="{FF2B5EF4-FFF2-40B4-BE49-F238E27FC236}">
                <a16:creationId xmlns:a16="http://schemas.microsoft.com/office/drawing/2014/main" id="{9988BCC6-7503-4299-BCC3-55890A70F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Supply/Demand – Train - 1</a:t>
            </a:r>
          </a:p>
        </p:txBody>
      </p:sp>
      <p:pic>
        <p:nvPicPr>
          <p:cNvPr id="5123" name="Picture 5" descr="100_0426">
            <a:extLst>
              <a:ext uri="{FF2B5EF4-FFF2-40B4-BE49-F238E27FC236}">
                <a16:creationId xmlns:a16="http://schemas.microsoft.com/office/drawing/2014/main" id="{0C2C3F32-1C4C-4EB2-A27C-166C5F6F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asdfasfdasfs">
            <a:extLst>
              <a:ext uri="{FF2B5EF4-FFF2-40B4-BE49-F238E27FC236}">
                <a16:creationId xmlns:a16="http://schemas.microsoft.com/office/drawing/2014/main" id="{BBA599DC-D14E-401C-A756-CD363CB39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Supply/Demand – Train - 2</a:t>
            </a:r>
          </a:p>
        </p:txBody>
      </p:sp>
      <p:pic>
        <p:nvPicPr>
          <p:cNvPr id="6147" name="Picture 7" descr="100_0428">
            <a:extLst>
              <a:ext uri="{FF2B5EF4-FFF2-40B4-BE49-F238E27FC236}">
                <a16:creationId xmlns:a16="http://schemas.microsoft.com/office/drawing/2014/main" id="{96CF43F8-B493-43AA-AA5E-157BEB69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5560-B526-479B-81DC-3A51733D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(GE—“Basic Skills”)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4BD64-C13A-4658-95F5-587D92CF57A1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542FB-0E6B-41D6-BEE7-B5A9CBD8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1852613"/>
            <a:ext cx="2487612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4928A-2DBF-4DB3-890E-40176CB0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702050"/>
            <a:ext cx="2487612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English/Writing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A6ACC-7B87-4038-AF6F-2102351E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5521325"/>
            <a:ext cx="2487612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Computing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592C20F-B775-4926-8896-327CABE1BD49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38588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C16D437-11FA-45CC-BBDB-644310DEF08D}"/>
              </a:ext>
            </a:extLst>
          </p:cNvPr>
          <p:cNvCxnSpPr>
            <a:stCxn id="5" idx="1"/>
            <a:endCxn id="3" idx="3"/>
          </p:cNvCxnSpPr>
          <p:nvPr/>
        </p:nvCxnSpPr>
        <p:spPr>
          <a:xfrm rot="10800000">
            <a:off x="2762250" y="3886200"/>
            <a:ext cx="3319463" cy="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4831AB91-B5C1-4BE9-94AD-BF7A7C71FCBC}"/>
              </a:ext>
            </a:extLst>
          </p:cNvPr>
          <p:cNvCxnSpPr>
            <a:endCxn id="3" idx="2"/>
          </p:cNvCxnSpPr>
          <p:nvPr/>
        </p:nvCxnSpPr>
        <p:spPr>
          <a:xfrm rot="10800000">
            <a:off x="2141538" y="4210050"/>
            <a:ext cx="3940175" cy="1497013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3EC5A6A-28DF-4625-90EE-717CD35B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682750"/>
            <a:ext cx="394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does the price per unit change?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E2492-0581-458C-94D7-00406E75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478213"/>
            <a:ext cx="3938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meaning of “best”?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A9B4CE-7DC2-42CD-BE24-66D3B804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97463"/>
            <a:ext cx="3795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Which elements of the train ride product and process can be automated?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2ED6-81D4-495D-AFAF-8C0AC485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(Business Core—Lower-Division Classes)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8C66C-C727-465F-8472-B034F1202EE0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400BB-B35F-4D29-83CD-8F0EA765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8526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Financial Accounting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2B2B7-A279-444E-ABE9-E9148563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440113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Micro- Economics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65F0D-3E96-48B8-92A8-D5E5C84D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9514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Business Law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019FC-C441-43E4-AF6F-CB8A3568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5562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Business Statistics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56440D1-6F2C-42A5-A178-4E8303CB1175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27475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6A568B9-F53B-434C-AD03-AA64442C2337}"/>
              </a:ext>
            </a:extLst>
          </p:cNvPr>
          <p:cNvCxnSpPr>
            <a:stCxn id="7" idx="1"/>
            <a:endCxn id="3" idx="2"/>
          </p:cNvCxnSpPr>
          <p:nvPr/>
        </p:nvCxnSpPr>
        <p:spPr>
          <a:xfrm rot="10800000">
            <a:off x="2143125" y="4210050"/>
            <a:ext cx="3927475" cy="15382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4582B4-1432-4EA1-8642-47284580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682750"/>
            <a:ext cx="394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Has the weekly cash flow been audited?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26B44-F87C-4C0B-9379-3314C1C3A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3103563"/>
            <a:ext cx="2392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market price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for train rides?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FCBC6-5FDE-4BBC-A3BC-40C42626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6200"/>
            <a:ext cx="3192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are the terms of the insurance policy?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F42759-3F53-4AF3-BFCB-BA7884E0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49925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we confidently estimate the risks and uncertainties of train rides?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E923E-2345-4C17-B79C-F3890C9D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45745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Managerial Accounting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061ED4-7BE9-45FA-8F02-80C636E3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311400"/>
            <a:ext cx="409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break-even point for train rides?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E7E77-D610-4AC9-A702-B5941721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0259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Macro- Economics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B3EB4E-D2F9-4373-ABD3-FD6EA02BE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4214813"/>
            <a:ext cx="2325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ticket price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in 2007 dollars?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C94D440-F8E0-4227-BDAA-A7B702F7F226}"/>
              </a:ext>
            </a:extLst>
          </p:cNvPr>
          <p:cNvCxnSpPr>
            <a:stCxn id="6" idx="1"/>
          </p:cNvCxnSpPr>
          <p:nvPr/>
        </p:nvCxnSpPr>
        <p:spPr>
          <a:xfrm rot="10800000">
            <a:off x="2439988" y="4210050"/>
            <a:ext cx="3630612" cy="925513"/>
          </a:xfrm>
          <a:prstGeom prst="bentConnector3">
            <a:avLst>
              <a:gd name="adj1" fmla="val 10074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00C6EC83-24A4-4DEA-B2C9-542FCD6F9314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2762250" y="3624263"/>
            <a:ext cx="3308350" cy="185737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F27F9DA-194D-4B5E-85D6-FA1097AFB2B7}"/>
              </a:ext>
            </a:extLst>
          </p:cNvPr>
          <p:cNvCxnSpPr>
            <a:stCxn id="23" idx="1"/>
          </p:cNvCxnSpPr>
          <p:nvPr/>
        </p:nvCxnSpPr>
        <p:spPr>
          <a:xfrm rot="10800000">
            <a:off x="2762250" y="4025900"/>
            <a:ext cx="3308350" cy="185738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3AFAC85-75B5-4167-806C-C03C7F5563D8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2446338" y="2643188"/>
            <a:ext cx="3624262" cy="919162"/>
          </a:xfrm>
          <a:prstGeom prst="bentConnector3">
            <a:avLst>
              <a:gd name="adj1" fmla="val 10046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16" grpId="0" animBg="1"/>
      <p:bldP spid="22" grpId="0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2A9D-28DB-4542-91DA-A195F46C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(GE—“Subject Exploration” Classes)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0F4CD-93BF-4139-A475-7BD0DEB15F81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8EE1F-5DF5-441D-B34B-D7BACA14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18526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Natural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51E5F-B7F9-415F-9353-CA134F7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149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Government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08EAB-66C1-4554-96F7-FB139883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383088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Comparative Cultures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93C86-683A-4661-9582-411CD74F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5562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Critical Reasoning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B99677A-9D78-4863-A693-326493A616AB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24300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DC3B5EB-9413-4B3F-9E10-09DA79DB2A3D}"/>
              </a:ext>
            </a:extLst>
          </p:cNvPr>
          <p:cNvCxnSpPr>
            <a:stCxn id="7" idx="1"/>
            <a:endCxn id="3" idx="2"/>
          </p:cNvCxnSpPr>
          <p:nvPr/>
        </p:nvCxnSpPr>
        <p:spPr>
          <a:xfrm rot="10800000">
            <a:off x="2143125" y="4210050"/>
            <a:ext cx="3924300" cy="15382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43A620-2D79-4109-8F0C-03E3CCD0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470025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propulsion system on this train ride?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83EF1-EE75-40C6-AF77-52258C43B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2995613"/>
            <a:ext cx="394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Are we prepared for the Cal OSHA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field visit?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ECC69C-8525-4C0A-9EE9-9F475DB7D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300" y="4551363"/>
            <a:ext cx="354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Do images and patterns of train rides differ by population sub-group?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25FFF-D152-4415-B663-0419F8C4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49925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Is a train ride the best, optimal use of our scarce Mall resources?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2143DF-864F-46E1-8FCC-F4311E4E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497138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History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10BA8-1412-49B6-97FE-9CCAF584D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2328863"/>
            <a:ext cx="4010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did trains, in general, change SoCal?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7E3416-8478-4E8F-B59B-AA5D2943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787775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Oral Communication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EACA6-18C1-4C33-A788-21160662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3617913"/>
            <a:ext cx="3940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Are the instructions to riders clear?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C12307-7970-44A0-86B4-8AAEC641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4986338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Arts and Humanities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687322B-71BD-4987-A15F-6ABF972A80D2}"/>
              </a:ext>
            </a:extLst>
          </p:cNvPr>
          <p:cNvCxnSpPr/>
          <p:nvPr/>
        </p:nvCxnSpPr>
        <p:spPr>
          <a:xfrm rot="10800000">
            <a:off x="2527300" y="4208463"/>
            <a:ext cx="3576638" cy="935037"/>
          </a:xfrm>
          <a:prstGeom prst="bentConnector3">
            <a:avLst>
              <a:gd name="adj1" fmla="val 10035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AF158C-9D23-4E20-8EE3-C113F03B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5154613"/>
            <a:ext cx="3192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Is the train whistle on the train ride authentic?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472ED377-4016-4694-BFA4-E0FF2DB2C301}"/>
              </a:ext>
            </a:extLst>
          </p:cNvPr>
          <p:cNvCxnSpPr/>
          <p:nvPr/>
        </p:nvCxnSpPr>
        <p:spPr>
          <a:xfrm rot="10800000" flipV="1">
            <a:off x="2527300" y="2689225"/>
            <a:ext cx="3576638" cy="873125"/>
          </a:xfrm>
          <a:prstGeom prst="bentConnector3">
            <a:avLst>
              <a:gd name="adj1" fmla="val 10035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533A3900-75D2-4B2D-A133-67206604C7DE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2762250" y="3335338"/>
            <a:ext cx="3305175" cy="29845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DB6BD56-0567-460E-8F47-448281736B60}"/>
              </a:ext>
            </a:extLst>
          </p:cNvPr>
          <p:cNvCxnSpPr/>
          <p:nvPr/>
        </p:nvCxnSpPr>
        <p:spPr>
          <a:xfrm rot="10800000">
            <a:off x="2762250" y="3900488"/>
            <a:ext cx="3305175" cy="1270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9F200E0-7299-44BF-9F9A-9B5EB7886A11}"/>
              </a:ext>
            </a:extLst>
          </p:cNvPr>
          <p:cNvCxnSpPr>
            <a:stCxn id="6" idx="1"/>
          </p:cNvCxnSpPr>
          <p:nvPr/>
        </p:nvCxnSpPr>
        <p:spPr>
          <a:xfrm rot="10800000">
            <a:off x="2762250" y="4156075"/>
            <a:ext cx="3305175" cy="411163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16" grpId="0" animBg="1"/>
      <p:bldP spid="22" grpId="0"/>
      <p:bldP spid="23" grpId="0" animBg="1"/>
      <p:bldP spid="25" grpId="0"/>
      <p:bldP spid="2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7FDE-76A9-485F-A0A4-1DE496E3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Success:</a:t>
            </a:r>
            <a:br>
              <a:rPr lang="en-US" altLang="en-US"/>
            </a:br>
            <a:r>
              <a:rPr lang="en-US" altLang="en-US" sz="3200" i="1"/>
              <a:t>(Business Core—Upper-Division Classes)</a:t>
            </a:r>
            <a:endParaRPr lang="en-US" altLang="en-US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6B68D-9D0D-42B0-88BC-EF4C6E73100C}"/>
              </a:ext>
            </a:extLst>
          </p:cNvPr>
          <p:cNvSpPr txBox="1">
            <a:spLocks/>
          </p:cNvSpPr>
          <p:nvPr/>
        </p:nvSpPr>
        <p:spPr bwMode="auto">
          <a:xfrm>
            <a:off x="1522413" y="3562350"/>
            <a:ext cx="1239837" cy="64770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Northridge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rbel" panose="020B0503020204020204" pitchFamily="34" charset="0"/>
              </a:rPr>
              <a:t>Train Rides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B90B3-9535-4D4C-9AC2-70CDB7E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18526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Finance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EAE53-6DFF-40C8-BB90-79B39FEE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440113"/>
            <a:ext cx="2487613" cy="369887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Marketing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19D7C-3570-4ED3-990E-247CBC253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951413"/>
            <a:ext cx="2487613" cy="368300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“Gateway Experience”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F8E7A-254A-4FCB-931A-616AEDD8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55626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“Capstone Strategy”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6C8F6D91-19D1-4788-B7D7-2E55A7A4300C}"/>
              </a:ext>
            </a:extLst>
          </p:cNvPr>
          <p:cNvCxnSpPr>
            <a:stCxn id="4" idx="1"/>
            <a:endCxn id="3" idx="0"/>
          </p:cNvCxnSpPr>
          <p:nvPr/>
        </p:nvCxnSpPr>
        <p:spPr>
          <a:xfrm rot="10800000" flipV="1">
            <a:off x="2143125" y="2036763"/>
            <a:ext cx="3927475" cy="1525587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78ECD96E-8604-4E11-B000-A4CEF9560C3A}"/>
              </a:ext>
            </a:extLst>
          </p:cNvPr>
          <p:cNvCxnSpPr>
            <a:stCxn id="7" idx="1"/>
            <a:endCxn id="3" idx="2"/>
          </p:cNvCxnSpPr>
          <p:nvPr/>
        </p:nvCxnSpPr>
        <p:spPr>
          <a:xfrm rot="10800000">
            <a:off x="2143125" y="4210050"/>
            <a:ext cx="3927475" cy="15382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60D58D-C2B0-4358-8C4E-67F28551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682750"/>
            <a:ext cx="448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What is the return-on-investment of train rides?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88DE7-25E6-4E03-815C-C673C1DE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3041650"/>
            <a:ext cx="239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we create a train ride customer?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81087-408C-4564-AFA5-FA022942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6200"/>
            <a:ext cx="3192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teams, case studies, and ethics improve our decisions?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5C1A56-82E3-4335-A528-F95202C7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49925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Are train rides aligned with our overall organizational Mall strategy?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7FD38-1858-4479-8678-9548CCEC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245745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Operations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1F22D-DCBB-49EB-912F-358FA121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093913"/>
            <a:ext cx="3724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How do we deal with long lines during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peak times?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84FBB1-8D3D-41E1-8AC8-FBCDB7AF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025900"/>
            <a:ext cx="2487613" cy="369888"/>
          </a:xfrm>
          <a:prstGeom prst="rect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rbel" panose="020B0503020204020204" pitchFamily="34" charset="0"/>
              </a:rPr>
              <a:t>Management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86E58B-09AC-4BA6-A518-62569BA65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4214813"/>
            <a:ext cx="3181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Is the operator the right person in the right place at the right time?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ECD1A8AE-C55E-4EF1-A3AD-F0CE2F570130}"/>
              </a:ext>
            </a:extLst>
          </p:cNvPr>
          <p:cNvCxnSpPr>
            <a:stCxn id="6" idx="1"/>
          </p:cNvCxnSpPr>
          <p:nvPr/>
        </p:nvCxnSpPr>
        <p:spPr>
          <a:xfrm rot="10800000">
            <a:off x="2439988" y="4210050"/>
            <a:ext cx="3630612" cy="925513"/>
          </a:xfrm>
          <a:prstGeom prst="bentConnector3">
            <a:avLst>
              <a:gd name="adj1" fmla="val 10037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88BC4507-3FC6-4494-B0B1-87D1D33CCFE3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2762250" y="3625850"/>
            <a:ext cx="3308350" cy="184150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ABDDBBB-1DA5-4FB1-88C9-50B5A3E38433}"/>
              </a:ext>
            </a:extLst>
          </p:cNvPr>
          <p:cNvCxnSpPr>
            <a:stCxn id="23" idx="1"/>
          </p:cNvCxnSpPr>
          <p:nvPr/>
        </p:nvCxnSpPr>
        <p:spPr>
          <a:xfrm rot="10800000">
            <a:off x="2762250" y="4025900"/>
            <a:ext cx="3308350" cy="185738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BDD6B398-EA57-4458-BC19-651E4CAC9667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2446338" y="2643188"/>
            <a:ext cx="3624262" cy="919162"/>
          </a:xfrm>
          <a:prstGeom prst="bentConnector3">
            <a:avLst>
              <a:gd name="adj1" fmla="val 10046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19" grpId="0"/>
      <p:bldP spid="20" grpId="0"/>
      <p:bldP spid="16" grpId="0" animBg="1"/>
      <p:bldP spid="22" grpId="0"/>
      <p:bldP spid="2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B26E-AC0E-4E7D-A16A-4635A95E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Let’s take a more complicated example: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606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Calibri</vt:lpstr>
      <vt:lpstr>Default Design</vt:lpstr>
      <vt:lpstr>Student Success: The Multiple Perspectives of a Strategy Student</vt:lpstr>
      <vt:lpstr>Let’s start simple:  The train ride for kids in 2010 at the Northridge Mall  (Note: This ride is currently at the Promenade Mall)</vt:lpstr>
      <vt:lpstr>Supply/Demand – Train - 1</vt:lpstr>
      <vt:lpstr>Supply/Demand – Train - 2</vt:lpstr>
      <vt:lpstr>Student Success: (GE—“Basic Skills”)</vt:lpstr>
      <vt:lpstr>Student Success: (Business Core—Lower-Division Classes)</vt:lpstr>
      <vt:lpstr>Student Success: (GE—“Subject Exploration” Classes)</vt:lpstr>
      <vt:lpstr>Student Success: (Business Core—Upper-Division Classes)</vt:lpstr>
      <vt:lpstr>Let’s take a more complicated example:</vt:lpstr>
      <vt:lpstr> The photograph on the next slide is a remodeling of the Jack in the Box near the corner of Reseda and Plummer (as of 8/16/2012)</vt:lpstr>
      <vt:lpstr>Jack-in-the-Box remodel near the corner of Reseda and Plummer in Northridge (8/16/2012)</vt:lpstr>
      <vt:lpstr>Let’s take one even more complicated example:</vt:lpstr>
      <vt:lpstr>Facebook as a business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Team-based Performance Changes</dc:title>
  <dc:creator>wsmith</dc:creator>
  <cp:lastModifiedBy>Smith, Wayne W</cp:lastModifiedBy>
  <cp:revision>92</cp:revision>
  <cp:lastPrinted>2011-11-07T00:21:50Z</cp:lastPrinted>
  <dcterms:created xsi:type="dcterms:W3CDTF">2010-10-28T16:48:55Z</dcterms:created>
  <dcterms:modified xsi:type="dcterms:W3CDTF">2021-12-18T23:03:06Z</dcterms:modified>
</cp:coreProperties>
</file>