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7" r:id="rId2"/>
    <p:sldId id="298" r:id="rId3"/>
    <p:sldId id="304" r:id="rId4"/>
    <p:sldId id="313" r:id="rId5"/>
    <p:sldId id="314" r:id="rId6"/>
    <p:sldId id="299" r:id="rId7"/>
    <p:sldId id="300" r:id="rId8"/>
    <p:sldId id="301" r:id="rId9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936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A0A0CA9-1034-45B3-B364-2E663CAF106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EA4CCDB-1159-44B7-8975-DFDE4D4099D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B9894845-022C-4575-94D0-8DE8722B2AE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484B1CFF-6206-46A1-8C24-3E140EF3029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0084B788-1383-497A-9F74-DF9656BAFB2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4B1596D-FBF2-408E-9C5E-050E4857CB4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D46693A-6295-4387-859A-B1DE5BCAD9B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123B055-B20D-4A06-8001-623715910EC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B1ECEC91-FB94-4E5E-89DD-2C530391BD7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78488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873B354C-E132-4131-A28E-EB4AE928B00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0E14D260-C9A2-443C-9BA4-0954ECF825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panose="020B0604020202020204" pitchFamily="34" charset="0"/>
              </a:defRPr>
            </a:lvl1pPr>
          </a:lstStyle>
          <a:p>
            <a:fld id="{75F6A55A-A123-46B2-84A8-521F0ACB8E7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CC16D7D6-B1CC-49CC-A4B1-6F9DB759B9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7FE9A18-89AF-42AD-A9A8-58AAA1CA4AE5}" type="slidenum">
              <a:rPr lang="en-US" altLang="en-US" sz="1300"/>
              <a:pPr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462AD5D8-ACCE-4DD1-B8CD-3C98D1809BD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AD27805-6EA6-4EDC-8F3E-DC6E682342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18E50B-EA50-4049-97C0-C9F1A263AF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BCBCCE-BBA9-489B-82BE-D145A806E5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7CCCC4A-878B-46DB-8590-3A8B841781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2B7B20-8E4C-4E8F-BDBA-4D9A8B76A6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198637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A33CE1D-F6C1-4578-BC93-635AF92677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56DDC8-706E-41BA-A9DE-2C13C81109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5AA343-7A62-4E93-B23B-A8B2D22729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B291C1-FEDF-4780-ABF1-DCF985AA48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955571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2DAF68-2060-4DAA-AC0C-EA183B6C80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0D9EC96-E785-4F39-BBEA-9DF40762FE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9F7B952-A775-4448-9440-A513F86A02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1A9186-5511-425F-9885-7734EEA110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392904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41EDA1-2FDE-4414-B28B-608E4ED947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055DD0-0123-48EC-98F3-9DCDCD52F7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5366DCD-195C-47ED-A6ED-3AFE0157CB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13C866-B14E-4EE4-BC0A-F01E0336CC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273708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6A408F0-AE83-42DC-8AE4-28C2E4CE77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0FABCB-866D-4174-9B01-B33EBB2FAB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156756A-3462-4BBC-A286-B6EF33DFF2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6300F9-4AB1-44CB-B1BF-52FAD8D946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72374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BD0B42-7097-4D98-8FC1-61C318A81A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FFD39F-8A59-491B-953B-6F03E74A90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BAFBC1-7FA5-4024-9AF3-FA3C8F8C7A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FAFC18-EDF6-4D3D-BC6F-DF5AB8DA90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203626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3F1E80B-4192-40C3-A607-636DE837A9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193F738-9C3F-4C8C-9EED-EE70FB5FFB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7B220B2-487A-463A-A4BF-7BCFF59572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0F8F72-6622-4963-9D2A-C709472124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819380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6106B8D-8716-494D-94B3-26D9B2817B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A7FD492-A80C-4E86-9B81-3CDAA7FFF9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8F36530-C38E-444F-996B-9E9649E4F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A6E8E3-C65F-44F2-A395-8AF04BCDFD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003212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941E25F-B750-439D-83CF-FDBBEAA8AB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09415FD-8857-40AE-B286-D3B0D99DFB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29CB079-BB12-4838-A711-CA0DC60968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171CFE-8957-4939-A63F-50779846E3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797624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82C6DC-4A1D-4C4F-9CF2-57777FDD7A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9472AE-B7C8-45D8-BC02-98CB83E98C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B371C5-747D-4E0F-A506-134CA104BB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8E3CB-2E16-49AE-B15E-BCDAE98C07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739988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9A0140-A38D-4CC0-8A06-2381207728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DD3A0E-A58B-4594-BAB2-3547E9937E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105D28-3F24-4490-A820-F7863F3B27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9CC37-8566-43A1-8E40-B482F6576E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825226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DCF72D1-2CCC-489A-8867-B0CCB282B9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44CC6BD-E95E-47DA-A462-92E671B21D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2616AEF-A7F2-49C7-954E-7246DB2C45F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A5B0A6D-3BF8-4121-BB7E-E39F2F85169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65530F5-C964-49B8-8EFE-41E5D494B7F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fld id="{805EEDC5-2323-472F-A123-1300DEEC0B3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95EE28EA-9D01-4A91-B4F7-55DF3D062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1E9380-0976-4399-A49F-DF5DEEF539ED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B9CB1E6C-9BB0-4E7C-BDC3-182F937C764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altLang="en-US" b="1"/>
              <a:t>Argument:</a:t>
            </a:r>
            <a:endParaRPr lang="en-US" altLang="en-US" sz="3600" b="1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66358257-BCC4-4AEF-ADEB-360F88DB80D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00400" y="4648200"/>
            <a:ext cx="5105400" cy="1447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Wayne Smith, Ph.D.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Department of Management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CSU Northridge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26A7913F-E2BC-4651-9D9F-8CEEA12E15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209800"/>
            <a:ext cx="7772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chemeClr val="tx2"/>
                </a:solidFill>
                <a:latin typeface="Lucida Sans Unicode" panose="020B0602030504020204" pitchFamily="34" charset="0"/>
              </a:rPr>
              <a:t>The Art and Science of Professional Influence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7BC4E437-DC61-4572-A491-4978718CA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DAAABB6-F422-403D-B1D4-F54D04A06B77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0E5E0228-094C-4574-BBF8-80767F8CE5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an argument?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2255C4F7-B574-4B77-8210-538509F031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400" u="sng" dirty="0"/>
              <a:t>C</a:t>
            </a:r>
            <a:r>
              <a:rPr lang="en-US" sz="2400" dirty="0"/>
              <a:t>laim (statement/assertion/solution)</a:t>
            </a:r>
          </a:p>
          <a:p>
            <a:pPr lvl="1">
              <a:defRPr/>
            </a:pPr>
            <a:r>
              <a:rPr lang="en-US" sz="2400" dirty="0"/>
              <a:t>What should someone else believe (fact, definition, value) or do (policy)?</a:t>
            </a:r>
          </a:p>
          <a:p>
            <a:pPr>
              <a:defRPr/>
            </a:pPr>
            <a:endParaRPr lang="en-US" sz="2400" u="sng" dirty="0"/>
          </a:p>
          <a:p>
            <a:pPr>
              <a:defRPr/>
            </a:pPr>
            <a:r>
              <a:rPr lang="en-US" sz="2400" u="sng" dirty="0"/>
              <a:t>R</a:t>
            </a:r>
            <a:r>
              <a:rPr lang="en-US" sz="2400" dirty="0"/>
              <a:t>eason (the strength of the </a:t>
            </a:r>
            <a:r>
              <a:rPr lang="en-US" sz="2400" u="sng" dirty="0"/>
              <a:t>E</a:t>
            </a:r>
            <a:r>
              <a:rPr lang="en-US" sz="2400" dirty="0"/>
              <a:t>vidence supporting the </a:t>
            </a:r>
            <a:r>
              <a:rPr lang="en-US" sz="2400" u="sng" dirty="0"/>
              <a:t>C</a:t>
            </a:r>
            <a:r>
              <a:rPr lang="en-US" sz="2400" dirty="0"/>
              <a:t>laim)</a:t>
            </a:r>
          </a:p>
          <a:p>
            <a:pPr lvl="1">
              <a:defRPr/>
            </a:pPr>
            <a:r>
              <a:rPr lang="en-US" sz="2400" dirty="0"/>
              <a:t>Why should someone else agree with you?</a:t>
            </a:r>
          </a:p>
          <a:p>
            <a:pPr lvl="1">
              <a:defRPr/>
            </a:pPr>
            <a:r>
              <a:rPr lang="en-US" sz="2400" dirty="0"/>
              <a:t>What inference are you making?</a:t>
            </a:r>
          </a:p>
          <a:p>
            <a:pPr>
              <a:defRPr/>
            </a:pPr>
            <a:endParaRPr lang="en-US" sz="2400" u="sng" dirty="0"/>
          </a:p>
          <a:p>
            <a:pPr>
              <a:defRPr/>
            </a:pPr>
            <a:r>
              <a:rPr lang="en-US" sz="2400" u="sng" dirty="0"/>
              <a:t>E</a:t>
            </a:r>
            <a:r>
              <a:rPr lang="en-US" sz="2400" dirty="0"/>
              <a:t>vidence (quantitative data and qualitative data)</a:t>
            </a:r>
          </a:p>
          <a:p>
            <a:pPr lvl="1">
              <a:defRPr/>
            </a:pPr>
            <a:r>
              <a:rPr lang="en-US" sz="2400" dirty="0"/>
              <a:t>What facts do you have?  Are the facts accurate, precise, representative, and reliable?</a:t>
            </a:r>
          </a:p>
          <a:p>
            <a:pPr marL="0" indent="0">
              <a:buFontTx/>
              <a:buNone/>
              <a:defRPr/>
            </a:pPr>
            <a:endParaRPr lang="en-US" sz="2400" u="sng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DC2F70FD-0E80-462B-9F36-71AE5DAC6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C7EB244-42E7-4EAA-A4C5-3971CF2070D1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D48C982A-AE1A-4E87-9B3E-F7DE57FBAA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an argument?</a:t>
            </a: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43E8DBBE-8C57-429F-A329-1688D3673C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400" u="sng" dirty="0"/>
              <a:t>W</a:t>
            </a:r>
            <a:r>
              <a:rPr lang="en-US" sz="2400" dirty="0"/>
              <a:t>arrant (logical proposition)</a:t>
            </a:r>
          </a:p>
          <a:p>
            <a:pPr lvl="1">
              <a:defRPr/>
            </a:pPr>
            <a:r>
              <a:rPr lang="en-US" sz="2400" dirty="0"/>
              <a:t>What principle (theory/model/framework) makes your </a:t>
            </a:r>
            <a:r>
              <a:rPr lang="en-US" sz="2400" u="sng" dirty="0"/>
              <a:t>R</a:t>
            </a:r>
            <a:r>
              <a:rPr lang="en-US" sz="2400" dirty="0"/>
              <a:t>easons relevant to your </a:t>
            </a:r>
            <a:r>
              <a:rPr lang="en-US" sz="2400" u="sng" dirty="0"/>
              <a:t>C</a:t>
            </a:r>
            <a:r>
              <a:rPr lang="en-US" sz="2400" dirty="0"/>
              <a:t>laim?</a:t>
            </a:r>
          </a:p>
          <a:p>
            <a:pPr>
              <a:defRPr/>
            </a:pPr>
            <a:endParaRPr lang="en-US" sz="2400" u="sng" dirty="0"/>
          </a:p>
          <a:p>
            <a:pPr>
              <a:defRPr/>
            </a:pPr>
            <a:r>
              <a:rPr lang="en-US" sz="2400" u="sng" dirty="0"/>
              <a:t>A</a:t>
            </a:r>
            <a:r>
              <a:rPr lang="en-US" sz="2400" dirty="0"/>
              <a:t>cknowledgement/Response (rebuttal)</a:t>
            </a:r>
          </a:p>
          <a:p>
            <a:pPr lvl="1">
              <a:defRPr/>
            </a:pPr>
            <a:r>
              <a:rPr lang="en-US" sz="2400" dirty="0"/>
              <a:t>Have the reader’s/listener’s questions or alternatives been proactively identified?</a:t>
            </a:r>
          </a:p>
          <a:p>
            <a:pPr marL="457200" lvl="1" indent="0">
              <a:buFontTx/>
              <a:buNone/>
              <a:defRPr/>
            </a:pPr>
            <a:endParaRPr lang="en-US" sz="2400" dirty="0"/>
          </a:p>
          <a:p>
            <a:pPr>
              <a:defRPr/>
            </a:pPr>
            <a:r>
              <a:rPr lang="en-US" sz="2400" u="sng" dirty="0"/>
              <a:t>Q</a:t>
            </a:r>
            <a:r>
              <a:rPr lang="en-US" sz="2400" dirty="0"/>
              <a:t>ualifier (conditions)</a:t>
            </a:r>
          </a:p>
          <a:p>
            <a:pPr lvl="1">
              <a:defRPr/>
            </a:pPr>
            <a:r>
              <a:rPr lang="en-US" sz="2400" dirty="0"/>
              <a:t>Are the known limitations identified and articulated?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>
            <a:extLst>
              <a:ext uri="{FF2B5EF4-FFF2-40B4-BE49-F238E27FC236}">
                <a16:creationId xmlns:a16="http://schemas.microsoft.com/office/drawing/2014/main" id="{CDE0F488-5DA2-42B9-BF18-F8D511B4C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0861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Evidence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(premise)</a:t>
            </a:r>
            <a:endParaRPr lang="en-US" altLang="en-US" sz="1800">
              <a:latin typeface="Verdana" panose="020B0604030504040204" pitchFamily="34" charset="0"/>
            </a:endParaRPr>
          </a:p>
        </p:txBody>
      </p:sp>
      <p:sp>
        <p:nvSpPr>
          <p:cNvPr id="8195" name="Rectangle 6">
            <a:extLst>
              <a:ext uri="{FF2B5EF4-FFF2-40B4-BE49-F238E27FC236}">
                <a16:creationId xmlns:a16="http://schemas.microsoft.com/office/drawing/2014/main" id="{3E500393-D0CA-4233-BF3B-7E064F3FC9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0861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Claim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(conclusion)</a:t>
            </a:r>
          </a:p>
        </p:txBody>
      </p:sp>
      <p:cxnSp>
        <p:nvCxnSpPr>
          <p:cNvPr id="8196" name="AutoShape 7">
            <a:extLst>
              <a:ext uri="{FF2B5EF4-FFF2-40B4-BE49-F238E27FC236}">
                <a16:creationId xmlns:a16="http://schemas.microsoft.com/office/drawing/2014/main" id="{673EEB34-1175-4A5B-9288-78904D435191}"/>
              </a:ext>
            </a:extLst>
          </p:cNvPr>
          <p:cNvCxnSpPr>
            <a:cxnSpLocks noChangeShapeType="1"/>
            <a:stCxn id="8194" idx="0"/>
            <a:endCxn id="8198" idx="1"/>
          </p:cNvCxnSpPr>
          <p:nvPr/>
        </p:nvCxnSpPr>
        <p:spPr bwMode="auto">
          <a:xfrm rot="5400000" flipH="1" flipV="1">
            <a:off x="2105025" y="1654175"/>
            <a:ext cx="1155700" cy="17081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97" name="Text Box 8">
            <a:extLst>
              <a:ext uri="{FF2B5EF4-FFF2-40B4-BE49-F238E27FC236}">
                <a16:creationId xmlns:a16="http://schemas.microsoft.com/office/drawing/2014/main" id="{ED49BF82-5366-4DDA-9BA7-9655CC4C9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250" y="392113"/>
            <a:ext cx="72453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An Argument that will Influence Professionals</a:t>
            </a:r>
          </a:p>
        </p:txBody>
      </p:sp>
      <p:sp>
        <p:nvSpPr>
          <p:cNvPr id="8198" name="Rectangle 5">
            <a:extLst>
              <a:ext uri="{FF2B5EF4-FFF2-40B4-BE49-F238E27FC236}">
                <a16:creationId xmlns:a16="http://schemas.microsoft.com/office/drawing/2014/main" id="{0E6117E1-D7F7-40B5-923D-74F8A6450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6950" y="15875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Reason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(your logic)</a:t>
            </a:r>
          </a:p>
        </p:txBody>
      </p:sp>
      <p:sp>
        <p:nvSpPr>
          <p:cNvPr id="8199" name="Rectangle 6">
            <a:extLst>
              <a:ext uri="{FF2B5EF4-FFF2-40B4-BE49-F238E27FC236}">
                <a16:creationId xmlns:a16="http://schemas.microsoft.com/office/drawing/2014/main" id="{B27120B9-9521-4FAD-8109-5B7346C9C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3300" y="45720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Warrant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(substantive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theory)</a:t>
            </a:r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id="{1D0DB876-4D42-467E-8B9E-B6A80F1E11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7658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Acknowledgement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and Response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(feedback)</a:t>
            </a:r>
            <a:endParaRPr lang="en-US" altLang="en-US" sz="1800">
              <a:latin typeface="Verdana" panose="020B0604030504040204" pitchFamily="34" charset="0"/>
            </a:endParaRPr>
          </a:p>
        </p:txBody>
      </p:sp>
      <p:sp>
        <p:nvSpPr>
          <p:cNvPr id="8201" name="Rectangle 9">
            <a:extLst>
              <a:ext uri="{FF2B5EF4-FFF2-40B4-BE49-F238E27FC236}">
                <a16:creationId xmlns:a16="http://schemas.microsoft.com/office/drawing/2014/main" id="{1F11512E-D3AF-4135-8E44-3B3BE4103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0600" y="57658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Qualifications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(conditions)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EFADA95-EB40-4A02-9FE7-5EA0045B8794}"/>
              </a:ext>
            </a:extLst>
          </p:cNvPr>
          <p:cNvSpPr/>
          <p:nvPr/>
        </p:nvSpPr>
        <p:spPr>
          <a:xfrm>
            <a:off x="609600" y="1143000"/>
            <a:ext cx="7416800" cy="4292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A19D028-ED99-4AF8-81C1-1E59B67A254C}"/>
              </a:ext>
            </a:extLst>
          </p:cNvPr>
          <p:cNvSpPr/>
          <p:nvPr/>
        </p:nvSpPr>
        <p:spPr>
          <a:xfrm>
            <a:off x="5943600" y="277495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6F03C77-0A05-4EF9-99AD-AF92B51B8F49}"/>
              </a:ext>
            </a:extLst>
          </p:cNvPr>
          <p:cNvSpPr/>
          <p:nvPr/>
        </p:nvSpPr>
        <p:spPr>
          <a:xfrm>
            <a:off x="3536950" y="128905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47AEE17-2075-4FC6-8014-F84155B7E16C}"/>
              </a:ext>
            </a:extLst>
          </p:cNvPr>
          <p:cNvSpPr/>
          <p:nvPr/>
        </p:nvSpPr>
        <p:spPr>
          <a:xfrm>
            <a:off x="1143000" y="277495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61E905C-54CD-43ED-B102-4C2AF5F2EB97}"/>
              </a:ext>
            </a:extLst>
          </p:cNvPr>
          <p:cNvSpPr/>
          <p:nvPr/>
        </p:nvSpPr>
        <p:spPr>
          <a:xfrm>
            <a:off x="3536950" y="42672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57E3108-0CD0-4131-8D74-13C4B31518AC}"/>
              </a:ext>
            </a:extLst>
          </p:cNvPr>
          <p:cNvSpPr/>
          <p:nvPr/>
        </p:nvSpPr>
        <p:spPr>
          <a:xfrm>
            <a:off x="457200" y="545465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D5F95A2-D1A2-464D-A3BC-4CC25E7E47A1}"/>
              </a:ext>
            </a:extLst>
          </p:cNvPr>
          <p:cNvSpPr/>
          <p:nvPr/>
        </p:nvSpPr>
        <p:spPr>
          <a:xfrm>
            <a:off x="7315200" y="54483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Verdana" pitchFamily="34" charset="0"/>
              </a:rPr>
              <a:t>6</a:t>
            </a:r>
          </a:p>
        </p:txBody>
      </p:sp>
      <p:cxnSp>
        <p:nvCxnSpPr>
          <p:cNvPr id="8209" name="AutoShape 7">
            <a:extLst>
              <a:ext uri="{FF2B5EF4-FFF2-40B4-BE49-F238E27FC236}">
                <a16:creationId xmlns:a16="http://schemas.microsoft.com/office/drawing/2014/main" id="{545288DF-B33F-4165-808F-F9E9215CFAC8}"/>
              </a:ext>
            </a:extLst>
          </p:cNvPr>
          <p:cNvCxnSpPr>
            <a:cxnSpLocks noChangeShapeType="1"/>
            <a:endCxn id="8195" idx="0"/>
          </p:cNvCxnSpPr>
          <p:nvPr/>
        </p:nvCxnSpPr>
        <p:spPr bwMode="auto">
          <a:xfrm>
            <a:off x="4914900" y="1949450"/>
            <a:ext cx="1714500" cy="11366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10" name="AutoShape 7">
            <a:extLst>
              <a:ext uri="{FF2B5EF4-FFF2-40B4-BE49-F238E27FC236}">
                <a16:creationId xmlns:a16="http://schemas.microsoft.com/office/drawing/2014/main" id="{171E1DA6-86BB-4445-A4A1-00BED820C921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1123950" y="5048250"/>
            <a:ext cx="723900" cy="6858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11" name="AutoShape 7">
            <a:extLst>
              <a:ext uri="{FF2B5EF4-FFF2-40B4-BE49-F238E27FC236}">
                <a16:creationId xmlns:a16="http://schemas.microsoft.com/office/drawing/2014/main" id="{23974F40-47B4-41EB-BC2A-89B2A0CB57C3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V="1">
            <a:off x="7156450" y="4883150"/>
            <a:ext cx="1028700" cy="7112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A620CC5-3617-49C5-B3EE-088B34CC2E97}"/>
              </a:ext>
            </a:extLst>
          </p:cNvPr>
          <p:cNvCxnSpPr>
            <a:stCxn id="8199" idx="0"/>
            <a:endCxn id="8198" idx="2"/>
          </p:cNvCxnSpPr>
          <p:nvPr/>
        </p:nvCxnSpPr>
        <p:spPr>
          <a:xfrm flipH="1" flipV="1">
            <a:off x="4222750" y="2273300"/>
            <a:ext cx="6350" cy="229870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>
            <a:extLst>
              <a:ext uri="{FF2B5EF4-FFF2-40B4-BE49-F238E27FC236}">
                <a16:creationId xmlns:a16="http://schemas.microsoft.com/office/drawing/2014/main" id="{86D4E826-78C4-497D-9D0A-FC390DA5D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0861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Evidence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(premise)</a:t>
            </a:r>
            <a:endParaRPr lang="en-US" altLang="en-US" sz="1800">
              <a:latin typeface="Verdana" panose="020B0604030504040204" pitchFamily="34" charset="0"/>
            </a:endParaRPr>
          </a:p>
        </p:txBody>
      </p:sp>
      <p:sp>
        <p:nvSpPr>
          <p:cNvPr id="9219" name="Rectangle 6">
            <a:extLst>
              <a:ext uri="{FF2B5EF4-FFF2-40B4-BE49-F238E27FC236}">
                <a16:creationId xmlns:a16="http://schemas.microsoft.com/office/drawing/2014/main" id="{050C24B6-5491-42F6-B2C0-93987FDA4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0861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Claim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(conclusion)</a:t>
            </a:r>
          </a:p>
        </p:txBody>
      </p:sp>
      <p:cxnSp>
        <p:nvCxnSpPr>
          <p:cNvPr id="9220" name="AutoShape 7">
            <a:extLst>
              <a:ext uri="{FF2B5EF4-FFF2-40B4-BE49-F238E27FC236}">
                <a16:creationId xmlns:a16="http://schemas.microsoft.com/office/drawing/2014/main" id="{1AFEA808-14B4-4030-9C9F-C48117C5693E}"/>
              </a:ext>
            </a:extLst>
          </p:cNvPr>
          <p:cNvCxnSpPr>
            <a:cxnSpLocks noChangeShapeType="1"/>
            <a:stCxn id="9218" idx="0"/>
            <a:endCxn id="9222" idx="1"/>
          </p:cNvCxnSpPr>
          <p:nvPr/>
        </p:nvCxnSpPr>
        <p:spPr bwMode="auto">
          <a:xfrm rot="5400000" flipH="1" flipV="1">
            <a:off x="2105025" y="1654175"/>
            <a:ext cx="1155700" cy="17081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21" name="Text Box 8">
            <a:extLst>
              <a:ext uri="{FF2B5EF4-FFF2-40B4-BE49-F238E27FC236}">
                <a16:creationId xmlns:a16="http://schemas.microsoft.com/office/drawing/2014/main" id="{EDB88897-0C81-4B50-9620-3DBA29B89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250" y="392113"/>
            <a:ext cx="72453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Verdana" panose="020B0604030504040204" pitchFamily="34" charset="0"/>
              </a:rPr>
              <a:t>An Argument that will Influence Professionals</a:t>
            </a:r>
          </a:p>
        </p:txBody>
      </p:sp>
      <p:sp>
        <p:nvSpPr>
          <p:cNvPr id="9222" name="Rectangle 5">
            <a:extLst>
              <a:ext uri="{FF2B5EF4-FFF2-40B4-BE49-F238E27FC236}">
                <a16:creationId xmlns:a16="http://schemas.microsoft.com/office/drawing/2014/main" id="{90EA7C71-B7D4-482D-8019-412F0DE91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6950" y="15875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Reason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(your logic)</a:t>
            </a:r>
          </a:p>
        </p:txBody>
      </p:sp>
      <p:sp>
        <p:nvSpPr>
          <p:cNvPr id="9223" name="Rectangle 6">
            <a:extLst>
              <a:ext uri="{FF2B5EF4-FFF2-40B4-BE49-F238E27FC236}">
                <a16:creationId xmlns:a16="http://schemas.microsoft.com/office/drawing/2014/main" id="{D76854F6-2CB7-4546-A2E8-6B9F739E99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43300" y="45720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Warrant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(substantive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theory)</a:t>
            </a:r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6D4FAAB7-3EF9-442B-ACBE-EFE6E9BF5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7658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Acknowledgement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and Response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(feedback)</a:t>
            </a:r>
            <a:endParaRPr lang="en-US" altLang="en-US" sz="1800">
              <a:latin typeface="Verdana" panose="020B0604030504040204" pitchFamily="34" charset="0"/>
            </a:endParaRPr>
          </a:p>
        </p:txBody>
      </p:sp>
      <p:sp>
        <p:nvSpPr>
          <p:cNvPr id="9225" name="Rectangle 9">
            <a:extLst>
              <a:ext uri="{FF2B5EF4-FFF2-40B4-BE49-F238E27FC236}">
                <a16:creationId xmlns:a16="http://schemas.microsoft.com/office/drawing/2014/main" id="{3E7876F8-EC5D-4E23-BD05-4B6BC921B5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0600" y="5765800"/>
            <a:ext cx="1371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Qualifications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(conditions)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3B2165-9AF8-449B-8981-5D61225ED102}"/>
              </a:ext>
            </a:extLst>
          </p:cNvPr>
          <p:cNvSpPr/>
          <p:nvPr/>
        </p:nvSpPr>
        <p:spPr>
          <a:xfrm>
            <a:off x="609600" y="1195388"/>
            <a:ext cx="7416800" cy="42386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8DB98DC-04C6-4196-B102-3A1992D7F1B1}"/>
              </a:ext>
            </a:extLst>
          </p:cNvPr>
          <p:cNvSpPr/>
          <p:nvPr/>
        </p:nvSpPr>
        <p:spPr>
          <a:xfrm>
            <a:off x="5943600" y="277495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4A1909A-3120-4A21-8C76-77412CF1E704}"/>
              </a:ext>
            </a:extLst>
          </p:cNvPr>
          <p:cNvSpPr/>
          <p:nvPr/>
        </p:nvSpPr>
        <p:spPr>
          <a:xfrm>
            <a:off x="3536950" y="128905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0EF79C3-862B-4B9E-AF1D-83670A64B452}"/>
              </a:ext>
            </a:extLst>
          </p:cNvPr>
          <p:cNvSpPr/>
          <p:nvPr/>
        </p:nvSpPr>
        <p:spPr>
          <a:xfrm>
            <a:off x="1143000" y="277495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E474DF-C03F-4032-9D5F-3798791C0F3E}"/>
              </a:ext>
            </a:extLst>
          </p:cNvPr>
          <p:cNvSpPr/>
          <p:nvPr/>
        </p:nvSpPr>
        <p:spPr>
          <a:xfrm>
            <a:off x="3536950" y="42672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93BF55C-7207-47AB-A7E0-8EBDE609457B}"/>
              </a:ext>
            </a:extLst>
          </p:cNvPr>
          <p:cNvSpPr/>
          <p:nvPr/>
        </p:nvSpPr>
        <p:spPr>
          <a:xfrm>
            <a:off x="457200" y="545465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Verdana" pitchFamily="34" charset="0"/>
              </a:rPr>
              <a:t>5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AA8C1D2-52D3-48D7-8775-DD6A4DD0D1D0}"/>
              </a:ext>
            </a:extLst>
          </p:cNvPr>
          <p:cNvSpPr/>
          <p:nvPr/>
        </p:nvSpPr>
        <p:spPr>
          <a:xfrm>
            <a:off x="7315200" y="54483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Verdana" pitchFamily="34" charset="0"/>
              </a:rPr>
              <a:t>6</a:t>
            </a:r>
          </a:p>
        </p:txBody>
      </p:sp>
      <p:cxnSp>
        <p:nvCxnSpPr>
          <p:cNvPr id="9233" name="AutoShape 7">
            <a:extLst>
              <a:ext uri="{FF2B5EF4-FFF2-40B4-BE49-F238E27FC236}">
                <a16:creationId xmlns:a16="http://schemas.microsoft.com/office/drawing/2014/main" id="{97738D3C-062B-4442-8176-688A59D9C518}"/>
              </a:ext>
            </a:extLst>
          </p:cNvPr>
          <p:cNvCxnSpPr>
            <a:cxnSpLocks noChangeShapeType="1"/>
            <a:endCxn id="9219" idx="0"/>
          </p:cNvCxnSpPr>
          <p:nvPr/>
        </p:nvCxnSpPr>
        <p:spPr bwMode="auto">
          <a:xfrm>
            <a:off x="4914900" y="1949450"/>
            <a:ext cx="1714500" cy="113665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34" name="AutoShape 7">
            <a:extLst>
              <a:ext uri="{FF2B5EF4-FFF2-40B4-BE49-F238E27FC236}">
                <a16:creationId xmlns:a16="http://schemas.microsoft.com/office/drawing/2014/main" id="{B9BE9781-9AE6-4E03-8580-C9A4D782D841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1009650" y="5086350"/>
            <a:ext cx="800100" cy="5334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35" name="AutoShape 7">
            <a:extLst>
              <a:ext uri="{FF2B5EF4-FFF2-40B4-BE49-F238E27FC236}">
                <a16:creationId xmlns:a16="http://schemas.microsoft.com/office/drawing/2014/main" id="{3BA3A6A3-00E3-4B24-B145-FC6BD97833B7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V="1">
            <a:off x="7118350" y="4845050"/>
            <a:ext cx="952500" cy="863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E013191-02D8-4D94-955C-BE2DD962A222}"/>
              </a:ext>
            </a:extLst>
          </p:cNvPr>
          <p:cNvCxnSpPr>
            <a:stCxn id="9223" idx="0"/>
            <a:endCxn id="9222" idx="2"/>
          </p:cNvCxnSpPr>
          <p:nvPr/>
        </p:nvCxnSpPr>
        <p:spPr>
          <a:xfrm flipH="1" flipV="1">
            <a:off x="4222750" y="2273300"/>
            <a:ext cx="6350" cy="2298700"/>
          </a:xfrm>
          <a:prstGeom prst="straightConnector1">
            <a:avLst/>
          </a:prstGeom>
          <a:ln cmpd="sng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7" name="Rectangle 5">
            <a:extLst>
              <a:ext uri="{FF2B5EF4-FFF2-40B4-BE49-F238E27FC236}">
                <a16:creationId xmlns:a16="http://schemas.microsoft.com/office/drawing/2014/main" id="{1F42F76B-99AF-460B-A1C8-27193EE8B5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1050925"/>
            <a:ext cx="26765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i="1">
                <a:latin typeface="Verdana" panose="020B0604030504040204" pitchFamily="34" charset="0"/>
              </a:rPr>
              <a:t>“</a:t>
            </a:r>
            <a:r>
              <a:rPr lang="en-US" altLang="en-US" sz="1800" b="1" i="1" u="sng">
                <a:latin typeface="Verdana" panose="020B0604030504040204" pitchFamily="34" charset="0"/>
              </a:rPr>
              <a:t>Interpretive</a:t>
            </a:r>
            <a:r>
              <a:rPr lang="en-US" altLang="en-US" sz="1800" b="1" i="1">
                <a:latin typeface="Verdana" panose="020B0604030504040204" pitchFamily="34" charset="0"/>
              </a:rPr>
              <a:t> Argument”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Verdana" panose="020B0604030504040204" pitchFamily="34" charset="0"/>
              </a:rPr>
              <a:t>(judgment about </a:t>
            </a:r>
            <a:r>
              <a:rPr lang="en-US" altLang="en-US" sz="1800" i="1">
                <a:latin typeface="Verdana" panose="020B0604030504040204" pitchFamily="34" charset="0"/>
              </a:rPr>
              <a:t>relevance</a:t>
            </a:r>
            <a:r>
              <a:rPr lang="en-US" altLang="en-US" sz="1800">
                <a:latin typeface="Verdana" panose="020B0604030504040204" pitchFamily="34" charset="0"/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b="1" i="1">
              <a:latin typeface="Verdana" panose="020B0604030504040204" pitchFamily="34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7503D50-E410-4D22-80A7-F14A85AB24AB}"/>
              </a:ext>
            </a:extLst>
          </p:cNvPr>
          <p:cNvCxnSpPr/>
          <p:nvPr/>
        </p:nvCxnSpPr>
        <p:spPr>
          <a:xfrm flipH="1">
            <a:off x="2514600" y="1500188"/>
            <a:ext cx="4173538" cy="773112"/>
          </a:xfrm>
          <a:prstGeom prst="straightConnector1">
            <a:avLst/>
          </a:prstGeom>
          <a:ln w="952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438EFB0-0430-441D-9365-A67759AA1E51}"/>
              </a:ext>
            </a:extLst>
          </p:cNvPr>
          <p:cNvCxnSpPr/>
          <p:nvPr/>
        </p:nvCxnSpPr>
        <p:spPr>
          <a:xfrm flipH="1">
            <a:off x="6096000" y="1500188"/>
            <a:ext cx="592138" cy="773112"/>
          </a:xfrm>
          <a:prstGeom prst="straightConnector1">
            <a:avLst/>
          </a:prstGeom>
          <a:ln w="952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40" name="Rectangle 5">
            <a:extLst>
              <a:ext uri="{FF2B5EF4-FFF2-40B4-BE49-F238E27FC236}">
                <a16:creationId xmlns:a16="http://schemas.microsoft.com/office/drawing/2014/main" id="{0127F362-4641-4FC0-8B26-A34D2961C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9100" y="5767388"/>
            <a:ext cx="2676525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i="1">
                <a:latin typeface="Verdana" panose="020B0604030504040204" pitchFamily="34" charset="0"/>
              </a:rPr>
              <a:t>“</a:t>
            </a:r>
            <a:r>
              <a:rPr lang="en-US" altLang="en-US" sz="1800" b="1" i="1" u="sng">
                <a:latin typeface="Verdana" panose="020B0604030504040204" pitchFamily="34" charset="0"/>
              </a:rPr>
              <a:t>Vertical</a:t>
            </a:r>
            <a:r>
              <a:rPr lang="en-US" altLang="en-US" sz="1800" b="1" i="1">
                <a:latin typeface="Verdana" panose="020B0604030504040204" pitchFamily="34" charset="0"/>
              </a:rPr>
              <a:t> Argument”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Verdana" panose="020B0604030504040204" pitchFamily="34" charset="0"/>
              </a:rPr>
              <a:t>(judgment about </a:t>
            </a:r>
            <a:r>
              <a:rPr lang="en-US" altLang="en-US" sz="1600" i="1">
                <a:latin typeface="Verdana" panose="020B0604030504040204" pitchFamily="34" charset="0"/>
              </a:rPr>
              <a:t>rigor</a:t>
            </a:r>
            <a:r>
              <a:rPr lang="en-US" altLang="en-US" sz="1600">
                <a:latin typeface="Verdana" panose="020B0604030504040204" pitchFamily="34" charset="0"/>
              </a:rPr>
              <a:t>)</a:t>
            </a:r>
            <a:endParaRPr lang="en-US" altLang="en-US" sz="1800">
              <a:latin typeface="Verdana" panose="020B0604030504040204" pitchFamily="34" charset="0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50A478F-82A0-4CD8-B741-9F5AD742A875}"/>
              </a:ext>
            </a:extLst>
          </p:cNvPr>
          <p:cNvCxnSpPr>
            <a:stCxn id="9240" idx="0"/>
          </p:cNvCxnSpPr>
          <p:nvPr/>
        </p:nvCxnSpPr>
        <p:spPr>
          <a:xfrm flipH="1" flipV="1">
            <a:off x="4318000" y="3429000"/>
            <a:ext cx="1249363" cy="2338388"/>
          </a:xfrm>
          <a:prstGeom prst="straightConnector1">
            <a:avLst/>
          </a:prstGeom>
          <a:ln w="952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AE431E05-609A-4410-BD08-211E44FD35A8}"/>
              </a:ext>
            </a:extLst>
          </p:cNvPr>
          <p:cNvSpPr/>
          <p:nvPr/>
        </p:nvSpPr>
        <p:spPr>
          <a:xfrm>
            <a:off x="7315200" y="1466850"/>
            <a:ext cx="304800" cy="2905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4ADF4E0E-77D8-4DEA-8678-4873D2F2DED0}"/>
              </a:ext>
            </a:extLst>
          </p:cNvPr>
          <p:cNvSpPr/>
          <p:nvPr/>
        </p:nvSpPr>
        <p:spPr>
          <a:xfrm>
            <a:off x="7870825" y="1463675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Verdana" pitchFamily="34" charset="0"/>
              </a:rPr>
              <a:t>2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3FD1239-ED3E-4296-9E83-015609658B71}"/>
              </a:ext>
            </a:extLst>
          </p:cNvPr>
          <p:cNvSpPr/>
          <p:nvPr/>
        </p:nvSpPr>
        <p:spPr>
          <a:xfrm>
            <a:off x="8416925" y="1463675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Verdana" pitchFamily="34" charset="0"/>
              </a:rPr>
              <a:t>1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40643A69-7702-4990-9073-476781E745B0}"/>
              </a:ext>
            </a:extLst>
          </p:cNvPr>
          <p:cNvSpPr/>
          <p:nvPr/>
        </p:nvSpPr>
        <p:spPr>
          <a:xfrm>
            <a:off x="5718175" y="63246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Verdana" pitchFamily="34" charset="0"/>
              </a:rPr>
              <a:t>4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0F11D6B3-E95E-4340-BC37-E4E46E0E3D54}"/>
              </a:ext>
            </a:extLst>
          </p:cNvPr>
          <p:cNvSpPr/>
          <p:nvPr/>
        </p:nvSpPr>
        <p:spPr>
          <a:xfrm>
            <a:off x="6276975" y="6324600"/>
            <a:ext cx="304800" cy="304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1"/>
                </a:solidFill>
                <a:latin typeface="Verdana" pitchFamily="34" charset="0"/>
              </a:rPr>
              <a:t>2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2A51C48-89DD-44F1-BE46-6961C8F63EFB}"/>
              </a:ext>
            </a:extLst>
          </p:cNvPr>
          <p:cNvCxnSpPr>
            <a:stCxn id="31" idx="6"/>
            <a:endCxn id="32" idx="2"/>
          </p:cNvCxnSpPr>
          <p:nvPr/>
        </p:nvCxnSpPr>
        <p:spPr>
          <a:xfrm>
            <a:off x="6022975" y="6477000"/>
            <a:ext cx="254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451CD6F-4141-4B50-8121-64411A531A13}"/>
              </a:ext>
            </a:extLst>
          </p:cNvPr>
          <p:cNvCxnSpPr>
            <a:stCxn id="28" idx="6"/>
            <a:endCxn id="29" idx="2"/>
          </p:cNvCxnSpPr>
          <p:nvPr/>
        </p:nvCxnSpPr>
        <p:spPr>
          <a:xfrm>
            <a:off x="7620000" y="1611313"/>
            <a:ext cx="250825" cy="4762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2F28102-07D9-453E-B9A9-39F225A8ACC0}"/>
              </a:ext>
            </a:extLst>
          </p:cNvPr>
          <p:cNvCxnSpPr>
            <a:stCxn id="29" idx="6"/>
            <a:endCxn id="30" idx="2"/>
          </p:cNvCxnSpPr>
          <p:nvPr/>
        </p:nvCxnSpPr>
        <p:spPr>
          <a:xfrm>
            <a:off x="8175625" y="1616075"/>
            <a:ext cx="241300" cy="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C6D2942E-3D4A-4443-8DE9-4DF8F2F5B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1523B3-B7F2-4DD9-94D6-2AE2DDBFD06C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D7DCC979-2687-49EC-AFC5-14909E1620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an argument?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C24C2480-A8A1-4A90-A4FE-55004C475A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Will the meaning of all words and sentences be interpreted by all readers/listeners similarly?</a:t>
            </a:r>
          </a:p>
          <a:p>
            <a:endParaRPr lang="en-US" altLang="en-US" sz="2400"/>
          </a:p>
          <a:p>
            <a:r>
              <a:rPr lang="en-US" altLang="en-US" sz="2400"/>
              <a:t>Of all the possible causes of an event, 1), have I identified the most important cause, and 2), minimized as many cognitive biases as possible?</a:t>
            </a:r>
          </a:p>
          <a:p>
            <a:endParaRPr lang="en-US" altLang="en-US" sz="2400"/>
          </a:p>
          <a:p>
            <a:r>
              <a:rPr lang="en-US" altLang="en-US" sz="2400"/>
              <a:t>Have I overgeneralized (or underspecified)?</a:t>
            </a:r>
          </a:p>
          <a:p>
            <a:r>
              <a:rPr lang="en-US" altLang="en-US" sz="2400"/>
              <a:t>Am I clear and unambiguous?</a:t>
            </a:r>
          </a:p>
          <a:p>
            <a:r>
              <a:rPr lang="en-US" altLang="en-US" sz="2400"/>
              <a:t>Have I expressed values or evoked feelings?</a:t>
            </a:r>
          </a:p>
          <a:p>
            <a:r>
              <a:rPr lang="en-US" altLang="en-US" sz="2400"/>
              <a:t>How can I augment the rational force of an argument to address different points of view?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>
            <a:extLst>
              <a:ext uri="{FF2B5EF4-FFF2-40B4-BE49-F238E27FC236}">
                <a16:creationId xmlns:a16="http://schemas.microsoft.com/office/drawing/2014/main" id="{2FDACFE8-77AE-43E6-A5BD-282706E60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D1F026-964A-4BA9-A109-571C3E02BAEA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1158A490-17E1-47EC-9C08-FB86A130C1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</a:t>
            </a:r>
            <a:r>
              <a:rPr lang="en-US" altLang="en-US" i="1"/>
              <a:t>isn’t</a:t>
            </a:r>
            <a:r>
              <a:rPr lang="en-US" altLang="en-US"/>
              <a:t> an argument?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894AF9D2-4906-494E-8F8D-A0EA57C0C2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Coercion</a:t>
            </a:r>
          </a:p>
          <a:p>
            <a:pPr lvl="1"/>
            <a:r>
              <a:rPr lang="en-US" altLang="en-US" sz="2000"/>
              <a:t>Makes the cost of rejecting a claim intolerable.</a:t>
            </a:r>
          </a:p>
          <a:p>
            <a:pPr lvl="1"/>
            <a:r>
              <a:rPr lang="en-US" altLang="en-US" sz="2000"/>
              <a:t>Also, subtle coercion is </a:t>
            </a:r>
            <a:r>
              <a:rPr lang="en-US" altLang="en-US" sz="2000" i="1"/>
              <a:t>still</a:t>
            </a:r>
            <a:r>
              <a:rPr lang="en-US" altLang="en-US" sz="2000"/>
              <a:t> coercion.</a:t>
            </a:r>
          </a:p>
          <a:p>
            <a:r>
              <a:rPr lang="en-US" altLang="en-US" sz="2400"/>
              <a:t>Propaganda</a:t>
            </a:r>
          </a:p>
          <a:p>
            <a:pPr lvl="1"/>
            <a:r>
              <a:rPr lang="en-US" altLang="en-US" sz="2000"/>
              <a:t>The reasons don’t have to be good, you don’t care what others think, and you play chiefly on others’ emotions.</a:t>
            </a:r>
          </a:p>
          <a:p>
            <a:pPr lvl="1"/>
            <a:r>
              <a:rPr lang="en-US" altLang="en-US" sz="2000"/>
              <a:t>Also, a hidden agenda is </a:t>
            </a:r>
            <a:r>
              <a:rPr lang="en-US" altLang="en-US" sz="2000" i="1"/>
              <a:t>still</a:t>
            </a:r>
            <a:r>
              <a:rPr lang="en-US" altLang="en-US" sz="2000"/>
              <a:t> an agenda.</a:t>
            </a:r>
          </a:p>
          <a:p>
            <a:r>
              <a:rPr lang="en-US" altLang="en-US" sz="2400"/>
              <a:t>Negotiation</a:t>
            </a:r>
          </a:p>
          <a:p>
            <a:pPr lvl="1"/>
            <a:r>
              <a:rPr lang="en-US" altLang="en-US" sz="2000"/>
              <a:t>You can offer any reason you like, but…</a:t>
            </a:r>
          </a:p>
          <a:p>
            <a:pPr lvl="2"/>
            <a:r>
              <a:rPr lang="en-US" altLang="en-US" sz="1600"/>
              <a:t>1), you don’t generally disclose everything you know about the reason, and</a:t>
            </a:r>
          </a:p>
          <a:p>
            <a:pPr lvl="2"/>
            <a:r>
              <a:rPr lang="en-US" altLang="en-US" sz="1600"/>
              <a:t>2), it just needs to be good enough so that both sides can live with the outcome of the negotiation.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>
            <a:extLst>
              <a:ext uri="{FF2B5EF4-FFF2-40B4-BE49-F238E27FC236}">
                <a16:creationId xmlns:a16="http://schemas.microsoft.com/office/drawing/2014/main" id="{274E037B-F956-4450-A08E-1D1A7A3E1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0948C8-A584-4406-9C9F-C9A265023A0D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F53A8E79-8F51-4986-B1C1-F27CF97692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What Experienced Speakers Know about Making Arguments</a:t>
            </a:r>
          </a:p>
        </p:txBody>
      </p:sp>
      <p:sp>
        <p:nvSpPr>
          <p:cNvPr id="277507" name="Rectangle 3">
            <a:extLst>
              <a:ext uri="{FF2B5EF4-FFF2-40B4-BE49-F238E27FC236}">
                <a16:creationId xmlns:a16="http://schemas.microsoft.com/office/drawing/2014/main" id="{E010FA8C-6AA6-46A4-8213-F1A114D212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/>
              <a:t>The purpose isn’t to “win” (prevail)…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/>
              <a:t>The purpose is to solve an issue through agreement</a:t>
            </a:r>
          </a:p>
          <a:p>
            <a:pPr>
              <a:lnSpc>
                <a:spcPct val="80000"/>
              </a:lnSpc>
              <a:defRPr/>
            </a:pPr>
            <a:endParaRPr lang="en-US" sz="24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Coercion won’t work…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/>
              <a:t>Consider questions and objections of others and respond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sz="24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Good arguments and sound thinking isn’t enough…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/>
              <a:t>Constant re-thinking and re-evaluation will lead to deeper and more substantive understanding</a:t>
            </a:r>
          </a:p>
          <a:p>
            <a:pPr>
              <a:lnSpc>
                <a:spcPct val="80000"/>
              </a:lnSpc>
              <a:defRPr/>
            </a:pPr>
            <a:endParaRPr lang="en-US" sz="24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You can’t invent a new form of argument each time…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/>
              <a:t>You have to “play” to the audience’s expectations</a:t>
            </a:r>
          </a:p>
          <a:p>
            <a:pPr>
              <a:lnSpc>
                <a:spcPct val="80000"/>
              </a:lnSpc>
              <a:defRPr/>
            </a:pPr>
            <a:endParaRPr lang="en-US" sz="2400" dirty="0"/>
          </a:p>
          <a:p>
            <a:pPr>
              <a:lnSpc>
                <a:spcPct val="80000"/>
              </a:lnSpc>
              <a:defRPr/>
            </a:pPr>
            <a:r>
              <a:rPr lang="en-US" sz="2000" dirty="0"/>
              <a:t>Even if you don’t “win” (prevail)…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/>
              <a:t>A good argument earns the reputation of someone with the qualities of reasonableness and thoughtfulness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Lucida Sans Unicode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5327</TotalTime>
  <Words>568</Words>
  <Application>Microsoft Office PowerPoint</Application>
  <PresentationFormat>On-screen Show (4:3)</PresentationFormat>
  <Paragraphs>117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Verdana</vt:lpstr>
      <vt:lpstr>Arial</vt:lpstr>
      <vt:lpstr>Lucida Sans Unicode</vt:lpstr>
      <vt:lpstr>Lucida Sans</vt:lpstr>
      <vt:lpstr>Default Design</vt:lpstr>
      <vt:lpstr>Argument:</vt:lpstr>
      <vt:lpstr>What is an argument?</vt:lpstr>
      <vt:lpstr>What is an argument?</vt:lpstr>
      <vt:lpstr>PowerPoint Presentation</vt:lpstr>
      <vt:lpstr>PowerPoint Presentation</vt:lpstr>
      <vt:lpstr>What is an argument?</vt:lpstr>
      <vt:lpstr>What isn’t an argument?</vt:lpstr>
      <vt:lpstr>What Experienced Speakers Know about Making Arguments</vt:lpstr>
    </vt:vector>
  </TitlesOfParts>
  <Company>CSU,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Business Writing Across the Curriculum: Two Perspectives and Practices</dc:title>
  <dc:creator>wsmith</dc:creator>
  <cp:lastModifiedBy>Smith, Wayne W</cp:lastModifiedBy>
  <cp:revision>178</cp:revision>
  <dcterms:created xsi:type="dcterms:W3CDTF">2008-04-21T00:35:01Z</dcterms:created>
  <dcterms:modified xsi:type="dcterms:W3CDTF">2021-12-18T23:26:49Z</dcterms:modified>
</cp:coreProperties>
</file>