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0" r:id="rId2"/>
    <p:sldId id="288" r:id="rId3"/>
    <p:sldId id="384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1" d="100"/>
          <a:sy n="61" d="100"/>
        </p:scale>
        <p:origin x="8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Introduction to Optimization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10" y="19050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A brief overview on why we use “Solver” in Excel (Prescriptive Analytics) for some business data applications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Wednesday, December 25, 2024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396DD7-6065-478A-844C-0BC3FE54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618ED3-2804-4B8A-A2D9-DF2AA555D57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20D0631-F556-4DFC-81B7-124C4EA4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Optimization in Business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6F6333-F788-0951-D8C1-B5F54351F7D9}"/>
              </a:ext>
            </a:extLst>
          </p:cNvPr>
          <p:cNvCxnSpPr>
            <a:cxnSpLocks/>
          </p:cNvCxnSpPr>
          <p:nvPr/>
        </p:nvCxnSpPr>
        <p:spPr>
          <a:xfrm>
            <a:off x="4037854" y="1749196"/>
            <a:ext cx="0" cy="4785179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75B7718-445B-2320-B6D0-58FAE98547B4}"/>
              </a:ext>
            </a:extLst>
          </p:cNvPr>
          <p:cNvSpPr txBox="1"/>
          <p:nvPr/>
        </p:nvSpPr>
        <p:spPr>
          <a:xfrm>
            <a:off x="1904254" y="122956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Idealistic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466BE3-B8A1-FCD7-33CB-BAD9F1C98AC7}"/>
              </a:ext>
            </a:extLst>
          </p:cNvPr>
          <p:cNvSpPr txBox="1"/>
          <p:nvPr/>
        </p:nvSpPr>
        <p:spPr>
          <a:xfrm>
            <a:off x="5257800" y="1229568"/>
            <a:ext cx="167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Realistic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AAA904-B6D5-5D8C-D3A8-B706A833BE97}"/>
              </a:ext>
            </a:extLst>
          </p:cNvPr>
          <p:cNvSpPr txBox="1"/>
          <p:nvPr/>
        </p:nvSpPr>
        <p:spPr>
          <a:xfrm>
            <a:off x="2441527" y="1755627"/>
            <a:ext cx="149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/>
              <a:t>Maximize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92902E-2A07-E6D5-EFD1-06E70E8009DF}"/>
              </a:ext>
            </a:extLst>
          </p:cNvPr>
          <p:cNvSpPr txBox="1"/>
          <p:nvPr/>
        </p:nvSpPr>
        <p:spPr>
          <a:xfrm>
            <a:off x="2640576" y="6210626"/>
            <a:ext cx="129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/>
              <a:t>Minimize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A111C0-4267-1187-A06A-2922D34E03BD}"/>
              </a:ext>
            </a:extLst>
          </p:cNvPr>
          <p:cNvSpPr txBox="1"/>
          <p:nvPr/>
        </p:nvSpPr>
        <p:spPr>
          <a:xfrm>
            <a:off x="278386" y="2079121"/>
            <a:ext cx="365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Usually, Revenues or Profits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D2542-F362-4DAC-7166-96BCB08DE071}"/>
              </a:ext>
            </a:extLst>
          </p:cNvPr>
          <p:cNvSpPr txBox="1"/>
          <p:nvPr/>
        </p:nvSpPr>
        <p:spPr>
          <a:xfrm>
            <a:off x="170308" y="5841294"/>
            <a:ext cx="372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Usually, Costs or Expenses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F7D88D-0E1C-68C8-D375-3AD4525828D2}"/>
              </a:ext>
            </a:extLst>
          </p:cNvPr>
          <p:cNvSpPr txBox="1"/>
          <p:nvPr/>
        </p:nvSpPr>
        <p:spPr>
          <a:xfrm>
            <a:off x="5410201" y="2155296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Optimization</a:t>
            </a:r>
          </a:p>
          <a:p>
            <a:pPr algn="ctr"/>
            <a:r>
              <a:rPr lang="en-US" dirty="0"/>
              <a:t>“Zone”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F03C61-0CFE-5CF8-432E-85C08F7B83EF}"/>
              </a:ext>
            </a:extLst>
          </p:cNvPr>
          <p:cNvSpPr txBox="1"/>
          <p:nvPr/>
        </p:nvSpPr>
        <p:spPr>
          <a:xfrm>
            <a:off x="4800612" y="1837582"/>
            <a:ext cx="761989" cy="122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61CA57-6F88-CC77-7294-FBB2375BF35B}"/>
              </a:ext>
            </a:extLst>
          </p:cNvPr>
          <p:cNvSpPr txBox="1"/>
          <p:nvPr/>
        </p:nvSpPr>
        <p:spPr>
          <a:xfrm>
            <a:off x="5410200" y="5409426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Optimization</a:t>
            </a:r>
          </a:p>
          <a:p>
            <a:pPr algn="ctr"/>
            <a:r>
              <a:rPr lang="en-US" dirty="0"/>
              <a:t>“Zone”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7E013-9C65-B597-2D74-85F0963AADCD}"/>
              </a:ext>
            </a:extLst>
          </p:cNvPr>
          <p:cNvSpPr txBox="1"/>
          <p:nvPr/>
        </p:nvSpPr>
        <p:spPr>
          <a:xfrm>
            <a:off x="4800612" y="5092769"/>
            <a:ext cx="761989" cy="122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B06F96-393E-D4C8-6F36-E8E9ABAA4156}"/>
              </a:ext>
            </a:extLst>
          </p:cNvPr>
          <p:cNvSpPr txBox="1"/>
          <p:nvPr/>
        </p:nvSpPr>
        <p:spPr>
          <a:xfrm>
            <a:off x="411343" y="2569287"/>
            <a:ext cx="365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But firms can’t…e.g., anti-trust monopoly or attract competition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E108F7-266A-FC4F-0784-F39FAEFE62CC}"/>
              </a:ext>
            </a:extLst>
          </p:cNvPr>
          <p:cNvSpPr txBox="1"/>
          <p:nvPr/>
        </p:nvSpPr>
        <p:spPr>
          <a:xfrm>
            <a:off x="249604" y="5168798"/>
            <a:ext cx="3657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But firms can’t…e.g., taxes and operational expenses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00AF14-805B-C659-36C2-593C4CB778BD}"/>
              </a:ext>
            </a:extLst>
          </p:cNvPr>
          <p:cNvCxnSpPr>
            <a:cxnSpLocks/>
          </p:cNvCxnSpPr>
          <p:nvPr/>
        </p:nvCxnSpPr>
        <p:spPr>
          <a:xfrm>
            <a:off x="4953000" y="1752600"/>
            <a:ext cx="0" cy="4785179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Excels Solver’s Approach to Optimization</a:t>
            </a:r>
            <a:endParaRPr lang="en-US" altLang="en-US" sz="36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There are three important kinds of variables in Solver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Variable Cells (Decision Variables)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Like </a:t>
            </a:r>
            <a:r>
              <a:rPr lang="en-US" altLang="en-US" sz="1600" i="1" dirty="0"/>
              <a:t>output</a:t>
            </a:r>
            <a:r>
              <a:rPr lang="en-US" altLang="en-US" sz="1600" dirty="0"/>
              <a:t> variables – written as one cell per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These ones that are the most important and you want control over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Objective function Cell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You tell Solver to “maximize” or “minimize” an objective (target)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 function is the “sum” or the “product” (or both) of multiple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(by the way…multiple regression is also a “solver”—it minimizes the R</a:t>
            </a:r>
            <a:r>
              <a:rPr lang="en-US" altLang="en-US" sz="1600" baseline="30000" dirty="0"/>
              <a:t>2</a:t>
            </a:r>
            <a:r>
              <a:rPr lang="en-US" altLang="en-US" sz="1600" dirty="0"/>
              <a:t>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Constraints (Cells)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Like </a:t>
            </a:r>
            <a:r>
              <a:rPr lang="en-US" altLang="en-US" sz="1600" i="1" dirty="0"/>
              <a:t>input</a:t>
            </a:r>
            <a:r>
              <a:rPr lang="en-US" altLang="en-US" sz="1600" dirty="0"/>
              <a:t> variables – written as simple equations (e.g., =, &gt;, &lt;,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The ones that you don’t have much control over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Excel Solver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There are three, built-in, general-purpose algorithms in Excel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(for our purposes, they all work the same)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7101</TotalTime>
  <Words>248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</vt:lpstr>
      <vt:lpstr>Lucida Sans Unicode</vt:lpstr>
      <vt:lpstr>Verdana</vt:lpstr>
      <vt:lpstr>Default Design</vt:lpstr>
      <vt:lpstr>Introduction to Optimization</vt:lpstr>
      <vt:lpstr>Optimization in Business</vt:lpstr>
      <vt:lpstr>Excels Solver’s Approach to Optimization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323</cp:revision>
  <cp:lastPrinted>2023-05-08T00:59:07Z</cp:lastPrinted>
  <dcterms:created xsi:type="dcterms:W3CDTF">2008-04-21T00:35:01Z</dcterms:created>
  <dcterms:modified xsi:type="dcterms:W3CDTF">2024-12-25T21:32:16Z</dcterms:modified>
</cp:coreProperties>
</file>