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90" r:id="rId2"/>
    <p:sldId id="288" r:id="rId3"/>
    <p:sldId id="384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11" autoAdjust="0"/>
    <p:restoredTop sz="86467" autoAdjust="0"/>
  </p:normalViewPr>
  <p:slideViewPr>
    <p:cSldViewPr>
      <p:cViewPr varScale="1">
        <p:scale>
          <a:sx n="61" d="100"/>
          <a:sy n="61" d="100"/>
        </p:scale>
        <p:origin x="8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E99958-5CB4-4D2F-A3CB-E91936424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6791E9-E03B-4B75-B0FA-F61686641C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DD8E803-2AAB-4199-8C2D-8DA9C9BCCB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A88DE12-0ED0-4271-BA73-7A04F176AD2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E1D7AAC-607A-42FA-A9F3-0D4B5671D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A286490-D800-467E-84E6-01D1BFE3FA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5C6123C-8673-4E3F-A316-69F2056EF1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0144C69-AD5E-431A-90E8-AC25447AA3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B0EEE525-BD89-4B5D-82C9-24F33F55F4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8488" cy="460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8A5F6318-3143-41BD-BD53-EF011B572F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0C1E8227-DE54-44CF-93E6-0EA27D6F6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9F3F87-B678-46DB-9203-8B887268C1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48F44D0-7F6C-4EF7-8151-07DC604BA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90C9E3-6470-4E7A-949C-CF5812CF527F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83F3DE-7EB1-4441-BEE8-C89650390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94BFB49-44CD-4873-8218-CAF1B8381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CF6124-99C2-4E50-82A8-52D06319F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2055DE-7E0F-4609-B46D-F92D1EB49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5E7F6-AFED-4094-9815-D2F94461C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335D-D847-43D6-935F-2D093C9F2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0184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6459A-9775-4366-B487-59554D4D0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67D17B-4ECA-4810-8712-1A4472473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7A039-9B73-420A-AAA9-197FD1C05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060DC-66BD-45B3-9DE6-49E92BA69F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291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0EAEC5-87F7-4C04-9B87-C7E2A397B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C46A2A-8C40-4A46-BFB7-2C53552A6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34F01E-B2DC-41C1-B414-F0F9A81EB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5F564-4639-4329-AED0-9E7BE1FA90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15032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56288-9196-48A5-91E0-BC158BCB8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38B95-8469-4B5B-9D1D-E02E0AAF7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DEA604-58E5-4D00-B16B-7C47E90E0E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B3471-D247-4806-AF62-D0E7D003A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51108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74C69C-E4B5-4E32-B941-43E7BAE3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D5F58-78E5-479A-BE98-F44D58A7E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A17D65-EC28-4A31-A1AB-5F1192F43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991C-06B9-4DA8-9BFE-62BFC91A9F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388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8ECCD2-4114-4133-9742-26154B3651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EB4247-5A79-45B9-A886-0133EBB43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1CFD24-B2EA-4B4F-B9A8-6B8C1206E3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7E72E-24EF-4C9E-B8EC-97E76D4BD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82254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B19DF4-49BA-4FD1-AFB8-C1868654A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61D066-FAC3-4254-9117-641B12C57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FC6C283-5E3F-4DD7-B70B-D57968C6E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AFB08-F550-4B80-8B4A-417A67CF1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0990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485959E-6A44-42A3-B6EB-61E5CB17B6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F359A1-0531-4580-88CA-53C96B2D2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3D16B3-31A9-477A-A0BE-E37D062E5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1D193-59EC-45F2-A6C9-BBAF9F928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08755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0097FD-1785-406E-8DAC-7341D0D492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AB5E66-36EB-4B19-AD58-BB7C7B097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21CFAF-3E2F-46BF-A089-2B341C8B4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55C3D-6A90-4E3B-8F4E-18CAC1E21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23409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23E2D-DB0F-4C53-8402-8FFED00484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DF6CC4-2003-40B2-8759-D3B964DE91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490562-7017-4BFC-B329-B21F486DEA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E5EF5-FE2F-47D9-B240-C5CF7657F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5204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466EB-D5D6-4EAF-BE72-0AF6068A3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484FB5-A8D9-4D01-992F-55A260E77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E13EF-FBD1-4040-AF59-3EA906C13B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7B3F5-F4CE-4D17-B812-8FB540F8D9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7153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24E6A1-15E6-41FB-9756-E512D54EB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98D956-9FD8-4C39-B6F4-B5F73BB76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CD1D58-2CD7-43EC-ABDD-60CC78C637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992B15-6B83-4620-B7A5-6962514430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1682A0-B822-423E-81B8-3929CBBAE0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2A7954-5B4C-44BD-AA2B-4B2012C6C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271FF99F-C715-429D-B833-92FE477A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D7B02-C1FA-45F2-96F5-7BB040CC0671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E717FCA-2051-4C04-8AB8-29E8F82690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altLang="en-US" sz="4000" b="1" dirty="0"/>
              <a:t>Introduction to Optimization</a:t>
            </a:r>
            <a:endParaRPr lang="en-US" altLang="en-US" sz="3200" b="1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F90B0ED-B2BF-44E4-8260-246FC34A06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CSU Northridge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6853593-DCE2-4596-A233-C31F91CB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10" y="1905000"/>
            <a:ext cx="7772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tx2"/>
                </a:solidFill>
                <a:latin typeface="Lucida Sans Unicode" panose="020B0602030504020204" pitchFamily="34" charset="0"/>
              </a:rPr>
              <a:t>A brief overview on why we use “Solver” in Excel (Prescriptive Analytics) for some business data applications</a:t>
            </a:r>
          </a:p>
        </p:txBody>
      </p:sp>
      <p:sp>
        <p:nvSpPr>
          <p:cNvPr id="4102" name="Date Placeholder 1">
            <a:extLst>
              <a:ext uri="{FF2B5EF4-FFF2-40B4-BE49-F238E27FC236}">
                <a16:creationId xmlns:a16="http://schemas.microsoft.com/office/drawing/2014/main" id="{E2E61435-BCEF-493F-8F91-63A793A7E8E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" panose="020B0604020202020204" pitchFamily="34" charset="0"/>
              </a:rPr>
              <a:t>Updated</a:t>
            </a:r>
            <a:r>
              <a:rPr lang="en-US" altLang="en-US" sz="1400">
                <a:latin typeface="Arial" panose="020B0604020202020204" pitchFamily="34" charset="0"/>
              </a:rPr>
              <a:t>: </a:t>
            </a:r>
            <a:fld id="{279F3689-31F7-4446-A721-16322F408364}" type="datetime2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Wednesday, December 25, 2024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A5396DD7-6065-478A-844C-0BC3FE54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618ED3-2804-4B8A-A2D9-DF2AA555D57F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20D0631-F556-4DFC-81B7-124C4EA41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Optimization in Business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46F6333-F788-0951-D8C1-B5F54351F7D9}"/>
              </a:ext>
            </a:extLst>
          </p:cNvPr>
          <p:cNvCxnSpPr>
            <a:cxnSpLocks/>
          </p:cNvCxnSpPr>
          <p:nvPr/>
        </p:nvCxnSpPr>
        <p:spPr>
          <a:xfrm>
            <a:off x="4037854" y="1749196"/>
            <a:ext cx="0" cy="4785179"/>
          </a:xfrm>
          <a:prstGeom prst="line">
            <a:avLst/>
          </a:prstGeom>
          <a:ln w="254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75B7718-445B-2320-B6D0-58FAE98547B4}"/>
              </a:ext>
            </a:extLst>
          </p:cNvPr>
          <p:cNvSpPr txBox="1"/>
          <p:nvPr/>
        </p:nvSpPr>
        <p:spPr>
          <a:xfrm>
            <a:off x="1904254" y="1229568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Idealistic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466BE3-B8A1-FCD7-33CB-BAD9F1C98AC7}"/>
              </a:ext>
            </a:extLst>
          </p:cNvPr>
          <p:cNvSpPr txBox="1"/>
          <p:nvPr/>
        </p:nvSpPr>
        <p:spPr>
          <a:xfrm>
            <a:off x="5257800" y="1229568"/>
            <a:ext cx="1676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Realistic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AAA904-B6D5-5D8C-D3A8-B706A833BE97}"/>
              </a:ext>
            </a:extLst>
          </p:cNvPr>
          <p:cNvSpPr txBox="1"/>
          <p:nvPr/>
        </p:nvSpPr>
        <p:spPr>
          <a:xfrm>
            <a:off x="2441527" y="1755627"/>
            <a:ext cx="149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dirty="0"/>
              <a:t>Maximize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92902E-2A07-E6D5-EFD1-06E70E8009DF}"/>
              </a:ext>
            </a:extLst>
          </p:cNvPr>
          <p:cNvSpPr txBox="1"/>
          <p:nvPr/>
        </p:nvSpPr>
        <p:spPr>
          <a:xfrm>
            <a:off x="2640576" y="6210626"/>
            <a:ext cx="129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u="sng" dirty="0"/>
              <a:t>Minimize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A111C0-4267-1187-A06A-2922D34E03BD}"/>
              </a:ext>
            </a:extLst>
          </p:cNvPr>
          <p:cNvSpPr txBox="1"/>
          <p:nvPr/>
        </p:nvSpPr>
        <p:spPr>
          <a:xfrm>
            <a:off x="278386" y="2079121"/>
            <a:ext cx="365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Usually, Revenues or Profits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5D2542-F362-4DAC-7166-96BCB08DE071}"/>
              </a:ext>
            </a:extLst>
          </p:cNvPr>
          <p:cNvSpPr txBox="1"/>
          <p:nvPr/>
        </p:nvSpPr>
        <p:spPr>
          <a:xfrm>
            <a:off x="170308" y="5841294"/>
            <a:ext cx="3729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Usually, Costs or Expenses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F7D88D-0E1C-68C8-D375-3AD4525828D2}"/>
              </a:ext>
            </a:extLst>
          </p:cNvPr>
          <p:cNvSpPr txBox="1"/>
          <p:nvPr/>
        </p:nvSpPr>
        <p:spPr>
          <a:xfrm>
            <a:off x="5410201" y="2155296"/>
            <a:ext cx="167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Optimization</a:t>
            </a:r>
          </a:p>
          <a:p>
            <a:pPr algn="ctr"/>
            <a:r>
              <a:rPr lang="en-US" dirty="0"/>
              <a:t>“Zone”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F03C61-0CFE-5CF8-432E-85C08F7B83EF}"/>
              </a:ext>
            </a:extLst>
          </p:cNvPr>
          <p:cNvSpPr txBox="1"/>
          <p:nvPr/>
        </p:nvSpPr>
        <p:spPr>
          <a:xfrm>
            <a:off x="4800612" y="1837582"/>
            <a:ext cx="761989" cy="122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61CA57-6F88-CC77-7294-FBB2375BF35B}"/>
              </a:ext>
            </a:extLst>
          </p:cNvPr>
          <p:cNvSpPr txBox="1"/>
          <p:nvPr/>
        </p:nvSpPr>
        <p:spPr>
          <a:xfrm>
            <a:off x="5410200" y="5409426"/>
            <a:ext cx="167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Optimization</a:t>
            </a:r>
          </a:p>
          <a:p>
            <a:pPr algn="ctr"/>
            <a:r>
              <a:rPr lang="en-US" dirty="0"/>
              <a:t>“Zone”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47E013-9C65-B597-2D74-85F0963AADCD}"/>
              </a:ext>
            </a:extLst>
          </p:cNvPr>
          <p:cNvSpPr txBox="1"/>
          <p:nvPr/>
        </p:nvSpPr>
        <p:spPr>
          <a:xfrm>
            <a:off x="4800612" y="5092769"/>
            <a:ext cx="761989" cy="122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B06F96-393E-D4C8-6F36-E8E9ABAA4156}"/>
              </a:ext>
            </a:extLst>
          </p:cNvPr>
          <p:cNvSpPr txBox="1"/>
          <p:nvPr/>
        </p:nvSpPr>
        <p:spPr>
          <a:xfrm>
            <a:off x="411343" y="2569287"/>
            <a:ext cx="365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But firms can’t…e.g., anti-trust monopoly or attract competition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E108F7-266A-FC4F-0784-F39FAEFE62CC}"/>
              </a:ext>
            </a:extLst>
          </p:cNvPr>
          <p:cNvSpPr txBox="1"/>
          <p:nvPr/>
        </p:nvSpPr>
        <p:spPr>
          <a:xfrm>
            <a:off x="249604" y="5168798"/>
            <a:ext cx="365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But firms can’t…e.g., taxes and operational expenses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700AF14-805B-C659-36C2-593C4CB778BD}"/>
              </a:ext>
            </a:extLst>
          </p:cNvPr>
          <p:cNvCxnSpPr>
            <a:cxnSpLocks/>
          </p:cNvCxnSpPr>
          <p:nvPr/>
        </p:nvCxnSpPr>
        <p:spPr>
          <a:xfrm>
            <a:off x="4953000" y="1752600"/>
            <a:ext cx="0" cy="4785179"/>
          </a:xfrm>
          <a:prstGeom prst="line">
            <a:avLst/>
          </a:prstGeom>
          <a:ln w="254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4B503CA0-7B51-4B8A-9DDD-5064475D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2A91CA-C31F-4E56-989F-5D743C14EA24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0FAFD0E-71C9-4003-978E-39E50A358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Excels Solver’s Approach to Optimization</a:t>
            </a:r>
            <a:endParaRPr lang="en-US" altLang="en-US" sz="3600" dirty="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1DAF004-4237-4926-843D-25A1E6259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There are three important kinds of variables in Solver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Variable Cells (Decision Variables)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Like </a:t>
            </a:r>
            <a:r>
              <a:rPr lang="en-US" altLang="en-US" sz="1600" i="1" dirty="0"/>
              <a:t>output</a:t>
            </a:r>
            <a:r>
              <a:rPr lang="en-US" altLang="en-US" sz="1600" dirty="0"/>
              <a:t> variables – written as one cell per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These ones that are the most important and you want control over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Objective function Cell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You tell Solver to “maximize” or “minimize” an objective (target)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 function is the “sum” or the “product” (or both) of multiple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(by the way…multiple regression is also a “solver”—it minimizes the R</a:t>
            </a:r>
            <a:r>
              <a:rPr lang="en-US" altLang="en-US" sz="1600" baseline="30000" dirty="0"/>
              <a:t>2</a:t>
            </a:r>
            <a:r>
              <a:rPr lang="en-US" altLang="en-US" sz="1600" dirty="0"/>
              <a:t>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Constraints (Cells)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Like </a:t>
            </a:r>
            <a:r>
              <a:rPr lang="en-US" altLang="en-US" sz="1600" i="1" dirty="0"/>
              <a:t>input</a:t>
            </a:r>
            <a:r>
              <a:rPr lang="en-US" altLang="en-US" sz="1600" dirty="0"/>
              <a:t> variables – written as simple equations (e.g., =, &gt;, &lt;, etc.)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The ones that you don’t have much control over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Excel Solver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There are three, built-in, general-purpose algorithms in Excel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(for our purposes, they all work the same)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7101</TotalTime>
  <Words>248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Lucida Sans</vt:lpstr>
      <vt:lpstr>Lucida Sans Unicode</vt:lpstr>
      <vt:lpstr>Verdana</vt:lpstr>
      <vt:lpstr>Default Design</vt:lpstr>
      <vt:lpstr>Introduction to Optimization</vt:lpstr>
      <vt:lpstr>Optimization in Business</vt:lpstr>
      <vt:lpstr>Excels Solver’s Approach to Optimization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Business Writing Across the Curriculum: Two Perspectives and Practices</dc:title>
  <dc:creator>wsmith</dc:creator>
  <cp:lastModifiedBy>Wayne Smith</cp:lastModifiedBy>
  <cp:revision>323</cp:revision>
  <cp:lastPrinted>2023-05-08T00:59:07Z</cp:lastPrinted>
  <dcterms:created xsi:type="dcterms:W3CDTF">2008-04-21T00:35:01Z</dcterms:created>
  <dcterms:modified xsi:type="dcterms:W3CDTF">2024-12-25T21:32:16Z</dcterms:modified>
</cp:coreProperties>
</file>