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308" r:id="rId3"/>
    <p:sldId id="309" r:id="rId4"/>
    <p:sldId id="306" r:id="rId5"/>
    <p:sldId id="310" r:id="rId6"/>
    <p:sldId id="315" r:id="rId7"/>
    <p:sldId id="311" r:id="rId8"/>
    <p:sldId id="312" r:id="rId9"/>
    <p:sldId id="313" r:id="rId10"/>
    <p:sldId id="314" r:id="rId11"/>
    <p:sldId id="307" r:id="rId1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EF042CA-616F-4509-9E21-D9A0936B1EE7}"/>
              </a:ext>
            </a:extLst>
          </p:cNvPr>
          <p:cNvSpPr>
            <a:spLocks noGrp="1" noChangeArrowheads="1"/>
          </p:cNvSpPr>
          <p:nvPr>
            <p:ph type="hdr" sz="quarter"/>
          </p:nvPr>
        </p:nvSpPr>
        <p:spPr bwMode="auto">
          <a:xfrm>
            <a:off x="0" y="0"/>
            <a:ext cx="2982913" cy="465138"/>
          </a:xfrm>
          <a:prstGeom prst="rect">
            <a:avLst/>
          </a:prstGeom>
          <a:noFill/>
          <a:ln>
            <a:noFill/>
          </a:ln>
          <a:effectLst/>
        </p:spPr>
        <p:txBody>
          <a:bodyPr vert="horz" wrap="square" lIns="92446" tIns="46223" rIns="92446" bIns="46223"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2291" name="Rectangle 3">
            <a:extLst>
              <a:ext uri="{FF2B5EF4-FFF2-40B4-BE49-F238E27FC236}">
                <a16:creationId xmlns:a16="http://schemas.microsoft.com/office/drawing/2014/main" id="{6F2F6D35-4B09-4AC1-9730-CC37422132EB}"/>
              </a:ext>
            </a:extLst>
          </p:cNvPr>
          <p:cNvSpPr>
            <a:spLocks noGrp="1" noChangeArrowheads="1"/>
          </p:cNvSpPr>
          <p:nvPr>
            <p:ph type="dt" idx="1"/>
          </p:nvPr>
        </p:nvSpPr>
        <p:spPr bwMode="auto">
          <a:xfrm>
            <a:off x="3897313" y="0"/>
            <a:ext cx="2982912" cy="465138"/>
          </a:xfrm>
          <a:prstGeom prst="rect">
            <a:avLst/>
          </a:prstGeom>
          <a:noFill/>
          <a:ln>
            <a:noFill/>
          </a:ln>
          <a:effectLst/>
        </p:spPr>
        <p:txBody>
          <a:bodyPr vert="horz" wrap="square" lIns="92446" tIns="46223" rIns="92446" bIns="46223"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BCA5BF27-8890-4EC7-A684-0FE5BCBE420C}"/>
              </a:ext>
            </a:extLst>
          </p:cNvPr>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a:extLst>
              <a:ext uri="{FF2B5EF4-FFF2-40B4-BE49-F238E27FC236}">
                <a16:creationId xmlns:a16="http://schemas.microsoft.com/office/drawing/2014/main" id="{3C523E17-0C6A-461B-BD4D-9A077E8F3856}"/>
              </a:ext>
            </a:extLst>
          </p:cNvPr>
          <p:cNvSpPr>
            <a:spLocks noGrp="1" noChangeArrowheads="1"/>
          </p:cNvSpPr>
          <p:nvPr>
            <p:ph type="body" sz="quarter" idx="3"/>
          </p:nvPr>
        </p:nvSpPr>
        <p:spPr bwMode="auto">
          <a:xfrm>
            <a:off x="688975" y="4416425"/>
            <a:ext cx="5505450" cy="4183063"/>
          </a:xfrm>
          <a:prstGeom prst="rect">
            <a:avLst/>
          </a:prstGeom>
          <a:noFill/>
          <a:ln>
            <a:noFill/>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a:extLst>
              <a:ext uri="{FF2B5EF4-FFF2-40B4-BE49-F238E27FC236}">
                <a16:creationId xmlns:a16="http://schemas.microsoft.com/office/drawing/2014/main" id="{92C62FC7-C0B2-469A-9527-BB7E466B1B2A}"/>
              </a:ext>
            </a:extLst>
          </p:cNvPr>
          <p:cNvSpPr>
            <a:spLocks noGrp="1" noChangeArrowheads="1"/>
          </p:cNvSpPr>
          <p:nvPr>
            <p:ph type="ftr" sz="quarter" idx="4"/>
          </p:nvPr>
        </p:nvSpPr>
        <p:spPr bwMode="auto">
          <a:xfrm>
            <a:off x="0" y="8829675"/>
            <a:ext cx="2982913" cy="465138"/>
          </a:xfrm>
          <a:prstGeom prst="rect">
            <a:avLst/>
          </a:prstGeom>
          <a:noFill/>
          <a:ln>
            <a:noFill/>
          </a:ln>
          <a:effectLst/>
        </p:spPr>
        <p:txBody>
          <a:bodyPr vert="horz" wrap="square" lIns="92446" tIns="46223" rIns="92446" bIns="46223"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a:extLst>
              <a:ext uri="{FF2B5EF4-FFF2-40B4-BE49-F238E27FC236}">
                <a16:creationId xmlns:a16="http://schemas.microsoft.com/office/drawing/2014/main" id="{8889BD09-CDA7-45BA-8AB4-D9AECDA0EDA7}"/>
              </a:ext>
            </a:extLst>
          </p:cNvPr>
          <p:cNvSpPr>
            <a:spLocks noGrp="1" noChangeArrowheads="1"/>
          </p:cNvSpPr>
          <p:nvPr>
            <p:ph type="sldNum" sz="quarter" idx="5"/>
          </p:nvPr>
        </p:nvSpPr>
        <p:spPr bwMode="auto">
          <a:xfrm>
            <a:off x="3897313" y="8829675"/>
            <a:ext cx="2982912" cy="465138"/>
          </a:xfrm>
          <a:prstGeom prst="rect">
            <a:avLst/>
          </a:prstGeom>
          <a:noFill/>
          <a:ln>
            <a:noFill/>
          </a:ln>
          <a:effectLst/>
        </p:spPr>
        <p:txBody>
          <a:bodyPr vert="horz" wrap="square" lIns="92446" tIns="46223" rIns="92446" bIns="46223" numCol="1" anchor="b" anchorCtr="0" compatLnSpc="1">
            <a:prstTxWarp prst="textNoShape">
              <a:avLst/>
            </a:prstTxWarp>
          </a:bodyPr>
          <a:lstStyle>
            <a:lvl1pPr algn="r" eaLnBrk="1" hangingPunct="1">
              <a:defRPr sz="1200"/>
            </a:lvl1pPr>
          </a:lstStyle>
          <a:p>
            <a:pPr>
              <a:defRPr/>
            </a:pPr>
            <a:fld id="{06E424AD-BBB3-4365-B639-7AE4B5CFDA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590B865E-A3C3-4709-85E2-378B06617F3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2F92D42-C874-4B8C-A610-F1ED02BD8C6A}" type="slidenum">
              <a:rPr lang="en-US" altLang="en-US" smtClean="0"/>
              <a:pPr>
                <a:spcBef>
                  <a:spcPct val="0"/>
                </a:spcBef>
              </a:pPr>
              <a:t>1</a:t>
            </a:fld>
            <a:endParaRPr lang="en-US" altLang="en-US"/>
          </a:p>
        </p:txBody>
      </p:sp>
      <p:sp>
        <p:nvSpPr>
          <p:cNvPr id="4099" name="Rectangle 2">
            <a:extLst>
              <a:ext uri="{FF2B5EF4-FFF2-40B4-BE49-F238E27FC236}">
                <a16:creationId xmlns:a16="http://schemas.microsoft.com/office/drawing/2014/main" id="{CA3B706E-15A4-460C-BDC8-7AB60EEA9256}"/>
              </a:ext>
            </a:extLst>
          </p:cNvPr>
          <p:cNvSpPr>
            <a:spLocks noGrp="1" noRot="1" noChangeAspect="1" noChangeArrowheads="1" noTextEdit="1"/>
          </p:cNvSpPr>
          <p:nvPr>
            <p:ph type="sldImg"/>
          </p:nvPr>
        </p:nvSpPr>
        <p:spPr>
          <a:ln/>
        </p:spPr>
      </p:sp>
      <p:sp>
        <p:nvSpPr>
          <p:cNvPr id="4100" name="Rectangle 3">
            <a:extLst>
              <a:ext uri="{FF2B5EF4-FFF2-40B4-BE49-F238E27FC236}">
                <a16:creationId xmlns:a16="http://schemas.microsoft.com/office/drawing/2014/main" id="{A321D7F9-0681-4EFF-B70B-1D8CE0F793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7E5D944-677F-4969-808D-04148558C5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83CCB7E-F8CF-4748-9E2D-E733DDFE2D5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22C0CF-1620-460F-BB33-7CDD9EDA35D8}"/>
              </a:ext>
            </a:extLst>
          </p:cNvPr>
          <p:cNvSpPr>
            <a:spLocks noGrp="1" noChangeArrowheads="1"/>
          </p:cNvSpPr>
          <p:nvPr>
            <p:ph type="sldNum" sz="quarter" idx="12"/>
          </p:nvPr>
        </p:nvSpPr>
        <p:spPr>
          <a:ln/>
        </p:spPr>
        <p:txBody>
          <a:bodyPr/>
          <a:lstStyle>
            <a:lvl1pPr>
              <a:defRPr/>
            </a:lvl1pPr>
          </a:lstStyle>
          <a:p>
            <a:pPr>
              <a:defRPr/>
            </a:pPr>
            <a:fld id="{3895ECBF-A84F-4547-BD2A-09403361BC37}" type="slidenum">
              <a:rPr lang="en-US" altLang="en-US"/>
              <a:pPr>
                <a:defRPr/>
              </a:pPr>
              <a:t>‹#›</a:t>
            </a:fld>
            <a:endParaRPr lang="en-US" altLang="en-US"/>
          </a:p>
        </p:txBody>
      </p:sp>
    </p:spTree>
    <p:extLst>
      <p:ext uri="{BB962C8B-B14F-4D97-AF65-F5344CB8AC3E}">
        <p14:creationId xmlns:p14="http://schemas.microsoft.com/office/powerpoint/2010/main" val="2004401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BE26976-3B6D-4416-9930-6EE21089AC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23BD01-8774-4CB5-B53C-A8CC74CADC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166C73-21CC-48F0-8D5C-2728222EC3E6}"/>
              </a:ext>
            </a:extLst>
          </p:cNvPr>
          <p:cNvSpPr>
            <a:spLocks noGrp="1" noChangeArrowheads="1"/>
          </p:cNvSpPr>
          <p:nvPr>
            <p:ph type="sldNum" sz="quarter" idx="12"/>
          </p:nvPr>
        </p:nvSpPr>
        <p:spPr>
          <a:ln/>
        </p:spPr>
        <p:txBody>
          <a:bodyPr/>
          <a:lstStyle>
            <a:lvl1pPr>
              <a:defRPr/>
            </a:lvl1pPr>
          </a:lstStyle>
          <a:p>
            <a:pPr>
              <a:defRPr/>
            </a:pPr>
            <a:fld id="{11B30667-A48D-4BCD-A19A-D0367525BA89}" type="slidenum">
              <a:rPr lang="en-US" altLang="en-US"/>
              <a:pPr>
                <a:defRPr/>
              </a:pPr>
              <a:t>‹#›</a:t>
            </a:fld>
            <a:endParaRPr lang="en-US" altLang="en-US"/>
          </a:p>
        </p:txBody>
      </p:sp>
    </p:spTree>
    <p:extLst>
      <p:ext uri="{BB962C8B-B14F-4D97-AF65-F5344CB8AC3E}">
        <p14:creationId xmlns:p14="http://schemas.microsoft.com/office/powerpoint/2010/main" val="213716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F99E8A1-7AD4-4DBC-9972-A94A3CFCD2D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318F52-7C67-4F37-8866-78203E9DF06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1C56426-2683-4022-86A8-AD16D0C21CBD}"/>
              </a:ext>
            </a:extLst>
          </p:cNvPr>
          <p:cNvSpPr>
            <a:spLocks noGrp="1" noChangeArrowheads="1"/>
          </p:cNvSpPr>
          <p:nvPr>
            <p:ph type="sldNum" sz="quarter" idx="12"/>
          </p:nvPr>
        </p:nvSpPr>
        <p:spPr>
          <a:ln/>
        </p:spPr>
        <p:txBody>
          <a:bodyPr/>
          <a:lstStyle>
            <a:lvl1pPr>
              <a:defRPr/>
            </a:lvl1pPr>
          </a:lstStyle>
          <a:p>
            <a:pPr>
              <a:defRPr/>
            </a:pPr>
            <a:fld id="{56DE997A-F4FE-4CC0-B3BE-72F4D6246BB1}" type="slidenum">
              <a:rPr lang="en-US" altLang="en-US"/>
              <a:pPr>
                <a:defRPr/>
              </a:pPr>
              <a:t>‹#›</a:t>
            </a:fld>
            <a:endParaRPr lang="en-US" altLang="en-US"/>
          </a:p>
        </p:txBody>
      </p:sp>
    </p:spTree>
    <p:extLst>
      <p:ext uri="{BB962C8B-B14F-4D97-AF65-F5344CB8AC3E}">
        <p14:creationId xmlns:p14="http://schemas.microsoft.com/office/powerpoint/2010/main" val="1233250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95241F77-9CC4-4B00-9458-9C17450AE11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BA68D91-320A-4150-BD10-468DF3978A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FF223DE-16C5-4034-A4AE-25BAE41EAC0A}"/>
              </a:ext>
            </a:extLst>
          </p:cNvPr>
          <p:cNvSpPr>
            <a:spLocks noGrp="1" noChangeArrowheads="1"/>
          </p:cNvSpPr>
          <p:nvPr>
            <p:ph type="sldNum" sz="quarter" idx="12"/>
          </p:nvPr>
        </p:nvSpPr>
        <p:spPr>
          <a:ln/>
        </p:spPr>
        <p:txBody>
          <a:bodyPr/>
          <a:lstStyle>
            <a:lvl1pPr>
              <a:defRPr/>
            </a:lvl1pPr>
          </a:lstStyle>
          <a:p>
            <a:pPr>
              <a:defRPr/>
            </a:pPr>
            <a:fld id="{8BAFDC5B-7B65-4A4A-B3C8-C8E25F2FBD9C}" type="slidenum">
              <a:rPr lang="en-US" altLang="en-US"/>
              <a:pPr>
                <a:defRPr/>
              </a:pPr>
              <a:t>‹#›</a:t>
            </a:fld>
            <a:endParaRPr lang="en-US" altLang="en-US"/>
          </a:p>
        </p:txBody>
      </p:sp>
    </p:spTree>
    <p:extLst>
      <p:ext uri="{BB962C8B-B14F-4D97-AF65-F5344CB8AC3E}">
        <p14:creationId xmlns:p14="http://schemas.microsoft.com/office/powerpoint/2010/main" val="336269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Corbel" pitchFamily="34" charset="0"/>
                <a:cs typeface="Calibri"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800">
                <a:latin typeface="Corbel" pitchFamily="34" charset="0"/>
                <a:cs typeface="Calibri" pitchFamily="34" charset="0"/>
              </a:defRPr>
            </a:lvl1pPr>
            <a:lvl2pPr>
              <a:defRPr sz="2400">
                <a:latin typeface="Corbel" pitchFamily="34" charset="0"/>
                <a:cs typeface="Calibri" pitchFamily="34" charset="0"/>
              </a:defRPr>
            </a:lvl2pPr>
            <a:lvl3pPr>
              <a:defRPr sz="2000">
                <a:latin typeface="Corbel" pitchFamily="34" charset="0"/>
                <a:cs typeface="Calibri" pitchFamily="34" charset="0"/>
              </a:defRPr>
            </a:lvl3pPr>
            <a:lvl4pPr>
              <a:defRPr sz="1800">
                <a:latin typeface="Corbel" pitchFamily="34" charset="0"/>
                <a:cs typeface="Calibri" pitchFamily="34" charset="0"/>
              </a:defRPr>
            </a:lvl4pPr>
            <a:lvl5pPr>
              <a:defRPr sz="1800">
                <a:latin typeface="Corbel" pitchFamily="34" charset="0"/>
                <a:cs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547E7F2B-72FA-48A8-949C-2529F5EB24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65E7C7-65F7-4DC4-8AC7-5857F2D68C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8862A2B-1053-4A78-B5DD-C7F17E86B628}"/>
              </a:ext>
            </a:extLst>
          </p:cNvPr>
          <p:cNvSpPr>
            <a:spLocks noGrp="1" noChangeArrowheads="1"/>
          </p:cNvSpPr>
          <p:nvPr>
            <p:ph type="sldNum" sz="quarter" idx="12"/>
          </p:nvPr>
        </p:nvSpPr>
        <p:spPr>
          <a:ln/>
        </p:spPr>
        <p:txBody>
          <a:bodyPr/>
          <a:lstStyle>
            <a:lvl1pPr>
              <a:defRPr/>
            </a:lvl1pPr>
          </a:lstStyle>
          <a:p>
            <a:pPr>
              <a:defRPr/>
            </a:pPr>
            <a:fld id="{D55F78CC-2D22-4B5A-9251-CC35609A524F}" type="slidenum">
              <a:rPr lang="en-US" altLang="en-US"/>
              <a:pPr>
                <a:defRPr/>
              </a:pPr>
              <a:t>‹#›</a:t>
            </a:fld>
            <a:endParaRPr lang="en-US" altLang="en-US"/>
          </a:p>
        </p:txBody>
      </p:sp>
    </p:spTree>
    <p:extLst>
      <p:ext uri="{BB962C8B-B14F-4D97-AF65-F5344CB8AC3E}">
        <p14:creationId xmlns:p14="http://schemas.microsoft.com/office/powerpoint/2010/main" val="66953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1D7BEB7-E805-4D30-95D9-413CA2B33C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C8A83E3-34F5-4488-AF4D-4687586298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4C0459-849D-47A6-A598-943791640016}"/>
              </a:ext>
            </a:extLst>
          </p:cNvPr>
          <p:cNvSpPr>
            <a:spLocks noGrp="1" noChangeArrowheads="1"/>
          </p:cNvSpPr>
          <p:nvPr>
            <p:ph type="sldNum" sz="quarter" idx="12"/>
          </p:nvPr>
        </p:nvSpPr>
        <p:spPr>
          <a:ln/>
        </p:spPr>
        <p:txBody>
          <a:bodyPr/>
          <a:lstStyle>
            <a:lvl1pPr>
              <a:defRPr/>
            </a:lvl1pPr>
          </a:lstStyle>
          <a:p>
            <a:pPr>
              <a:defRPr/>
            </a:pPr>
            <a:fld id="{ED3BE144-1458-446B-90F8-4E7DAD101858}" type="slidenum">
              <a:rPr lang="en-US" altLang="en-US"/>
              <a:pPr>
                <a:defRPr/>
              </a:pPr>
              <a:t>‹#›</a:t>
            </a:fld>
            <a:endParaRPr lang="en-US" altLang="en-US"/>
          </a:p>
        </p:txBody>
      </p:sp>
    </p:spTree>
    <p:extLst>
      <p:ext uri="{BB962C8B-B14F-4D97-AF65-F5344CB8AC3E}">
        <p14:creationId xmlns:p14="http://schemas.microsoft.com/office/powerpoint/2010/main" val="216788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15C59D-4556-4166-B290-49A52333650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EA190F0-2299-4A1F-A914-09136AE7AA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E2F50AF-7E6F-4AA6-9D23-AF8553F6DB92}"/>
              </a:ext>
            </a:extLst>
          </p:cNvPr>
          <p:cNvSpPr>
            <a:spLocks noGrp="1" noChangeArrowheads="1"/>
          </p:cNvSpPr>
          <p:nvPr>
            <p:ph type="sldNum" sz="quarter" idx="12"/>
          </p:nvPr>
        </p:nvSpPr>
        <p:spPr>
          <a:ln/>
        </p:spPr>
        <p:txBody>
          <a:bodyPr/>
          <a:lstStyle>
            <a:lvl1pPr>
              <a:defRPr/>
            </a:lvl1pPr>
          </a:lstStyle>
          <a:p>
            <a:pPr>
              <a:defRPr/>
            </a:pPr>
            <a:fld id="{7E337B1C-BB0D-4559-9E46-8F4A842BDDAA}" type="slidenum">
              <a:rPr lang="en-US" altLang="en-US"/>
              <a:pPr>
                <a:defRPr/>
              </a:pPr>
              <a:t>‹#›</a:t>
            </a:fld>
            <a:endParaRPr lang="en-US" altLang="en-US"/>
          </a:p>
        </p:txBody>
      </p:sp>
    </p:spTree>
    <p:extLst>
      <p:ext uri="{BB962C8B-B14F-4D97-AF65-F5344CB8AC3E}">
        <p14:creationId xmlns:p14="http://schemas.microsoft.com/office/powerpoint/2010/main" val="178004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0ADE799-E573-4D27-973D-2876E126EEA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14E50E4-E4B9-4247-A036-B33DCC58D6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41F2838-EB54-43F3-B463-0A271D87AA96}"/>
              </a:ext>
            </a:extLst>
          </p:cNvPr>
          <p:cNvSpPr>
            <a:spLocks noGrp="1" noChangeArrowheads="1"/>
          </p:cNvSpPr>
          <p:nvPr>
            <p:ph type="sldNum" sz="quarter" idx="12"/>
          </p:nvPr>
        </p:nvSpPr>
        <p:spPr>
          <a:ln/>
        </p:spPr>
        <p:txBody>
          <a:bodyPr/>
          <a:lstStyle>
            <a:lvl1pPr>
              <a:defRPr/>
            </a:lvl1pPr>
          </a:lstStyle>
          <a:p>
            <a:pPr>
              <a:defRPr/>
            </a:pPr>
            <a:fld id="{D9071D3E-A510-414B-BBAC-9E4B6F33F5BA}" type="slidenum">
              <a:rPr lang="en-US" altLang="en-US"/>
              <a:pPr>
                <a:defRPr/>
              </a:pPr>
              <a:t>‹#›</a:t>
            </a:fld>
            <a:endParaRPr lang="en-US" altLang="en-US"/>
          </a:p>
        </p:txBody>
      </p:sp>
    </p:spTree>
    <p:extLst>
      <p:ext uri="{BB962C8B-B14F-4D97-AF65-F5344CB8AC3E}">
        <p14:creationId xmlns:p14="http://schemas.microsoft.com/office/powerpoint/2010/main" val="358785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AE3942D0-15E7-451D-A066-DEA4B749279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C3E3FF5-0AB3-4A2C-A3A1-66356E4B27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D1455E1-1AD3-4F3B-8594-5FDC5BF7A60C}"/>
              </a:ext>
            </a:extLst>
          </p:cNvPr>
          <p:cNvSpPr>
            <a:spLocks noGrp="1" noChangeArrowheads="1"/>
          </p:cNvSpPr>
          <p:nvPr>
            <p:ph type="sldNum" sz="quarter" idx="12"/>
          </p:nvPr>
        </p:nvSpPr>
        <p:spPr>
          <a:ln/>
        </p:spPr>
        <p:txBody>
          <a:bodyPr/>
          <a:lstStyle>
            <a:lvl1pPr>
              <a:defRPr/>
            </a:lvl1pPr>
          </a:lstStyle>
          <a:p>
            <a:pPr>
              <a:defRPr/>
            </a:pPr>
            <a:fld id="{44364BD8-D8EC-4913-A2EE-6E9589AC5519}" type="slidenum">
              <a:rPr lang="en-US" altLang="en-US"/>
              <a:pPr>
                <a:defRPr/>
              </a:pPr>
              <a:t>‹#›</a:t>
            </a:fld>
            <a:endParaRPr lang="en-US" altLang="en-US"/>
          </a:p>
        </p:txBody>
      </p:sp>
    </p:spTree>
    <p:extLst>
      <p:ext uri="{BB962C8B-B14F-4D97-AF65-F5344CB8AC3E}">
        <p14:creationId xmlns:p14="http://schemas.microsoft.com/office/powerpoint/2010/main" val="2209622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3B47C4-4FEC-42E9-82B2-476871250307}"/>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578C747-48DC-4842-9965-199CEFBAB9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1AB7F46-C60C-4DA6-94C1-54C24B3A2590}"/>
              </a:ext>
            </a:extLst>
          </p:cNvPr>
          <p:cNvSpPr>
            <a:spLocks noGrp="1" noChangeArrowheads="1"/>
          </p:cNvSpPr>
          <p:nvPr>
            <p:ph type="sldNum" sz="quarter" idx="12"/>
          </p:nvPr>
        </p:nvSpPr>
        <p:spPr>
          <a:ln/>
        </p:spPr>
        <p:txBody>
          <a:bodyPr/>
          <a:lstStyle>
            <a:lvl1pPr>
              <a:defRPr/>
            </a:lvl1pPr>
          </a:lstStyle>
          <a:p>
            <a:pPr>
              <a:defRPr/>
            </a:pPr>
            <a:fld id="{B3D54250-787C-4262-8E66-638FD49A18F6}" type="slidenum">
              <a:rPr lang="en-US" altLang="en-US"/>
              <a:pPr>
                <a:defRPr/>
              </a:pPr>
              <a:t>‹#›</a:t>
            </a:fld>
            <a:endParaRPr lang="en-US" altLang="en-US"/>
          </a:p>
        </p:txBody>
      </p:sp>
    </p:spTree>
    <p:extLst>
      <p:ext uri="{BB962C8B-B14F-4D97-AF65-F5344CB8AC3E}">
        <p14:creationId xmlns:p14="http://schemas.microsoft.com/office/powerpoint/2010/main" val="190206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7921DB7-8A71-4675-9427-7A72C211C71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59224CB-66BC-46BD-803F-5279E56804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F984871-D1DE-4A43-851A-5C74B88C2E32}"/>
              </a:ext>
            </a:extLst>
          </p:cNvPr>
          <p:cNvSpPr>
            <a:spLocks noGrp="1" noChangeArrowheads="1"/>
          </p:cNvSpPr>
          <p:nvPr>
            <p:ph type="sldNum" sz="quarter" idx="12"/>
          </p:nvPr>
        </p:nvSpPr>
        <p:spPr>
          <a:ln/>
        </p:spPr>
        <p:txBody>
          <a:bodyPr/>
          <a:lstStyle>
            <a:lvl1pPr>
              <a:defRPr/>
            </a:lvl1pPr>
          </a:lstStyle>
          <a:p>
            <a:pPr>
              <a:defRPr/>
            </a:pPr>
            <a:fld id="{252BE414-F591-48A0-9080-38EA956E9B26}" type="slidenum">
              <a:rPr lang="en-US" altLang="en-US"/>
              <a:pPr>
                <a:defRPr/>
              </a:pPr>
              <a:t>‹#›</a:t>
            </a:fld>
            <a:endParaRPr lang="en-US" altLang="en-US"/>
          </a:p>
        </p:txBody>
      </p:sp>
    </p:spTree>
    <p:extLst>
      <p:ext uri="{BB962C8B-B14F-4D97-AF65-F5344CB8AC3E}">
        <p14:creationId xmlns:p14="http://schemas.microsoft.com/office/powerpoint/2010/main" val="1207571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4B56ADA-1E2A-44F1-B2B4-359F94C4951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F8E5C52-4BBB-49B3-9350-93BAA74D17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6787544-0122-4F22-B7A8-6009F4B6F871}"/>
              </a:ext>
            </a:extLst>
          </p:cNvPr>
          <p:cNvSpPr>
            <a:spLocks noGrp="1" noChangeArrowheads="1"/>
          </p:cNvSpPr>
          <p:nvPr>
            <p:ph type="sldNum" sz="quarter" idx="12"/>
          </p:nvPr>
        </p:nvSpPr>
        <p:spPr>
          <a:ln/>
        </p:spPr>
        <p:txBody>
          <a:bodyPr/>
          <a:lstStyle>
            <a:lvl1pPr>
              <a:defRPr/>
            </a:lvl1pPr>
          </a:lstStyle>
          <a:p>
            <a:pPr>
              <a:defRPr/>
            </a:pPr>
            <a:fld id="{94DD0FAC-A151-4EF0-BACE-A111A1BB4C0B}" type="slidenum">
              <a:rPr lang="en-US" altLang="en-US"/>
              <a:pPr>
                <a:defRPr/>
              </a:pPr>
              <a:t>‹#›</a:t>
            </a:fld>
            <a:endParaRPr lang="en-US" altLang="en-US"/>
          </a:p>
        </p:txBody>
      </p:sp>
    </p:spTree>
    <p:extLst>
      <p:ext uri="{BB962C8B-B14F-4D97-AF65-F5344CB8AC3E}">
        <p14:creationId xmlns:p14="http://schemas.microsoft.com/office/powerpoint/2010/main" val="4268469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F55E187-B97C-426C-80E6-BC055A7EBEF5}"/>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3773AC1-E2F3-441B-B19C-EE54F3728C4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B016BB9-AC2B-47B5-BEAC-E3FE5E6D469F}"/>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B76E526D-FAEB-4968-84C5-4A3B9DECEA65}"/>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FD624D9A-1ACC-4EA6-94BD-82FD32835CB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18C8626-F2A4-484D-8089-94DD357D24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D7ABA2A-B717-4138-84F0-C7DFFE20F4B8}"/>
              </a:ext>
            </a:extLst>
          </p:cNvPr>
          <p:cNvSpPr>
            <a:spLocks noGrp="1" noChangeArrowheads="1"/>
          </p:cNvSpPr>
          <p:nvPr>
            <p:ph type="ctrTitle"/>
          </p:nvPr>
        </p:nvSpPr>
        <p:spPr>
          <a:xfrm>
            <a:off x="609600" y="381000"/>
            <a:ext cx="7772400" cy="1752600"/>
          </a:xfrm>
        </p:spPr>
        <p:txBody>
          <a:bodyPr/>
          <a:lstStyle/>
          <a:p>
            <a:pPr algn="l" eaLnBrk="1" hangingPunct="1"/>
            <a:r>
              <a:rPr lang="en-US" altLang="en-US" sz="3600" dirty="0">
                <a:latin typeface="Corbel" panose="020B0503020204020204" pitchFamily="34" charset="0"/>
                <a:cs typeface="Calibri" panose="020F0502020204030204" pitchFamily="34" charset="0"/>
              </a:rPr>
              <a:t>“Techno-Ethics” (</a:t>
            </a:r>
            <a:r>
              <a:rPr lang="en-US" altLang="en-US" sz="3600" i="1" dirty="0">
                <a:latin typeface="Corbel" panose="020B0503020204020204" pitchFamily="34" charset="0"/>
                <a:cs typeface="Calibri" panose="020F0502020204030204" pitchFamily="34" charset="0"/>
              </a:rPr>
              <a:t>personal-level</a:t>
            </a:r>
            <a:r>
              <a:rPr lang="en-US" altLang="en-US" sz="3600" dirty="0">
                <a:latin typeface="Corbel" panose="020B0503020204020204" pitchFamily="34" charset="0"/>
                <a:cs typeface="Calibri" panose="020F0502020204030204" pitchFamily="34" charset="0"/>
              </a:rPr>
              <a:t>):</a:t>
            </a:r>
            <a:br>
              <a:rPr lang="en-US" altLang="en-US" sz="3600" dirty="0">
                <a:latin typeface="Corbel" panose="020B0503020204020204" pitchFamily="34" charset="0"/>
                <a:cs typeface="Calibri" panose="020F0502020204030204" pitchFamily="34" charset="0"/>
              </a:rPr>
            </a:br>
            <a:br>
              <a:rPr lang="en-US" altLang="en-US" sz="1800" dirty="0">
                <a:latin typeface="Corbel" panose="020B0503020204020204" pitchFamily="34" charset="0"/>
                <a:cs typeface="Calibri" panose="020F0502020204030204" pitchFamily="34" charset="0"/>
              </a:rPr>
            </a:br>
            <a:r>
              <a:rPr lang="en-US" altLang="en-US" sz="2800" dirty="0">
                <a:latin typeface="Corbel" panose="020B0503020204020204" pitchFamily="34" charset="0"/>
                <a:cs typeface="Calibri" panose="020F0502020204030204" pitchFamily="34" charset="0"/>
              </a:rPr>
              <a:t>A Guide for Ethical Data Analytics/Analysis</a:t>
            </a:r>
            <a:endParaRPr lang="en-US" altLang="en-US" sz="2800" b="1" dirty="0">
              <a:latin typeface="Corbel" panose="020B0503020204020204" pitchFamily="34" charset="0"/>
              <a:cs typeface="Calibri" panose="020F0502020204030204" pitchFamily="34" charset="0"/>
            </a:endParaRPr>
          </a:p>
        </p:txBody>
      </p:sp>
      <p:sp>
        <p:nvSpPr>
          <p:cNvPr id="3075" name="Rectangle 3">
            <a:extLst>
              <a:ext uri="{FF2B5EF4-FFF2-40B4-BE49-F238E27FC236}">
                <a16:creationId xmlns:a16="http://schemas.microsoft.com/office/drawing/2014/main" id="{99CB8F10-C25D-4D35-BC7B-1EBC1487E06E}"/>
              </a:ext>
            </a:extLst>
          </p:cNvPr>
          <p:cNvSpPr>
            <a:spLocks noGrp="1" noChangeArrowheads="1"/>
          </p:cNvSpPr>
          <p:nvPr>
            <p:ph type="subTitle" idx="1"/>
          </p:nvPr>
        </p:nvSpPr>
        <p:spPr>
          <a:xfrm>
            <a:off x="2590800" y="4343400"/>
            <a:ext cx="5715000" cy="2133600"/>
          </a:xfrm>
        </p:spPr>
        <p:txBody>
          <a:bodyPr/>
          <a:lstStyle/>
          <a:p>
            <a:pPr algn="r" eaLnBrk="1" hangingPunct="1">
              <a:lnSpc>
                <a:spcPct val="90000"/>
              </a:lnSpc>
            </a:pPr>
            <a:r>
              <a:rPr lang="en-US" altLang="en-US" i="1">
                <a:latin typeface="Corbel" panose="020B0503020204020204" pitchFamily="34" charset="0"/>
                <a:cs typeface="Calibri" panose="020F0502020204030204" pitchFamily="34" charset="0"/>
              </a:rPr>
              <a:t>Wayne Smith, Ph.D</a:t>
            </a:r>
            <a:r>
              <a:rPr lang="en-US" altLang="en-US">
                <a:latin typeface="Corbel" panose="020B0503020204020204" pitchFamily="34" charset="0"/>
                <a:cs typeface="Calibri" panose="020F0502020204030204" pitchFamily="34" charset="0"/>
              </a:rPr>
              <a:t>.</a:t>
            </a:r>
          </a:p>
          <a:p>
            <a:pPr algn="r" eaLnBrk="1" hangingPunct="1">
              <a:lnSpc>
                <a:spcPct val="90000"/>
              </a:lnSpc>
            </a:pPr>
            <a:r>
              <a:rPr lang="en-US" altLang="en-US">
                <a:latin typeface="Corbel" panose="020B0503020204020204" pitchFamily="34" charset="0"/>
                <a:cs typeface="Calibri" panose="020F0502020204030204" pitchFamily="34" charset="0"/>
              </a:rPr>
              <a:t>Department of Management</a:t>
            </a:r>
          </a:p>
          <a:p>
            <a:pPr algn="r" eaLnBrk="1" hangingPunct="1">
              <a:lnSpc>
                <a:spcPct val="90000"/>
              </a:lnSpc>
            </a:pPr>
            <a:r>
              <a:rPr lang="en-US" altLang="en-US">
                <a:latin typeface="Corbel" panose="020B0503020204020204" pitchFamily="34" charset="0"/>
                <a:cs typeface="Calibri" panose="020F0502020204030204" pitchFamily="34" charset="0"/>
              </a:rPr>
              <a:t>CSU Northridge</a:t>
            </a:r>
          </a:p>
          <a:p>
            <a:pPr algn="r" eaLnBrk="1" hangingPunct="1">
              <a:lnSpc>
                <a:spcPct val="90000"/>
              </a:lnSpc>
            </a:pPr>
            <a:r>
              <a:rPr lang="en-US" altLang="en-US">
                <a:latin typeface="Consolas" panose="020B0609020204030204" pitchFamily="49" charset="0"/>
                <a:ea typeface="Consolas" panose="020B0609020204030204" pitchFamily="49" charset="0"/>
                <a:cs typeface="Consolas" panose="020B0609020204030204" pitchFamily="49" charset="0"/>
              </a:rPr>
              <a:t>ws@csun.edu</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10</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Implementation Checklist</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Project Planning</a:t>
            </a:r>
          </a:p>
          <a:p>
            <a:pPr lvl="1">
              <a:lnSpc>
                <a:spcPct val="80000"/>
              </a:lnSpc>
              <a:buFont typeface="Arial" panose="020B0604020202020204" pitchFamily="34" charset="0"/>
              <a:buChar char="•"/>
            </a:pPr>
            <a:r>
              <a:rPr lang="en-US" altLang="en-US" sz="2000" dirty="0"/>
              <a:t>Ethics assessment, Stakeholder engagement, Early feedback from experts, Data governance, security, and handling</a:t>
            </a:r>
          </a:p>
          <a:p>
            <a:pPr>
              <a:lnSpc>
                <a:spcPct val="80000"/>
              </a:lnSpc>
            </a:pPr>
            <a:r>
              <a:rPr lang="en-US" altLang="en-US" sz="2400" dirty="0"/>
              <a:t>Data Management</a:t>
            </a:r>
          </a:p>
          <a:p>
            <a:pPr lvl="1">
              <a:lnSpc>
                <a:spcPct val="80000"/>
              </a:lnSpc>
              <a:buFont typeface="Arial" panose="020B0604020202020204" pitchFamily="34" charset="0"/>
              <a:buChar char="•"/>
            </a:pPr>
            <a:r>
              <a:rPr lang="en-US" altLang="en-US" sz="2000" dirty="0"/>
              <a:t>Understand consents and law, Have staff training, Consider impacts on privacy, bias, and error, Have processes for Data cleaning, Detect and mitigate sources of bias.</a:t>
            </a:r>
          </a:p>
          <a:p>
            <a:pPr>
              <a:lnSpc>
                <a:spcPct val="80000"/>
              </a:lnSpc>
            </a:pPr>
            <a:r>
              <a:rPr lang="en-US" altLang="en-US" sz="2400" dirty="0"/>
              <a:t>Analysis and Development</a:t>
            </a:r>
          </a:p>
          <a:p>
            <a:pPr lvl="1">
              <a:lnSpc>
                <a:spcPct val="80000"/>
              </a:lnSpc>
              <a:buFont typeface="Arial" panose="020B0604020202020204" pitchFamily="34" charset="0"/>
              <a:buChar char="•"/>
            </a:pPr>
            <a:r>
              <a:rPr lang="en-US" altLang="en-US" sz="2000" dirty="0"/>
              <a:t>Understand consents and law, Monitor risks, Quality assurance of rigor, Explain outcomes and uncertainty.</a:t>
            </a:r>
          </a:p>
          <a:p>
            <a:pPr>
              <a:lnSpc>
                <a:spcPct val="80000"/>
              </a:lnSpc>
            </a:pPr>
            <a:r>
              <a:rPr lang="en-US" altLang="en-US" sz="2400" dirty="0"/>
              <a:t>Implementation and Delivery</a:t>
            </a:r>
          </a:p>
          <a:p>
            <a:pPr lvl="1">
              <a:lnSpc>
                <a:spcPct val="80000"/>
              </a:lnSpc>
              <a:buFont typeface="Arial" panose="020B0604020202020204" pitchFamily="34" charset="0"/>
              <a:buChar char="•"/>
            </a:pPr>
            <a:r>
              <a:rPr lang="en-US" altLang="en-US" sz="2000" dirty="0"/>
              <a:t>Be transparent about decisions, Share methods, limitations, and code, Anonymize data as needed, Adequate quality assurance, Complete regular reviews and risk assessments.</a:t>
            </a:r>
          </a:p>
          <a:p>
            <a:pPr>
              <a:lnSpc>
                <a:spcPct val="80000"/>
              </a:lnSpc>
            </a:pPr>
            <a:r>
              <a:rPr lang="en-US" altLang="en-US" sz="2400" dirty="0"/>
              <a:t>Communication and Oversight</a:t>
            </a:r>
          </a:p>
          <a:p>
            <a:pPr lvl="1">
              <a:lnSpc>
                <a:spcPct val="80000"/>
              </a:lnSpc>
              <a:buFont typeface="Arial" panose="020B0604020202020204" pitchFamily="34" charset="0"/>
              <a:buChar char="•"/>
            </a:pPr>
            <a:r>
              <a:rPr lang="en-US" altLang="en-US" sz="2000" dirty="0"/>
              <a:t>Ethics assessment, Stakeholder engagement, Early feedback from experts, Data governance, security, and handling</a:t>
            </a:r>
          </a:p>
        </p:txBody>
      </p:sp>
    </p:spTree>
    <p:extLst>
      <p:ext uri="{BB962C8B-B14F-4D97-AF65-F5344CB8AC3E}">
        <p14:creationId xmlns:p14="http://schemas.microsoft.com/office/powerpoint/2010/main" val="206217371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11</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References</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Excerpted and Adapted from:</a:t>
            </a:r>
          </a:p>
          <a:p>
            <a:pPr>
              <a:lnSpc>
                <a:spcPct val="80000"/>
              </a:lnSpc>
            </a:pPr>
            <a:endParaRPr lang="en-US" altLang="en-US" sz="2400" dirty="0"/>
          </a:p>
          <a:p>
            <a:pPr>
              <a:lnSpc>
                <a:spcPct val="80000"/>
              </a:lnSpc>
            </a:pPr>
            <a:r>
              <a:rPr lang="en-US" altLang="en-US" sz="2400" dirty="0"/>
              <a:t>Full Reference</a:t>
            </a:r>
          </a:p>
          <a:p>
            <a:pPr marL="742950" lvl="2" indent="-342900">
              <a:lnSpc>
                <a:spcPct val="80000"/>
              </a:lnSpc>
            </a:pPr>
            <a:r>
              <a:rPr lang="en-US" altLang="en-US" dirty="0"/>
              <a:t>— (2019), A Guideline for Ethical Data Science, </a:t>
            </a:r>
            <a:r>
              <a:rPr lang="en-US" altLang="en-US" i="1" dirty="0"/>
              <a:t>Royal Statistical Society (and Institute and Faculty of Actuaries) </a:t>
            </a:r>
            <a:r>
              <a:rPr lang="en-US" altLang="en-US" dirty="0"/>
              <a:t>.</a:t>
            </a:r>
          </a:p>
          <a:p>
            <a:pPr marL="742950" lvl="2" indent="-342900">
              <a:lnSpc>
                <a:spcPct val="80000"/>
              </a:lnSpc>
            </a:pPr>
            <a:endParaRPr lang="en-US" altLang="en-US" sz="2400" dirty="0"/>
          </a:p>
          <a:p>
            <a:pPr>
              <a:lnSpc>
                <a:spcPct val="80000"/>
              </a:lnSpc>
            </a:pPr>
            <a:endParaRPr lang="en-US" altLang="en-US" sz="2400" dirty="0"/>
          </a:p>
          <a:p>
            <a:pPr>
              <a:lnSpc>
                <a:spcPct val="80000"/>
              </a:lnSpc>
            </a:pPr>
            <a:r>
              <a:rPr lang="en-US" altLang="en-US" sz="2400" dirty="0"/>
              <a:t>Source URL</a:t>
            </a:r>
          </a:p>
          <a:p>
            <a:pPr marL="742950" lvl="2" indent="-342900">
              <a:lnSpc>
                <a:spcPct val="80000"/>
              </a:lnSpc>
            </a:pPr>
            <a:r>
              <a:rPr lang="en-US" altLang="en-US" sz="1800" dirty="0">
                <a:latin typeface="Consolas" panose="020B0609020204030204" pitchFamily="49" charset="0"/>
              </a:rPr>
              <a:t>https://rss.org.uk/RSS/media/News-and-publications/Publications/Reports%20and%20guides/A-Guide-for-Ethical-Data-Science-Final-Oct-2019.pdf</a:t>
            </a:r>
            <a:endParaRPr lang="en-US" altLang="en-US" dirty="0">
              <a:latin typeface="Consolas" panose="020B0609020204030204" pitchFamily="49" charset="0"/>
            </a:endParaRPr>
          </a:p>
          <a:p>
            <a:pPr>
              <a:lnSpc>
                <a:spcPct val="80000"/>
              </a:lnSpc>
            </a:pPr>
            <a:endParaRPr lang="en-US" altLang="en-US" sz="2400" dirty="0"/>
          </a:p>
          <a:p>
            <a:pPr>
              <a:lnSpc>
                <a:spcPct val="80000"/>
              </a:lnSpc>
            </a:pPr>
            <a:r>
              <a:rPr lang="en-US" altLang="en-US" sz="2400" dirty="0"/>
              <a:t>Local Mirror</a:t>
            </a:r>
          </a:p>
          <a:p>
            <a:pPr marL="742950" lvl="2" indent="-342900">
              <a:lnSpc>
                <a:spcPct val="80000"/>
              </a:lnSpc>
            </a:pPr>
            <a:r>
              <a:rPr lang="en-US" altLang="en-US" sz="1400" dirty="0">
                <a:latin typeface="Consolas" panose="020B0609020204030204" pitchFamily="49" charset="0"/>
              </a:rPr>
              <a:t>https://ocw.smithw.org/bus312/ethical-data-analytics-analysis-2019.pdf</a:t>
            </a:r>
            <a:endParaRPr lang="en-US" altLang="en-US" sz="1800" dirty="0">
              <a:latin typeface="Consolas" panose="020B0609020204030204" pitchFamily="49" charset="0"/>
            </a:endParaRPr>
          </a:p>
          <a:p>
            <a:pPr marL="0" indent="0">
              <a:lnSpc>
                <a:spcPct val="80000"/>
              </a:lnSpc>
              <a:buNone/>
            </a:pPr>
            <a:endParaRPr lang="en-US" altLang="en-US" sz="2400" dirty="0"/>
          </a:p>
        </p:txBody>
      </p:sp>
    </p:spTree>
    <p:extLst>
      <p:ext uri="{BB962C8B-B14F-4D97-AF65-F5344CB8AC3E}">
        <p14:creationId xmlns:p14="http://schemas.microsoft.com/office/powerpoint/2010/main" val="211127795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2</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Outline</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Background</a:t>
            </a:r>
          </a:p>
          <a:p>
            <a:pPr>
              <a:lnSpc>
                <a:spcPct val="80000"/>
              </a:lnSpc>
            </a:pPr>
            <a:endParaRPr lang="en-US" altLang="en-US" sz="2400" dirty="0"/>
          </a:p>
          <a:p>
            <a:pPr>
              <a:lnSpc>
                <a:spcPct val="80000"/>
              </a:lnSpc>
            </a:pPr>
            <a:r>
              <a:rPr lang="en-US" altLang="en-US" sz="2400" dirty="0"/>
              <a:t>Five Themes:</a:t>
            </a:r>
          </a:p>
          <a:p>
            <a:pPr marL="457200" lvl="1" indent="0">
              <a:lnSpc>
                <a:spcPct val="80000"/>
              </a:lnSpc>
              <a:buNone/>
            </a:pPr>
            <a:r>
              <a:rPr lang="en-US" altLang="en-US" sz="2000" dirty="0"/>
              <a:t>1.	Seek to Advance the Value of Data Analytics/Analysis for Society</a:t>
            </a:r>
          </a:p>
          <a:p>
            <a:pPr marL="914400" lvl="1" indent="-457200">
              <a:lnSpc>
                <a:spcPct val="80000"/>
              </a:lnSpc>
              <a:buFont typeface="+mj-lt"/>
              <a:buAutoNum type="arabicPeriod"/>
            </a:pPr>
            <a:endParaRPr lang="en-US" altLang="en-US" sz="2000" dirty="0"/>
          </a:p>
          <a:p>
            <a:pPr marL="457200" lvl="1" indent="0">
              <a:lnSpc>
                <a:spcPct val="80000"/>
              </a:lnSpc>
              <a:buNone/>
            </a:pPr>
            <a:r>
              <a:rPr lang="en-US" altLang="en-US" sz="2000" dirty="0"/>
              <a:t>2.	Avoid Harm</a:t>
            </a:r>
          </a:p>
          <a:p>
            <a:pPr marL="914400" lvl="1" indent="-457200">
              <a:lnSpc>
                <a:spcPct val="80000"/>
              </a:lnSpc>
              <a:buFont typeface="+mj-lt"/>
              <a:buAutoNum type="arabicPeriod"/>
            </a:pPr>
            <a:endParaRPr lang="en-US" altLang="en-US" sz="2000" dirty="0"/>
          </a:p>
          <a:p>
            <a:pPr marL="457200" lvl="1" indent="0">
              <a:lnSpc>
                <a:spcPct val="80000"/>
              </a:lnSpc>
              <a:buNone/>
            </a:pPr>
            <a:r>
              <a:rPr lang="en-US" altLang="en-US" sz="2000" dirty="0"/>
              <a:t>3.	Apply and Maintain Professional Competence</a:t>
            </a:r>
          </a:p>
          <a:p>
            <a:pPr marL="914400" lvl="1" indent="-457200">
              <a:lnSpc>
                <a:spcPct val="80000"/>
              </a:lnSpc>
              <a:buAutoNum type="arabicPeriod" startAt="3"/>
            </a:pPr>
            <a:endParaRPr lang="en-US" altLang="en-US" sz="2000" dirty="0"/>
          </a:p>
          <a:p>
            <a:pPr marL="457200" lvl="1" indent="0">
              <a:lnSpc>
                <a:spcPct val="80000"/>
              </a:lnSpc>
              <a:buNone/>
            </a:pPr>
            <a:r>
              <a:rPr lang="en-US" altLang="en-US" sz="2000" dirty="0"/>
              <a:t>4.	Seek to Preserve or Increase Trustworthiness</a:t>
            </a:r>
          </a:p>
          <a:p>
            <a:pPr marL="914400" lvl="1" indent="-457200">
              <a:lnSpc>
                <a:spcPct val="80000"/>
              </a:lnSpc>
              <a:buFont typeface="+mj-lt"/>
              <a:buAutoNum type="arabicPeriod"/>
            </a:pPr>
            <a:endParaRPr lang="en-US" altLang="en-US" sz="2000" dirty="0"/>
          </a:p>
          <a:p>
            <a:pPr marL="457200" lvl="1" indent="0">
              <a:lnSpc>
                <a:spcPct val="80000"/>
              </a:lnSpc>
              <a:buNone/>
            </a:pPr>
            <a:r>
              <a:rPr lang="en-US" altLang="en-US" sz="2000" dirty="0"/>
              <a:t>5.	Maintain Accountability and Oversight</a:t>
            </a:r>
          </a:p>
          <a:p>
            <a:pPr lvl="1">
              <a:lnSpc>
                <a:spcPct val="80000"/>
              </a:lnSpc>
            </a:pPr>
            <a:endParaRPr lang="en-US" altLang="en-US" sz="2000" dirty="0"/>
          </a:p>
          <a:p>
            <a:pPr>
              <a:lnSpc>
                <a:spcPct val="80000"/>
              </a:lnSpc>
            </a:pPr>
            <a:r>
              <a:rPr lang="en-US" altLang="en-US" sz="2400" dirty="0"/>
              <a:t>Implementation Checklist</a:t>
            </a:r>
          </a:p>
        </p:txBody>
      </p:sp>
    </p:spTree>
    <p:extLst>
      <p:ext uri="{BB962C8B-B14F-4D97-AF65-F5344CB8AC3E}">
        <p14:creationId xmlns:p14="http://schemas.microsoft.com/office/powerpoint/2010/main" val="270424250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3</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r>
              <a:rPr lang="en-US" altLang="en-US" dirty="0"/>
              <a:t>Background</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What does a good data analytics/analysis workflow look like?</a:t>
            </a:r>
          </a:p>
          <a:p>
            <a:pPr>
              <a:lnSpc>
                <a:spcPct val="80000"/>
              </a:lnSpc>
            </a:pPr>
            <a:endParaRPr lang="en-US" altLang="en-US" sz="2400" dirty="0"/>
          </a:p>
          <a:p>
            <a:pPr>
              <a:lnSpc>
                <a:spcPct val="80000"/>
              </a:lnSpc>
            </a:pPr>
            <a:r>
              <a:rPr lang="en-US" altLang="en-US" sz="2400" dirty="0"/>
              <a:t>How should data analytics/analysis fit into the structure of an organization?</a:t>
            </a:r>
          </a:p>
          <a:p>
            <a:pPr>
              <a:lnSpc>
                <a:spcPct val="80000"/>
              </a:lnSpc>
            </a:pPr>
            <a:endParaRPr lang="en-US" altLang="en-US" sz="2400" dirty="0"/>
          </a:p>
          <a:p>
            <a:pPr>
              <a:lnSpc>
                <a:spcPct val="80000"/>
              </a:lnSpc>
            </a:pPr>
            <a:r>
              <a:rPr lang="en-US" altLang="en-US" sz="2400" dirty="0"/>
              <a:t>What do executives and managers need to know about data analytics/analysis?</a:t>
            </a:r>
          </a:p>
          <a:p>
            <a:pPr>
              <a:lnSpc>
                <a:spcPct val="80000"/>
              </a:lnSpc>
            </a:pPr>
            <a:endParaRPr lang="en-US" altLang="en-US" sz="2400" dirty="0"/>
          </a:p>
          <a:p>
            <a:pPr>
              <a:lnSpc>
                <a:spcPct val="80000"/>
              </a:lnSpc>
            </a:pPr>
            <a:r>
              <a:rPr lang="en-US" altLang="en-US" sz="2400" dirty="0"/>
              <a:t>What is a data analyst’s responsibility to wider society?</a:t>
            </a:r>
            <a:endParaRPr lang="en-US" altLang="en-US" dirty="0"/>
          </a:p>
        </p:txBody>
      </p:sp>
    </p:spTree>
    <p:extLst>
      <p:ext uri="{BB962C8B-B14F-4D97-AF65-F5344CB8AC3E}">
        <p14:creationId xmlns:p14="http://schemas.microsoft.com/office/powerpoint/2010/main" val="273148171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4</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1.	Seek to Advance the Value of Data Analytics/Analysis for Society</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As the impact that data analytics/analysis can have on society could be significant, an important ethical consideration is what the potential implications could be on society as whole.</a:t>
            </a:r>
          </a:p>
          <a:p>
            <a:pPr marL="742950" lvl="2" indent="-342900">
              <a:lnSpc>
                <a:spcPct val="80000"/>
              </a:lnSpc>
            </a:pPr>
            <a:r>
              <a:rPr lang="en-US" altLang="en-US" dirty="0"/>
              <a:t>A common theme within ethical frameworks discussing data analytics/analysis and AI is for practitioners to attempt to seek outcomes within their work which support the improvement of public wellbeing.</a:t>
            </a:r>
          </a:p>
          <a:p>
            <a:pPr marL="742950" lvl="2" indent="-342900">
              <a:lnSpc>
                <a:spcPct val="80000"/>
              </a:lnSpc>
            </a:pPr>
            <a:r>
              <a:rPr lang="en-US" altLang="en-US" dirty="0"/>
              <a:t>This could involve practitioners seeking to share the benefits of data analytics/analysis and balancing this with the wellbeing of potentially affected individuals.</a:t>
            </a:r>
          </a:p>
          <a:p>
            <a:pPr>
              <a:lnSpc>
                <a:spcPct val="80000"/>
              </a:lnSpc>
            </a:pPr>
            <a:endParaRPr lang="en-US" altLang="en-US" sz="2400" dirty="0"/>
          </a:p>
          <a:p>
            <a:pPr>
              <a:lnSpc>
                <a:spcPct val="80000"/>
              </a:lnSpc>
            </a:pPr>
            <a:r>
              <a:rPr lang="en-US" altLang="en-US" sz="2400" dirty="0"/>
              <a:t>Best Practices</a:t>
            </a:r>
          </a:p>
          <a:p>
            <a:pPr marL="742950" lvl="2" indent="-342900">
              <a:lnSpc>
                <a:spcPct val="80000"/>
              </a:lnSpc>
            </a:pPr>
            <a:r>
              <a:rPr lang="en-US" altLang="en-US" dirty="0"/>
              <a:t>Considering the potential impact that models have on decisions especially in relation to people).</a:t>
            </a:r>
          </a:p>
          <a:p>
            <a:pPr marL="742950" lvl="2" indent="-342900">
              <a:lnSpc>
                <a:spcPct val="80000"/>
              </a:lnSpc>
            </a:pPr>
            <a:r>
              <a:rPr lang="en-US" altLang="en-US" dirty="0"/>
              <a:t>Seeking to act in the public interest.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5</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2. Avoid Harm (part 1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Data analytics/analysis can involve using potentially sensitive data, such as an individual’s personal information, or have underlying sensitivity due to the volume of data and its ability to link with other sources.</a:t>
            </a:r>
          </a:p>
          <a:p>
            <a:pPr marL="742950" lvl="2" indent="-342900">
              <a:lnSpc>
                <a:spcPct val="80000"/>
              </a:lnSpc>
            </a:pPr>
            <a:r>
              <a:rPr lang="en-US" altLang="en-US" dirty="0"/>
              <a:t>Additionally, newer sources of data, such as social media, have limited capacity for informed consent.</a:t>
            </a:r>
          </a:p>
          <a:p>
            <a:pPr marL="742950" lvl="2" indent="-342900">
              <a:lnSpc>
                <a:spcPct val="80000"/>
              </a:lnSpc>
            </a:pPr>
            <a:r>
              <a:rPr lang="en-US" altLang="en-US" dirty="0"/>
              <a:t>This applies to individuals, public bodies and private organizations. Therefore, as well as applying applicable legal and regulatory obligations, members are encouraged to think broadly about how data could cause harm, both in the context of its current purpose, and any future uses if the data is kept, linked or shared.</a:t>
            </a:r>
          </a:p>
          <a:p>
            <a:pPr>
              <a:lnSpc>
                <a:spcPct val="80000"/>
              </a:lnSpc>
            </a:pPr>
            <a:endParaRPr lang="en-US" altLang="en-US" sz="2400" dirty="0"/>
          </a:p>
        </p:txBody>
      </p:sp>
    </p:spTree>
    <p:extLst>
      <p:ext uri="{BB962C8B-B14F-4D97-AF65-F5344CB8AC3E}">
        <p14:creationId xmlns:p14="http://schemas.microsoft.com/office/powerpoint/2010/main" val="320460324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6</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2. Avoid Harm (part 2 of 2)</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Best Practices</a:t>
            </a:r>
          </a:p>
          <a:p>
            <a:pPr marL="742950" lvl="2" indent="-342900">
              <a:lnSpc>
                <a:spcPct val="80000"/>
              </a:lnSpc>
            </a:pPr>
            <a:r>
              <a:rPr lang="en-US" altLang="en-US" dirty="0"/>
              <a:t>Using data that is ‘ethically sourced’, for example where data subjects have knowingly given their data and the perceptions of data subjects have been considered.</a:t>
            </a:r>
          </a:p>
          <a:p>
            <a:pPr marL="742950" lvl="2" indent="-342900">
              <a:lnSpc>
                <a:spcPct val="80000"/>
              </a:lnSpc>
            </a:pPr>
            <a:r>
              <a:rPr lang="en-US" altLang="en-US" dirty="0"/>
              <a:t>Linking in privacy and ethics into work, as well as legal and regulatory requirements.</a:t>
            </a:r>
          </a:p>
          <a:p>
            <a:pPr marL="742950" lvl="2" indent="-342900">
              <a:lnSpc>
                <a:spcPct val="80000"/>
              </a:lnSpc>
            </a:pPr>
            <a:r>
              <a:rPr lang="en-US" altLang="en-US" dirty="0"/>
              <a:t>Embedding ethical risk management into work.</a:t>
            </a:r>
          </a:p>
          <a:p>
            <a:pPr marL="742950" lvl="2" indent="-342900">
              <a:lnSpc>
                <a:spcPct val="80000"/>
              </a:lnSpc>
            </a:pPr>
            <a:r>
              <a:rPr lang="en-US" altLang="en-US" dirty="0"/>
              <a:t>Educating the workforce to recognize the risks for harm and/or unfairness.</a:t>
            </a:r>
          </a:p>
          <a:p>
            <a:pPr marL="742950" lvl="2" indent="-342900">
              <a:lnSpc>
                <a:spcPct val="80000"/>
              </a:lnSpc>
            </a:pPr>
            <a:r>
              <a:rPr lang="en-US" altLang="en-US" dirty="0"/>
              <a:t>Considering the impact on the environment and its resources.</a:t>
            </a:r>
          </a:p>
          <a:p>
            <a:pPr marL="400050" lvl="2" indent="0">
              <a:lnSpc>
                <a:spcPct val="80000"/>
              </a:lnSpc>
              <a:buNone/>
            </a:pPr>
            <a:endParaRPr lang="en-US" altLang="en-US" dirty="0"/>
          </a:p>
        </p:txBody>
      </p:sp>
    </p:spTree>
    <p:extLst>
      <p:ext uri="{BB962C8B-B14F-4D97-AF65-F5344CB8AC3E}">
        <p14:creationId xmlns:p14="http://schemas.microsoft.com/office/powerpoint/2010/main" val="423536043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7</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3.	Apply and Maintain Professional Competence</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Practitioners can help minimize uncertainty and risk in their work by complying with best industry and professional practices and applying analytical rigor.</a:t>
            </a:r>
          </a:p>
          <a:p>
            <a:pPr marL="742950" lvl="2" indent="-342900">
              <a:lnSpc>
                <a:spcPct val="80000"/>
              </a:lnSpc>
            </a:pPr>
            <a:r>
              <a:rPr lang="en-US" altLang="en-US" dirty="0"/>
              <a:t>This links closely with the other listed ethical considerations and can be challenging in the data analytics/analysis setting where the use of data is often complex.</a:t>
            </a:r>
          </a:p>
          <a:p>
            <a:pPr>
              <a:lnSpc>
                <a:spcPct val="80000"/>
              </a:lnSpc>
            </a:pPr>
            <a:endParaRPr lang="en-US" altLang="en-US" sz="2400" dirty="0"/>
          </a:p>
          <a:p>
            <a:pPr>
              <a:lnSpc>
                <a:spcPct val="80000"/>
              </a:lnSpc>
            </a:pPr>
            <a:r>
              <a:rPr lang="en-US" altLang="en-US" sz="2400" dirty="0"/>
              <a:t>Best Practices</a:t>
            </a:r>
          </a:p>
          <a:p>
            <a:pPr marL="742950" lvl="2" indent="-342900">
              <a:lnSpc>
                <a:spcPct val="80000"/>
              </a:lnSpc>
            </a:pPr>
            <a:r>
              <a:rPr lang="en-US" altLang="en-US" dirty="0"/>
              <a:t>Complying with relevant professional and regulatory practices.</a:t>
            </a:r>
          </a:p>
          <a:p>
            <a:pPr marL="742950" lvl="2" indent="-342900">
              <a:lnSpc>
                <a:spcPct val="80000"/>
              </a:lnSpc>
            </a:pPr>
            <a:r>
              <a:rPr lang="en-US" altLang="en-US" dirty="0"/>
              <a:t>Ensuring the business’s ethics policies, procedures and governance are applied to data science work.</a:t>
            </a:r>
          </a:p>
          <a:p>
            <a:pPr marL="742950" lvl="2" indent="-342900">
              <a:lnSpc>
                <a:spcPct val="80000"/>
              </a:lnSpc>
            </a:pPr>
            <a:r>
              <a:rPr lang="en-US" altLang="en-US" dirty="0"/>
              <a:t>Following best practice for data analysis.</a:t>
            </a:r>
          </a:p>
          <a:p>
            <a:pPr marL="742950" lvl="2" indent="-342900">
              <a:lnSpc>
                <a:spcPct val="80000"/>
              </a:lnSpc>
            </a:pPr>
            <a:r>
              <a:rPr lang="en-US" altLang="en-US" dirty="0"/>
              <a:t>Monitoring and maintaining models.</a:t>
            </a:r>
          </a:p>
          <a:p>
            <a:pPr marL="742950" lvl="2" indent="-342900">
              <a:lnSpc>
                <a:spcPct val="80000"/>
              </a:lnSpc>
            </a:pPr>
            <a:r>
              <a:rPr lang="en-US" altLang="en-US" dirty="0"/>
              <a:t>Validating and improving work.</a:t>
            </a:r>
          </a:p>
        </p:txBody>
      </p:sp>
    </p:spTree>
    <p:extLst>
      <p:ext uri="{BB962C8B-B14F-4D97-AF65-F5344CB8AC3E}">
        <p14:creationId xmlns:p14="http://schemas.microsoft.com/office/powerpoint/2010/main" val="16883642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8</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4.	Seek to Preserve or Increase Trustworthiness</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Data analytics/analysis involves the analysis of varied sources of data and greater use of AI. As this is relatively new area, public perceptions are still evolving and developing.</a:t>
            </a:r>
          </a:p>
          <a:p>
            <a:pPr marL="742950" lvl="2" indent="-342900">
              <a:lnSpc>
                <a:spcPct val="80000"/>
              </a:lnSpc>
            </a:pPr>
            <a:r>
              <a:rPr lang="en-US" altLang="en-US" dirty="0"/>
              <a:t>In order to build trust and  understanding of their work, practitioners will need to work with the public and stakeholders.</a:t>
            </a:r>
          </a:p>
          <a:p>
            <a:pPr marL="742950" lvl="2" indent="-342900">
              <a:lnSpc>
                <a:spcPct val="80000"/>
              </a:lnSpc>
            </a:pPr>
            <a:r>
              <a:rPr lang="en-US" altLang="en-US" dirty="0"/>
              <a:t>Trustworthiness can be built and maintained if organizations using data analytics/analysis engage regularly with stakeholders, including potential or actual critics, and have an open and honest dialogue about the use of data and AI.</a:t>
            </a:r>
          </a:p>
          <a:p>
            <a:pPr marL="742950" lvl="2" indent="-342900">
              <a:lnSpc>
                <a:spcPct val="80000"/>
              </a:lnSpc>
            </a:pPr>
            <a:r>
              <a:rPr lang="en-US" altLang="en-US" dirty="0"/>
              <a:t>This engagement may also help to better understand potential sources of bias and risk.</a:t>
            </a:r>
          </a:p>
          <a:p>
            <a:pPr>
              <a:lnSpc>
                <a:spcPct val="80000"/>
              </a:lnSpc>
            </a:pPr>
            <a:endParaRPr lang="en-US" altLang="en-US" sz="2400" dirty="0"/>
          </a:p>
          <a:p>
            <a:pPr>
              <a:lnSpc>
                <a:spcPct val="80000"/>
              </a:lnSpc>
            </a:pPr>
            <a:r>
              <a:rPr lang="en-US" altLang="en-US" sz="2400" dirty="0"/>
              <a:t>Best Practices</a:t>
            </a:r>
          </a:p>
          <a:p>
            <a:pPr marL="742950" lvl="2" indent="-342900">
              <a:lnSpc>
                <a:spcPct val="80000"/>
              </a:lnSpc>
            </a:pPr>
            <a:r>
              <a:rPr lang="en-US" altLang="en-US" dirty="0"/>
              <a:t>Engaging with appropriate ethical bodies.</a:t>
            </a:r>
          </a:p>
          <a:p>
            <a:pPr marL="742950" lvl="2" indent="-342900">
              <a:lnSpc>
                <a:spcPct val="80000"/>
              </a:lnSpc>
            </a:pPr>
            <a:r>
              <a:rPr lang="en-US" altLang="en-US" dirty="0"/>
              <a:t>Avoiding unnecessary complexity in methods to improve transparency.</a:t>
            </a:r>
          </a:p>
          <a:p>
            <a:pPr marL="742950" lvl="2" indent="-342900">
              <a:lnSpc>
                <a:spcPct val="80000"/>
              </a:lnSpc>
            </a:pPr>
            <a:r>
              <a:rPr lang="en-US" altLang="en-US" dirty="0"/>
              <a:t>Building trust through transparent communication with the public.</a:t>
            </a:r>
          </a:p>
        </p:txBody>
      </p:sp>
    </p:spTree>
    <p:extLst>
      <p:ext uri="{BB962C8B-B14F-4D97-AF65-F5344CB8AC3E}">
        <p14:creationId xmlns:p14="http://schemas.microsoft.com/office/powerpoint/2010/main" val="294533449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88B3E9AF-57D2-4E51-BA85-FA307905D322}"/>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A51D07-F801-4025-ADA1-7FDA17F260B9}" type="slidenum">
              <a:rPr lang="en-US" altLang="en-US" sz="1400" smtClean="0"/>
              <a:pPr>
                <a:spcBef>
                  <a:spcPct val="0"/>
                </a:spcBef>
                <a:buFontTx/>
                <a:buNone/>
              </a:pPr>
              <a:t>9</a:t>
            </a:fld>
            <a:endParaRPr lang="en-US" altLang="en-US" sz="1400"/>
          </a:p>
        </p:txBody>
      </p:sp>
      <p:sp>
        <p:nvSpPr>
          <p:cNvPr id="8195" name="Rectangle 2">
            <a:extLst>
              <a:ext uri="{FF2B5EF4-FFF2-40B4-BE49-F238E27FC236}">
                <a16:creationId xmlns:a16="http://schemas.microsoft.com/office/drawing/2014/main" id="{6C6E7A60-40B0-4B3F-B4A3-599B269649CA}"/>
              </a:ext>
            </a:extLst>
          </p:cNvPr>
          <p:cNvSpPr>
            <a:spLocks noGrp="1" noChangeArrowheads="1"/>
          </p:cNvSpPr>
          <p:nvPr>
            <p:ph type="title"/>
          </p:nvPr>
        </p:nvSpPr>
        <p:spPr/>
        <p:txBody>
          <a:bodyPr/>
          <a:lstStyle/>
          <a:p>
            <a:pPr marL="457200" lvl="1">
              <a:lnSpc>
                <a:spcPct val="80000"/>
              </a:lnSpc>
            </a:pPr>
            <a:r>
              <a:rPr lang="en-US" altLang="en-US" sz="3600" dirty="0"/>
              <a:t>5.	Maintain Accountability and Oversight</a:t>
            </a:r>
          </a:p>
        </p:txBody>
      </p:sp>
      <p:sp>
        <p:nvSpPr>
          <p:cNvPr id="8196" name="Rectangle 3">
            <a:extLst>
              <a:ext uri="{FF2B5EF4-FFF2-40B4-BE49-F238E27FC236}">
                <a16:creationId xmlns:a16="http://schemas.microsoft.com/office/drawing/2014/main" id="{1EEAAE84-1E06-4995-8C7B-D4DD41ED1D51}"/>
              </a:ext>
            </a:extLst>
          </p:cNvPr>
          <p:cNvSpPr>
            <a:spLocks noGrp="1" noChangeArrowheads="1"/>
          </p:cNvSpPr>
          <p:nvPr>
            <p:ph type="body" idx="1"/>
          </p:nvPr>
        </p:nvSpPr>
        <p:spPr/>
        <p:txBody>
          <a:bodyPr/>
          <a:lstStyle/>
          <a:p>
            <a:pPr>
              <a:lnSpc>
                <a:spcPct val="80000"/>
              </a:lnSpc>
            </a:pPr>
            <a:r>
              <a:rPr lang="en-US" altLang="en-US" sz="2400" dirty="0"/>
              <a:t>Description</a:t>
            </a:r>
          </a:p>
          <a:p>
            <a:pPr marL="742950" lvl="2" indent="-342900">
              <a:lnSpc>
                <a:spcPct val="80000"/>
              </a:lnSpc>
            </a:pPr>
            <a:r>
              <a:rPr lang="en-US" altLang="en-US" dirty="0"/>
              <a:t>There are various emerging views on how to manage AI and whether it poses risks to society as well as opportunities.</a:t>
            </a:r>
          </a:p>
          <a:p>
            <a:pPr marL="742950" lvl="2" indent="-342900">
              <a:lnSpc>
                <a:spcPct val="80000"/>
              </a:lnSpc>
            </a:pPr>
            <a:r>
              <a:rPr lang="en-US" altLang="en-US" dirty="0"/>
              <a:t>A common ethical consideration is how accountable individuals are when introducing AI and what level of oversight is put into place when delegating any decision making to machines.</a:t>
            </a:r>
          </a:p>
          <a:p>
            <a:pPr>
              <a:lnSpc>
                <a:spcPct val="80000"/>
              </a:lnSpc>
            </a:pPr>
            <a:endParaRPr lang="en-US" altLang="en-US" sz="2400" dirty="0"/>
          </a:p>
          <a:p>
            <a:pPr>
              <a:lnSpc>
                <a:spcPct val="80000"/>
              </a:lnSpc>
            </a:pPr>
            <a:r>
              <a:rPr lang="en-US" altLang="en-US" sz="2400" dirty="0"/>
              <a:t>Best Practices</a:t>
            </a:r>
          </a:p>
          <a:p>
            <a:pPr marL="742950" lvl="2" indent="-342900">
              <a:lnSpc>
                <a:spcPct val="80000"/>
              </a:lnSpc>
            </a:pPr>
            <a:r>
              <a:rPr lang="en-US" altLang="en-US" dirty="0"/>
              <a:t>Maintaining human oversight of automated solutions.</a:t>
            </a:r>
          </a:p>
          <a:p>
            <a:pPr marL="742950" lvl="2" indent="-342900">
              <a:lnSpc>
                <a:spcPct val="80000"/>
              </a:lnSpc>
            </a:pPr>
            <a:r>
              <a:rPr lang="en-US" altLang="en-US" dirty="0"/>
              <a:t>Clearly defining operating constraints.</a:t>
            </a:r>
          </a:p>
          <a:p>
            <a:pPr marL="742950" lvl="2" indent="-342900">
              <a:lnSpc>
                <a:spcPct val="80000"/>
              </a:lnSpc>
            </a:pPr>
            <a:r>
              <a:rPr lang="en-US" altLang="en-US" dirty="0"/>
              <a:t>Public involvement.</a:t>
            </a:r>
          </a:p>
          <a:p>
            <a:pPr marL="742950" lvl="2" indent="-342900">
              <a:lnSpc>
                <a:spcPct val="80000"/>
              </a:lnSpc>
            </a:pPr>
            <a:r>
              <a:rPr lang="en-US" altLang="en-US" dirty="0"/>
              <a:t>Governance and accountability structures.</a:t>
            </a:r>
          </a:p>
          <a:p>
            <a:pPr marL="742950" lvl="2" indent="-342900">
              <a:lnSpc>
                <a:spcPct val="80000"/>
              </a:lnSpc>
            </a:pPr>
            <a:endParaRPr lang="en-US" altLang="en-US" dirty="0"/>
          </a:p>
        </p:txBody>
      </p:sp>
    </p:spTree>
    <p:extLst>
      <p:ext uri="{BB962C8B-B14F-4D97-AF65-F5344CB8AC3E}">
        <p14:creationId xmlns:p14="http://schemas.microsoft.com/office/powerpoint/2010/main" val="640328303"/>
      </p:ext>
    </p:extLst>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1022</Words>
  <Application>Microsoft Office PowerPoint</Application>
  <PresentationFormat>On-screen Show (4:3)</PresentationFormat>
  <Paragraphs>115</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Consolas</vt:lpstr>
      <vt:lpstr>Corbel</vt:lpstr>
      <vt:lpstr>Default Design</vt:lpstr>
      <vt:lpstr>“Techno-Ethics” (personal-level):  A Guide for Ethical Data Analytics/Analysis</vt:lpstr>
      <vt:lpstr>Outline</vt:lpstr>
      <vt:lpstr>Background</vt:lpstr>
      <vt:lpstr>1. Seek to Advance the Value of Data Analytics/Analysis for Society</vt:lpstr>
      <vt:lpstr>2. Avoid Harm (part 1 of 2)</vt:lpstr>
      <vt:lpstr>2. Avoid Harm (part 2 of 2)</vt:lpstr>
      <vt:lpstr>3. Apply and Maintain Professional Competence</vt:lpstr>
      <vt:lpstr>4. Seek to Preserve or Increase Trustworthiness</vt:lpstr>
      <vt:lpstr>5. Maintain Accountability and Oversight</vt:lpstr>
      <vt:lpstr>Implementation Checklist</vt:lpstr>
      <vt:lpstr>References</vt:lpstr>
    </vt:vector>
  </TitlesOfParts>
  <Company>CSU, Northridge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in Contemporary Management:  A Primer on Ethical Decision-making for MGT 360</dc:title>
  <dc:creator>wsmith</dc:creator>
  <cp:lastModifiedBy>Wayne Smith</cp:lastModifiedBy>
  <cp:revision>125</cp:revision>
  <cp:lastPrinted>2012-08-20T19:24:18Z</cp:lastPrinted>
  <dcterms:created xsi:type="dcterms:W3CDTF">2010-10-28T16:48:55Z</dcterms:created>
  <dcterms:modified xsi:type="dcterms:W3CDTF">2023-10-23T03:44:27Z</dcterms:modified>
</cp:coreProperties>
</file>