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4" r:id="rId2"/>
    <p:sldId id="316" r:id="rId3"/>
    <p:sldId id="318" r:id="rId4"/>
    <p:sldId id="319" r:id="rId5"/>
    <p:sldId id="321" r:id="rId6"/>
    <p:sldId id="320" r:id="rId7"/>
    <p:sldId id="307" r:id="rId8"/>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113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EF042CA-616F-4509-9E21-D9A0936B1EE7}"/>
              </a:ext>
            </a:extLst>
          </p:cNvPr>
          <p:cNvSpPr>
            <a:spLocks noGrp="1" noChangeArrowheads="1"/>
          </p:cNvSpPr>
          <p:nvPr>
            <p:ph type="hdr" sz="quarter"/>
          </p:nvPr>
        </p:nvSpPr>
        <p:spPr bwMode="auto">
          <a:xfrm>
            <a:off x="0" y="0"/>
            <a:ext cx="2982913" cy="465138"/>
          </a:xfrm>
          <a:prstGeom prst="rect">
            <a:avLst/>
          </a:prstGeom>
          <a:noFill/>
          <a:ln>
            <a:noFill/>
          </a:ln>
          <a:effectLst/>
        </p:spPr>
        <p:txBody>
          <a:bodyPr vert="horz" wrap="square" lIns="92446" tIns="46223" rIns="92446" bIns="46223"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2291" name="Rectangle 3">
            <a:extLst>
              <a:ext uri="{FF2B5EF4-FFF2-40B4-BE49-F238E27FC236}">
                <a16:creationId xmlns:a16="http://schemas.microsoft.com/office/drawing/2014/main" id="{6F2F6D35-4B09-4AC1-9730-CC37422132EB}"/>
              </a:ext>
            </a:extLst>
          </p:cNvPr>
          <p:cNvSpPr>
            <a:spLocks noGrp="1" noChangeArrowheads="1"/>
          </p:cNvSpPr>
          <p:nvPr>
            <p:ph type="dt" idx="1"/>
          </p:nvPr>
        </p:nvSpPr>
        <p:spPr bwMode="auto">
          <a:xfrm>
            <a:off x="3897313" y="0"/>
            <a:ext cx="2982912" cy="465138"/>
          </a:xfrm>
          <a:prstGeom prst="rect">
            <a:avLst/>
          </a:prstGeom>
          <a:noFill/>
          <a:ln>
            <a:noFill/>
          </a:ln>
          <a:effectLst/>
        </p:spPr>
        <p:txBody>
          <a:bodyPr vert="horz" wrap="square" lIns="92446" tIns="46223" rIns="92446" bIns="46223"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BCA5BF27-8890-4EC7-A684-0FE5BCBE420C}"/>
              </a:ext>
            </a:extLst>
          </p:cNvPr>
          <p:cNvSpPr>
            <a:spLocks noGrp="1" noRot="1" noChangeAspect="1" noChangeArrowheads="1" noTextEdit="1"/>
          </p:cNvSpPr>
          <p:nvPr>
            <p:ph type="sldImg" idx="2"/>
          </p:nvPr>
        </p:nvSpPr>
        <p:spPr bwMode="auto">
          <a:xfrm>
            <a:off x="11176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a:extLst>
              <a:ext uri="{FF2B5EF4-FFF2-40B4-BE49-F238E27FC236}">
                <a16:creationId xmlns:a16="http://schemas.microsoft.com/office/drawing/2014/main" id="{3C523E17-0C6A-461B-BD4D-9A077E8F3856}"/>
              </a:ext>
            </a:extLst>
          </p:cNvPr>
          <p:cNvSpPr>
            <a:spLocks noGrp="1" noChangeArrowheads="1"/>
          </p:cNvSpPr>
          <p:nvPr>
            <p:ph type="body" sz="quarter" idx="3"/>
          </p:nvPr>
        </p:nvSpPr>
        <p:spPr bwMode="auto">
          <a:xfrm>
            <a:off x="688975" y="4416425"/>
            <a:ext cx="5505450" cy="4183063"/>
          </a:xfrm>
          <a:prstGeom prst="rect">
            <a:avLst/>
          </a:prstGeom>
          <a:noFill/>
          <a:ln>
            <a:noFill/>
          </a:ln>
          <a:effectLst/>
        </p:spPr>
        <p:txBody>
          <a:bodyPr vert="horz" wrap="square" lIns="92446" tIns="46223" rIns="92446" bIns="4622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294" name="Rectangle 6">
            <a:extLst>
              <a:ext uri="{FF2B5EF4-FFF2-40B4-BE49-F238E27FC236}">
                <a16:creationId xmlns:a16="http://schemas.microsoft.com/office/drawing/2014/main" id="{92C62FC7-C0B2-469A-9527-BB7E466B1B2A}"/>
              </a:ext>
            </a:extLst>
          </p:cNvPr>
          <p:cNvSpPr>
            <a:spLocks noGrp="1" noChangeArrowheads="1"/>
          </p:cNvSpPr>
          <p:nvPr>
            <p:ph type="ftr" sz="quarter" idx="4"/>
          </p:nvPr>
        </p:nvSpPr>
        <p:spPr bwMode="auto">
          <a:xfrm>
            <a:off x="0" y="8829675"/>
            <a:ext cx="2982913" cy="465138"/>
          </a:xfrm>
          <a:prstGeom prst="rect">
            <a:avLst/>
          </a:prstGeom>
          <a:noFill/>
          <a:ln>
            <a:noFill/>
          </a:ln>
          <a:effectLst/>
        </p:spPr>
        <p:txBody>
          <a:bodyPr vert="horz" wrap="square" lIns="92446" tIns="46223" rIns="92446" bIns="46223"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2295" name="Rectangle 7">
            <a:extLst>
              <a:ext uri="{FF2B5EF4-FFF2-40B4-BE49-F238E27FC236}">
                <a16:creationId xmlns:a16="http://schemas.microsoft.com/office/drawing/2014/main" id="{8889BD09-CDA7-45BA-8AB4-D9AECDA0EDA7}"/>
              </a:ext>
            </a:extLst>
          </p:cNvPr>
          <p:cNvSpPr>
            <a:spLocks noGrp="1" noChangeArrowheads="1"/>
          </p:cNvSpPr>
          <p:nvPr>
            <p:ph type="sldNum" sz="quarter" idx="5"/>
          </p:nvPr>
        </p:nvSpPr>
        <p:spPr bwMode="auto">
          <a:xfrm>
            <a:off x="3897313" y="8829675"/>
            <a:ext cx="2982912" cy="465138"/>
          </a:xfrm>
          <a:prstGeom prst="rect">
            <a:avLst/>
          </a:prstGeom>
          <a:noFill/>
          <a:ln>
            <a:noFill/>
          </a:ln>
          <a:effectLst/>
        </p:spPr>
        <p:txBody>
          <a:bodyPr vert="horz" wrap="square" lIns="92446" tIns="46223" rIns="92446" bIns="46223" numCol="1" anchor="b" anchorCtr="0" compatLnSpc="1">
            <a:prstTxWarp prst="textNoShape">
              <a:avLst/>
            </a:prstTxWarp>
          </a:bodyPr>
          <a:lstStyle>
            <a:lvl1pPr algn="r" eaLnBrk="1" hangingPunct="1">
              <a:defRPr sz="1200"/>
            </a:lvl1pPr>
          </a:lstStyle>
          <a:p>
            <a:pPr>
              <a:defRPr/>
            </a:pPr>
            <a:fld id="{06E424AD-BBB3-4365-B639-7AE4B5CFDA9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590B865E-A3C3-4709-85E2-378B06617F3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2F92D42-C874-4B8C-A610-F1ED02BD8C6A}" type="slidenum">
              <a:rPr lang="en-US" altLang="en-US" smtClean="0"/>
              <a:pPr>
                <a:spcBef>
                  <a:spcPct val="0"/>
                </a:spcBef>
              </a:pPr>
              <a:t>1</a:t>
            </a:fld>
            <a:endParaRPr lang="en-US" altLang="en-US"/>
          </a:p>
        </p:txBody>
      </p:sp>
      <p:sp>
        <p:nvSpPr>
          <p:cNvPr id="4099" name="Rectangle 2">
            <a:extLst>
              <a:ext uri="{FF2B5EF4-FFF2-40B4-BE49-F238E27FC236}">
                <a16:creationId xmlns:a16="http://schemas.microsoft.com/office/drawing/2014/main" id="{CA3B706E-15A4-460C-BDC8-7AB60EEA9256}"/>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A321D7F9-0681-4EFF-B70B-1D8CE0F7937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B190C7-5D5B-7C51-DFA4-20DD39F4371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0BF114E-8712-7083-57B5-10B910D36C7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CEE2C87-0FFE-6853-0B2C-9A033B0C84A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3040FD2-F5A6-3841-080E-C7B7481DF93C}"/>
              </a:ext>
            </a:extLst>
          </p:cNvPr>
          <p:cNvSpPr>
            <a:spLocks noGrp="1"/>
          </p:cNvSpPr>
          <p:nvPr>
            <p:ph type="sldNum" sz="quarter" idx="5"/>
          </p:nvPr>
        </p:nvSpPr>
        <p:spPr/>
        <p:txBody>
          <a:bodyPr/>
          <a:lstStyle/>
          <a:p>
            <a:pPr>
              <a:defRPr/>
            </a:pPr>
            <a:fld id="{06E424AD-BBB3-4365-B639-7AE4B5CFDA95}" type="slidenum">
              <a:rPr lang="en-US" altLang="en-US" smtClean="0"/>
              <a:pPr>
                <a:defRPr/>
              </a:pPr>
              <a:t>2</a:t>
            </a:fld>
            <a:endParaRPr lang="en-US" altLang="en-US"/>
          </a:p>
        </p:txBody>
      </p:sp>
    </p:spTree>
    <p:extLst>
      <p:ext uri="{BB962C8B-B14F-4D97-AF65-F5344CB8AC3E}">
        <p14:creationId xmlns:p14="http://schemas.microsoft.com/office/powerpoint/2010/main" val="2202205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EEE03-26B2-AD8F-B666-752218A1A80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E433A7F-5D10-387F-EA49-2B238460F2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8A02F07-ED5C-CC8D-D2BF-BDBC16F8680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1B7937C-3B29-AB29-CBF8-A65B92D55FA6}"/>
              </a:ext>
            </a:extLst>
          </p:cNvPr>
          <p:cNvSpPr>
            <a:spLocks noGrp="1"/>
          </p:cNvSpPr>
          <p:nvPr>
            <p:ph type="sldNum" sz="quarter" idx="5"/>
          </p:nvPr>
        </p:nvSpPr>
        <p:spPr/>
        <p:txBody>
          <a:bodyPr/>
          <a:lstStyle/>
          <a:p>
            <a:pPr>
              <a:defRPr/>
            </a:pPr>
            <a:fld id="{06E424AD-BBB3-4365-B639-7AE4B5CFDA95}" type="slidenum">
              <a:rPr lang="en-US" altLang="en-US" smtClean="0"/>
              <a:pPr>
                <a:defRPr/>
              </a:pPr>
              <a:t>5</a:t>
            </a:fld>
            <a:endParaRPr lang="en-US" altLang="en-US"/>
          </a:p>
        </p:txBody>
      </p:sp>
    </p:spTree>
    <p:extLst>
      <p:ext uri="{BB962C8B-B14F-4D97-AF65-F5344CB8AC3E}">
        <p14:creationId xmlns:p14="http://schemas.microsoft.com/office/powerpoint/2010/main" val="2566530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F23922-7CC7-B23A-0612-F9304BF86D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CB13CE3-2641-CD76-D18B-A82D7B52BD7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6460C06-CE58-83F9-F62C-E5C3F6817AA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40A98BC-2EED-24F3-F719-02BC00AED2E7}"/>
              </a:ext>
            </a:extLst>
          </p:cNvPr>
          <p:cNvSpPr>
            <a:spLocks noGrp="1"/>
          </p:cNvSpPr>
          <p:nvPr>
            <p:ph type="sldNum" sz="quarter" idx="5"/>
          </p:nvPr>
        </p:nvSpPr>
        <p:spPr/>
        <p:txBody>
          <a:bodyPr/>
          <a:lstStyle/>
          <a:p>
            <a:pPr>
              <a:defRPr/>
            </a:pPr>
            <a:fld id="{06E424AD-BBB3-4365-B639-7AE4B5CFDA95}" type="slidenum">
              <a:rPr lang="en-US" altLang="en-US" smtClean="0"/>
              <a:pPr>
                <a:defRPr/>
              </a:pPr>
              <a:t>6</a:t>
            </a:fld>
            <a:endParaRPr lang="en-US" altLang="en-US"/>
          </a:p>
        </p:txBody>
      </p:sp>
    </p:spTree>
    <p:extLst>
      <p:ext uri="{BB962C8B-B14F-4D97-AF65-F5344CB8AC3E}">
        <p14:creationId xmlns:p14="http://schemas.microsoft.com/office/powerpoint/2010/main" val="1471479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77E5D944-677F-4969-808D-04148558C5D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83CCB7E-F8CF-4748-9E2D-E733DDFE2D5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022C0CF-1620-460F-BB33-7CDD9EDA35D8}"/>
              </a:ext>
            </a:extLst>
          </p:cNvPr>
          <p:cNvSpPr>
            <a:spLocks noGrp="1" noChangeArrowheads="1"/>
          </p:cNvSpPr>
          <p:nvPr>
            <p:ph type="sldNum" sz="quarter" idx="12"/>
          </p:nvPr>
        </p:nvSpPr>
        <p:spPr>
          <a:ln/>
        </p:spPr>
        <p:txBody>
          <a:bodyPr/>
          <a:lstStyle>
            <a:lvl1pPr>
              <a:defRPr/>
            </a:lvl1pPr>
          </a:lstStyle>
          <a:p>
            <a:pPr>
              <a:defRPr/>
            </a:pPr>
            <a:fld id="{3895ECBF-A84F-4547-BD2A-09403361BC37}" type="slidenum">
              <a:rPr lang="en-US" altLang="en-US"/>
              <a:pPr>
                <a:defRPr/>
              </a:pPr>
              <a:t>‹#›</a:t>
            </a:fld>
            <a:endParaRPr lang="en-US" altLang="en-US"/>
          </a:p>
        </p:txBody>
      </p:sp>
    </p:spTree>
    <p:extLst>
      <p:ext uri="{BB962C8B-B14F-4D97-AF65-F5344CB8AC3E}">
        <p14:creationId xmlns:p14="http://schemas.microsoft.com/office/powerpoint/2010/main" val="2004401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BE26976-3B6D-4416-9930-6EE21089AC0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B23BD01-8774-4CB5-B53C-A8CC74CADCB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7166C73-21CC-48F0-8D5C-2728222EC3E6}"/>
              </a:ext>
            </a:extLst>
          </p:cNvPr>
          <p:cNvSpPr>
            <a:spLocks noGrp="1" noChangeArrowheads="1"/>
          </p:cNvSpPr>
          <p:nvPr>
            <p:ph type="sldNum" sz="quarter" idx="12"/>
          </p:nvPr>
        </p:nvSpPr>
        <p:spPr>
          <a:ln/>
        </p:spPr>
        <p:txBody>
          <a:bodyPr/>
          <a:lstStyle>
            <a:lvl1pPr>
              <a:defRPr/>
            </a:lvl1pPr>
          </a:lstStyle>
          <a:p>
            <a:pPr>
              <a:defRPr/>
            </a:pPr>
            <a:fld id="{11B30667-A48D-4BCD-A19A-D0367525BA89}" type="slidenum">
              <a:rPr lang="en-US" altLang="en-US"/>
              <a:pPr>
                <a:defRPr/>
              </a:pPr>
              <a:t>‹#›</a:t>
            </a:fld>
            <a:endParaRPr lang="en-US" altLang="en-US"/>
          </a:p>
        </p:txBody>
      </p:sp>
    </p:spTree>
    <p:extLst>
      <p:ext uri="{BB962C8B-B14F-4D97-AF65-F5344CB8AC3E}">
        <p14:creationId xmlns:p14="http://schemas.microsoft.com/office/powerpoint/2010/main" val="2137160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F99E8A1-7AD4-4DBC-9972-A94A3CFCD2D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9318F52-7C67-4F37-8866-78203E9DF06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1C56426-2683-4022-86A8-AD16D0C21CBD}"/>
              </a:ext>
            </a:extLst>
          </p:cNvPr>
          <p:cNvSpPr>
            <a:spLocks noGrp="1" noChangeArrowheads="1"/>
          </p:cNvSpPr>
          <p:nvPr>
            <p:ph type="sldNum" sz="quarter" idx="12"/>
          </p:nvPr>
        </p:nvSpPr>
        <p:spPr>
          <a:ln/>
        </p:spPr>
        <p:txBody>
          <a:bodyPr/>
          <a:lstStyle>
            <a:lvl1pPr>
              <a:defRPr/>
            </a:lvl1pPr>
          </a:lstStyle>
          <a:p>
            <a:pPr>
              <a:defRPr/>
            </a:pPr>
            <a:fld id="{56DE997A-F4FE-4CC0-B3BE-72F4D6246BB1}" type="slidenum">
              <a:rPr lang="en-US" altLang="en-US"/>
              <a:pPr>
                <a:defRPr/>
              </a:pPr>
              <a:t>‹#›</a:t>
            </a:fld>
            <a:endParaRPr lang="en-US" altLang="en-US"/>
          </a:p>
        </p:txBody>
      </p:sp>
    </p:spTree>
    <p:extLst>
      <p:ext uri="{BB962C8B-B14F-4D97-AF65-F5344CB8AC3E}">
        <p14:creationId xmlns:p14="http://schemas.microsoft.com/office/powerpoint/2010/main" val="1233250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95241F77-9CC4-4B00-9458-9C17450AE11F}"/>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4BA68D91-320A-4150-BD10-468DF3978A2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DFF223DE-16C5-4034-A4AE-25BAE41EAC0A}"/>
              </a:ext>
            </a:extLst>
          </p:cNvPr>
          <p:cNvSpPr>
            <a:spLocks noGrp="1" noChangeArrowheads="1"/>
          </p:cNvSpPr>
          <p:nvPr>
            <p:ph type="sldNum" sz="quarter" idx="12"/>
          </p:nvPr>
        </p:nvSpPr>
        <p:spPr>
          <a:ln/>
        </p:spPr>
        <p:txBody>
          <a:bodyPr/>
          <a:lstStyle>
            <a:lvl1pPr>
              <a:defRPr/>
            </a:lvl1pPr>
          </a:lstStyle>
          <a:p>
            <a:pPr>
              <a:defRPr/>
            </a:pPr>
            <a:fld id="{8BAFDC5B-7B65-4A4A-B3C8-C8E25F2FBD9C}" type="slidenum">
              <a:rPr lang="en-US" altLang="en-US"/>
              <a:pPr>
                <a:defRPr/>
              </a:pPr>
              <a:t>‹#›</a:t>
            </a:fld>
            <a:endParaRPr lang="en-US" altLang="en-US"/>
          </a:p>
        </p:txBody>
      </p:sp>
    </p:spTree>
    <p:extLst>
      <p:ext uri="{BB962C8B-B14F-4D97-AF65-F5344CB8AC3E}">
        <p14:creationId xmlns:p14="http://schemas.microsoft.com/office/powerpoint/2010/main" val="3362697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atin typeface="Corbel" pitchFamily="34" charset="0"/>
                <a:cs typeface="Calibri"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sz="2800">
                <a:latin typeface="Corbel" pitchFamily="34" charset="0"/>
                <a:cs typeface="Calibri" pitchFamily="34" charset="0"/>
              </a:defRPr>
            </a:lvl1pPr>
            <a:lvl2pPr>
              <a:defRPr sz="2400">
                <a:latin typeface="Corbel" pitchFamily="34" charset="0"/>
                <a:cs typeface="Calibri" pitchFamily="34" charset="0"/>
              </a:defRPr>
            </a:lvl2pPr>
            <a:lvl3pPr>
              <a:defRPr sz="2000">
                <a:latin typeface="Corbel" pitchFamily="34" charset="0"/>
                <a:cs typeface="Calibri" pitchFamily="34" charset="0"/>
              </a:defRPr>
            </a:lvl3pPr>
            <a:lvl4pPr>
              <a:defRPr sz="1800">
                <a:latin typeface="Corbel" pitchFamily="34" charset="0"/>
                <a:cs typeface="Calibri" pitchFamily="34" charset="0"/>
              </a:defRPr>
            </a:lvl4pPr>
            <a:lvl5pPr>
              <a:defRPr sz="1800">
                <a:latin typeface="Corbel" pitchFamily="34" charset="0"/>
                <a:cs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a:extLst>
              <a:ext uri="{FF2B5EF4-FFF2-40B4-BE49-F238E27FC236}">
                <a16:creationId xmlns:a16="http://schemas.microsoft.com/office/drawing/2014/main" id="{547E7F2B-72FA-48A8-949C-2529F5EB24F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265E7C7-65F7-4DC4-8AC7-5857F2D68CA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8862A2B-1053-4A78-B5DD-C7F17E86B628}"/>
              </a:ext>
            </a:extLst>
          </p:cNvPr>
          <p:cNvSpPr>
            <a:spLocks noGrp="1" noChangeArrowheads="1"/>
          </p:cNvSpPr>
          <p:nvPr>
            <p:ph type="sldNum" sz="quarter" idx="12"/>
          </p:nvPr>
        </p:nvSpPr>
        <p:spPr>
          <a:ln/>
        </p:spPr>
        <p:txBody>
          <a:bodyPr/>
          <a:lstStyle>
            <a:lvl1pPr>
              <a:defRPr/>
            </a:lvl1pPr>
          </a:lstStyle>
          <a:p>
            <a:pPr>
              <a:defRPr/>
            </a:pPr>
            <a:fld id="{D55F78CC-2D22-4B5A-9251-CC35609A524F}" type="slidenum">
              <a:rPr lang="en-US" altLang="en-US"/>
              <a:pPr>
                <a:defRPr/>
              </a:pPr>
              <a:t>‹#›</a:t>
            </a:fld>
            <a:endParaRPr lang="en-US" altLang="en-US"/>
          </a:p>
        </p:txBody>
      </p:sp>
    </p:spTree>
    <p:extLst>
      <p:ext uri="{BB962C8B-B14F-4D97-AF65-F5344CB8AC3E}">
        <p14:creationId xmlns:p14="http://schemas.microsoft.com/office/powerpoint/2010/main" val="669534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A1D7BEB7-E805-4D30-95D9-413CA2B33CF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C8A83E3-34F5-4488-AF4D-4687586298A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24C0459-849D-47A6-A598-943791640016}"/>
              </a:ext>
            </a:extLst>
          </p:cNvPr>
          <p:cNvSpPr>
            <a:spLocks noGrp="1" noChangeArrowheads="1"/>
          </p:cNvSpPr>
          <p:nvPr>
            <p:ph type="sldNum" sz="quarter" idx="12"/>
          </p:nvPr>
        </p:nvSpPr>
        <p:spPr>
          <a:ln/>
        </p:spPr>
        <p:txBody>
          <a:bodyPr/>
          <a:lstStyle>
            <a:lvl1pPr>
              <a:defRPr/>
            </a:lvl1pPr>
          </a:lstStyle>
          <a:p>
            <a:pPr>
              <a:defRPr/>
            </a:pPr>
            <a:fld id="{ED3BE144-1458-446B-90F8-4E7DAD101858}" type="slidenum">
              <a:rPr lang="en-US" altLang="en-US"/>
              <a:pPr>
                <a:defRPr/>
              </a:pPr>
              <a:t>‹#›</a:t>
            </a:fld>
            <a:endParaRPr lang="en-US" altLang="en-US"/>
          </a:p>
        </p:txBody>
      </p:sp>
    </p:spTree>
    <p:extLst>
      <p:ext uri="{BB962C8B-B14F-4D97-AF65-F5344CB8AC3E}">
        <p14:creationId xmlns:p14="http://schemas.microsoft.com/office/powerpoint/2010/main" val="2167881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D15C59D-4556-4166-B290-49A52333650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EA190F0-2299-4A1F-A914-09136AE7AAA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E2F50AF-7E6F-4AA6-9D23-AF8553F6DB92}"/>
              </a:ext>
            </a:extLst>
          </p:cNvPr>
          <p:cNvSpPr>
            <a:spLocks noGrp="1" noChangeArrowheads="1"/>
          </p:cNvSpPr>
          <p:nvPr>
            <p:ph type="sldNum" sz="quarter" idx="12"/>
          </p:nvPr>
        </p:nvSpPr>
        <p:spPr>
          <a:ln/>
        </p:spPr>
        <p:txBody>
          <a:bodyPr/>
          <a:lstStyle>
            <a:lvl1pPr>
              <a:defRPr/>
            </a:lvl1pPr>
          </a:lstStyle>
          <a:p>
            <a:pPr>
              <a:defRPr/>
            </a:pPr>
            <a:fld id="{7E337B1C-BB0D-4559-9E46-8F4A842BDDAA}" type="slidenum">
              <a:rPr lang="en-US" altLang="en-US"/>
              <a:pPr>
                <a:defRPr/>
              </a:pPr>
              <a:t>‹#›</a:t>
            </a:fld>
            <a:endParaRPr lang="en-US" altLang="en-US"/>
          </a:p>
        </p:txBody>
      </p:sp>
    </p:spTree>
    <p:extLst>
      <p:ext uri="{BB962C8B-B14F-4D97-AF65-F5344CB8AC3E}">
        <p14:creationId xmlns:p14="http://schemas.microsoft.com/office/powerpoint/2010/main" val="178004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0ADE799-E573-4D27-973D-2876E126EEA1}"/>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414E50E4-E4B9-4247-A036-B33DCC58D69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841F2838-EB54-43F3-B463-0A271D87AA96}"/>
              </a:ext>
            </a:extLst>
          </p:cNvPr>
          <p:cNvSpPr>
            <a:spLocks noGrp="1" noChangeArrowheads="1"/>
          </p:cNvSpPr>
          <p:nvPr>
            <p:ph type="sldNum" sz="quarter" idx="12"/>
          </p:nvPr>
        </p:nvSpPr>
        <p:spPr>
          <a:ln/>
        </p:spPr>
        <p:txBody>
          <a:bodyPr/>
          <a:lstStyle>
            <a:lvl1pPr>
              <a:defRPr/>
            </a:lvl1pPr>
          </a:lstStyle>
          <a:p>
            <a:pPr>
              <a:defRPr/>
            </a:pPr>
            <a:fld id="{D9071D3E-A510-414B-BBAC-9E4B6F33F5BA}" type="slidenum">
              <a:rPr lang="en-US" altLang="en-US"/>
              <a:pPr>
                <a:defRPr/>
              </a:pPr>
              <a:t>‹#›</a:t>
            </a:fld>
            <a:endParaRPr lang="en-US" altLang="en-US"/>
          </a:p>
        </p:txBody>
      </p:sp>
    </p:spTree>
    <p:extLst>
      <p:ext uri="{BB962C8B-B14F-4D97-AF65-F5344CB8AC3E}">
        <p14:creationId xmlns:p14="http://schemas.microsoft.com/office/powerpoint/2010/main" val="3587858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E3942D0-15E7-451D-A066-DEA4B749279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C3E3FF5-0AB3-4A2C-A3A1-66356E4B270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AD1455E1-1AD3-4F3B-8594-5FDC5BF7A60C}"/>
              </a:ext>
            </a:extLst>
          </p:cNvPr>
          <p:cNvSpPr>
            <a:spLocks noGrp="1" noChangeArrowheads="1"/>
          </p:cNvSpPr>
          <p:nvPr>
            <p:ph type="sldNum" sz="quarter" idx="12"/>
          </p:nvPr>
        </p:nvSpPr>
        <p:spPr>
          <a:ln/>
        </p:spPr>
        <p:txBody>
          <a:bodyPr/>
          <a:lstStyle>
            <a:lvl1pPr>
              <a:defRPr/>
            </a:lvl1pPr>
          </a:lstStyle>
          <a:p>
            <a:pPr>
              <a:defRPr/>
            </a:pPr>
            <a:fld id="{44364BD8-D8EC-4913-A2EE-6E9589AC5519}" type="slidenum">
              <a:rPr lang="en-US" altLang="en-US"/>
              <a:pPr>
                <a:defRPr/>
              </a:pPr>
              <a:t>‹#›</a:t>
            </a:fld>
            <a:endParaRPr lang="en-US" altLang="en-US"/>
          </a:p>
        </p:txBody>
      </p:sp>
    </p:spTree>
    <p:extLst>
      <p:ext uri="{BB962C8B-B14F-4D97-AF65-F5344CB8AC3E}">
        <p14:creationId xmlns:p14="http://schemas.microsoft.com/office/powerpoint/2010/main" val="2209622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83B47C4-4FEC-42E9-82B2-47687125030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3578C747-48DC-4842-9965-199CEFBAB9A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C1AB7F46-C60C-4DA6-94C1-54C24B3A2590}"/>
              </a:ext>
            </a:extLst>
          </p:cNvPr>
          <p:cNvSpPr>
            <a:spLocks noGrp="1" noChangeArrowheads="1"/>
          </p:cNvSpPr>
          <p:nvPr>
            <p:ph type="sldNum" sz="quarter" idx="12"/>
          </p:nvPr>
        </p:nvSpPr>
        <p:spPr>
          <a:ln/>
        </p:spPr>
        <p:txBody>
          <a:bodyPr/>
          <a:lstStyle>
            <a:lvl1pPr>
              <a:defRPr/>
            </a:lvl1pPr>
          </a:lstStyle>
          <a:p>
            <a:pPr>
              <a:defRPr/>
            </a:pPr>
            <a:fld id="{B3D54250-787C-4262-8E66-638FD49A18F6}" type="slidenum">
              <a:rPr lang="en-US" altLang="en-US"/>
              <a:pPr>
                <a:defRPr/>
              </a:pPr>
              <a:t>‹#›</a:t>
            </a:fld>
            <a:endParaRPr lang="en-US" altLang="en-US"/>
          </a:p>
        </p:txBody>
      </p:sp>
    </p:spTree>
    <p:extLst>
      <p:ext uri="{BB962C8B-B14F-4D97-AF65-F5344CB8AC3E}">
        <p14:creationId xmlns:p14="http://schemas.microsoft.com/office/powerpoint/2010/main" val="190206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7921DB7-8A71-4675-9427-7A72C211C71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59224CB-66BC-46BD-803F-5279E568043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F984871-D1DE-4A43-851A-5C74B88C2E32}"/>
              </a:ext>
            </a:extLst>
          </p:cNvPr>
          <p:cNvSpPr>
            <a:spLocks noGrp="1" noChangeArrowheads="1"/>
          </p:cNvSpPr>
          <p:nvPr>
            <p:ph type="sldNum" sz="quarter" idx="12"/>
          </p:nvPr>
        </p:nvSpPr>
        <p:spPr>
          <a:ln/>
        </p:spPr>
        <p:txBody>
          <a:bodyPr/>
          <a:lstStyle>
            <a:lvl1pPr>
              <a:defRPr/>
            </a:lvl1pPr>
          </a:lstStyle>
          <a:p>
            <a:pPr>
              <a:defRPr/>
            </a:pPr>
            <a:fld id="{252BE414-F591-48A0-9080-38EA956E9B26}" type="slidenum">
              <a:rPr lang="en-US" altLang="en-US"/>
              <a:pPr>
                <a:defRPr/>
              </a:pPr>
              <a:t>‹#›</a:t>
            </a:fld>
            <a:endParaRPr lang="en-US" altLang="en-US"/>
          </a:p>
        </p:txBody>
      </p:sp>
    </p:spTree>
    <p:extLst>
      <p:ext uri="{BB962C8B-B14F-4D97-AF65-F5344CB8AC3E}">
        <p14:creationId xmlns:p14="http://schemas.microsoft.com/office/powerpoint/2010/main" val="1207571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4B56ADA-1E2A-44F1-B2B4-359F94C4951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F8E5C52-4BBB-49B3-9350-93BAA74D172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6787544-0122-4F22-B7A8-6009F4B6F871}"/>
              </a:ext>
            </a:extLst>
          </p:cNvPr>
          <p:cNvSpPr>
            <a:spLocks noGrp="1" noChangeArrowheads="1"/>
          </p:cNvSpPr>
          <p:nvPr>
            <p:ph type="sldNum" sz="quarter" idx="12"/>
          </p:nvPr>
        </p:nvSpPr>
        <p:spPr>
          <a:ln/>
        </p:spPr>
        <p:txBody>
          <a:bodyPr/>
          <a:lstStyle>
            <a:lvl1pPr>
              <a:defRPr/>
            </a:lvl1pPr>
          </a:lstStyle>
          <a:p>
            <a:pPr>
              <a:defRPr/>
            </a:pPr>
            <a:fld id="{94DD0FAC-A151-4EF0-BACE-A111A1BB4C0B}" type="slidenum">
              <a:rPr lang="en-US" altLang="en-US"/>
              <a:pPr>
                <a:defRPr/>
              </a:pPr>
              <a:t>‹#›</a:t>
            </a:fld>
            <a:endParaRPr lang="en-US" altLang="en-US"/>
          </a:p>
        </p:txBody>
      </p:sp>
    </p:spTree>
    <p:extLst>
      <p:ext uri="{BB962C8B-B14F-4D97-AF65-F5344CB8AC3E}">
        <p14:creationId xmlns:p14="http://schemas.microsoft.com/office/powerpoint/2010/main" val="4268469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F55E187-B97C-426C-80E6-BC055A7EBEF5}"/>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3773AC1-E2F3-441B-B19C-EE54F3728C4A}"/>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B016BB9-AC2B-47B5-BEAC-E3FE5E6D469F}"/>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B76E526D-FAEB-4968-84C5-4A3B9DECEA65}"/>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FD624D9A-1ACC-4EA6-94BD-82FD32835CBE}"/>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C18C8626-F2A4-484D-8089-94DD357D244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D7ABA2A-B717-4138-84F0-C7DFFE20F4B8}"/>
              </a:ext>
            </a:extLst>
          </p:cNvPr>
          <p:cNvSpPr>
            <a:spLocks noGrp="1" noChangeArrowheads="1"/>
          </p:cNvSpPr>
          <p:nvPr>
            <p:ph type="ctrTitle"/>
          </p:nvPr>
        </p:nvSpPr>
        <p:spPr>
          <a:xfrm>
            <a:off x="609600" y="381000"/>
            <a:ext cx="7772400" cy="1752600"/>
          </a:xfrm>
        </p:spPr>
        <p:txBody>
          <a:bodyPr/>
          <a:lstStyle/>
          <a:p>
            <a:pPr algn="l" eaLnBrk="1" hangingPunct="1"/>
            <a:r>
              <a:rPr lang="en-US" altLang="en-US" sz="3600" dirty="0">
                <a:latin typeface="Corbel" panose="020B0503020204020204" pitchFamily="34" charset="0"/>
                <a:cs typeface="Calibri" panose="020F0502020204030204" pitchFamily="34" charset="0"/>
              </a:rPr>
              <a:t>Themes in Data Ethics:</a:t>
            </a:r>
            <a:br>
              <a:rPr lang="en-US" altLang="en-US" sz="3600" dirty="0">
                <a:latin typeface="Corbel" panose="020B0503020204020204" pitchFamily="34" charset="0"/>
                <a:cs typeface="Calibri" panose="020F0502020204030204" pitchFamily="34" charset="0"/>
              </a:rPr>
            </a:br>
            <a:br>
              <a:rPr lang="en-US" altLang="en-US" sz="1800" dirty="0">
                <a:latin typeface="Corbel" panose="020B0503020204020204" pitchFamily="34" charset="0"/>
                <a:cs typeface="Calibri" panose="020F0502020204030204" pitchFamily="34" charset="0"/>
              </a:rPr>
            </a:br>
            <a:r>
              <a:rPr lang="en-US" altLang="en-US" sz="2800" dirty="0">
                <a:latin typeface="Corbel" panose="020B0503020204020204" pitchFamily="34" charset="0"/>
                <a:cs typeface="Calibri" panose="020F0502020204030204" pitchFamily="34" charset="0"/>
              </a:rPr>
              <a:t>A Multi-Framework Guide for Ethical Data Analytics/Analysis in the Contemporary Workplace</a:t>
            </a:r>
            <a:endParaRPr lang="en-US" altLang="en-US" sz="2800" b="1" dirty="0">
              <a:latin typeface="Corbel" panose="020B0503020204020204" pitchFamily="34" charset="0"/>
              <a:cs typeface="Calibri" panose="020F0502020204030204" pitchFamily="34" charset="0"/>
            </a:endParaRPr>
          </a:p>
        </p:txBody>
      </p:sp>
      <p:sp>
        <p:nvSpPr>
          <p:cNvPr id="3075" name="Rectangle 3">
            <a:extLst>
              <a:ext uri="{FF2B5EF4-FFF2-40B4-BE49-F238E27FC236}">
                <a16:creationId xmlns:a16="http://schemas.microsoft.com/office/drawing/2014/main" id="{99CB8F10-C25D-4D35-BC7B-1EBC1487E06E}"/>
              </a:ext>
            </a:extLst>
          </p:cNvPr>
          <p:cNvSpPr>
            <a:spLocks noGrp="1" noChangeArrowheads="1"/>
          </p:cNvSpPr>
          <p:nvPr>
            <p:ph type="subTitle" idx="1"/>
          </p:nvPr>
        </p:nvSpPr>
        <p:spPr>
          <a:xfrm>
            <a:off x="2590800" y="4343400"/>
            <a:ext cx="5715000" cy="2133600"/>
          </a:xfrm>
        </p:spPr>
        <p:txBody>
          <a:bodyPr/>
          <a:lstStyle/>
          <a:p>
            <a:pPr algn="r" eaLnBrk="1" hangingPunct="1">
              <a:lnSpc>
                <a:spcPct val="90000"/>
              </a:lnSpc>
            </a:pPr>
            <a:r>
              <a:rPr lang="en-US" altLang="en-US" i="1">
                <a:latin typeface="Corbel" panose="020B0503020204020204" pitchFamily="34" charset="0"/>
                <a:cs typeface="Calibri" panose="020F0502020204030204" pitchFamily="34" charset="0"/>
              </a:rPr>
              <a:t>Wayne Smith, Ph.D</a:t>
            </a:r>
            <a:r>
              <a:rPr lang="en-US" altLang="en-US">
                <a:latin typeface="Corbel" panose="020B0503020204020204" pitchFamily="34" charset="0"/>
                <a:cs typeface="Calibri" panose="020F0502020204030204" pitchFamily="34" charset="0"/>
              </a:rPr>
              <a:t>.</a:t>
            </a:r>
          </a:p>
          <a:p>
            <a:pPr algn="r" eaLnBrk="1" hangingPunct="1">
              <a:lnSpc>
                <a:spcPct val="90000"/>
              </a:lnSpc>
            </a:pPr>
            <a:r>
              <a:rPr lang="en-US" altLang="en-US">
                <a:latin typeface="Corbel" panose="020B0503020204020204" pitchFamily="34" charset="0"/>
                <a:cs typeface="Calibri" panose="020F0502020204030204" pitchFamily="34" charset="0"/>
              </a:rPr>
              <a:t>Department of Management</a:t>
            </a:r>
          </a:p>
          <a:p>
            <a:pPr algn="r" eaLnBrk="1" hangingPunct="1">
              <a:lnSpc>
                <a:spcPct val="90000"/>
              </a:lnSpc>
            </a:pPr>
            <a:r>
              <a:rPr lang="en-US" altLang="en-US">
                <a:latin typeface="Corbel" panose="020B0503020204020204" pitchFamily="34" charset="0"/>
                <a:cs typeface="Calibri" panose="020F0502020204030204" pitchFamily="34" charset="0"/>
              </a:rPr>
              <a:t>CSU Northridge</a:t>
            </a:r>
          </a:p>
          <a:p>
            <a:pPr algn="r" eaLnBrk="1" hangingPunct="1">
              <a:lnSpc>
                <a:spcPct val="90000"/>
              </a:lnSpc>
            </a:pPr>
            <a:r>
              <a:rPr lang="en-US" altLang="en-US">
                <a:latin typeface="Consolas" panose="020B0609020204030204" pitchFamily="49" charset="0"/>
                <a:ea typeface="Consolas" panose="020B0609020204030204" pitchFamily="49" charset="0"/>
                <a:cs typeface="Consolas" panose="020B0609020204030204" pitchFamily="49" charset="0"/>
              </a:rPr>
              <a:t>ws@csun.edu</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E4B01C-C697-BC83-39E1-8AC8DBDCCBE2}"/>
            </a:ext>
          </a:extLst>
        </p:cNvPr>
        <p:cNvGrpSpPr/>
        <p:nvPr/>
      </p:nvGrpSpPr>
      <p:grpSpPr>
        <a:xfrm>
          <a:off x="0" y="0"/>
          <a:ext cx="0" cy="0"/>
          <a:chOff x="0" y="0"/>
          <a:chExt cx="0" cy="0"/>
        </a:xfrm>
      </p:grpSpPr>
      <p:sp>
        <p:nvSpPr>
          <p:cNvPr id="8194" name="Slide Number Placeholder 5">
            <a:extLst>
              <a:ext uri="{FF2B5EF4-FFF2-40B4-BE49-F238E27FC236}">
                <a16:creationId xmlns:a16="http://schemas.microsoft.com/office/drawing/2014/main" id="{B652EF76-02DC-25AD-AC65-CBE26A3DF60F}"/>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DA51D07-F801-4025-ADA1-7FDA17F260B9}" type="slidenum">
              <a:rPr lang="en-US" altLang="en-US" sz="1400" smtClean="0"/>
              <a:pPr>
                <a:spcBef>
                  <a:spcPct val="0"/>
                </a:spcBef>
                <a:buFontTx/>
                <a:buNone/>
              </a:pPr>
              <a:t>2</a:t>
            </a:fld>
            <a:endParaRPr lang="en-US" altLang="en-US" sz="1400"/>
          </a:p>
        </p:txBody>
      </p:sp>
      <p:sp>
        <p:nvSpPr>
          <p:cNvPr id="8195" name="Rectangle 2">
            <a:extLst>
              <a:ext uri="{FF2B5EF4-FFF2-40B4-BE49-F238E27FC236}">
                <a16:creationId xmlns:a16="http://schemas.microsoft.com/office/drawing/2014/main" id="{2F414B33-A595-072E-FDA7-D8ABD863F470}"/>
              </a:ext>
            </a:extLst>
          </p:cNvPr>
          <p:cNvSpPr>
            <a:spLocks noGrp="1" noChangeArrowheads="1"/>
          </p:cNvSpPr>
          <p:nvPr>
            <p:ph type="title"/>
          </p:nvPr>
        </p:nvSpPr>
        <p:spPr/>
        <p:txBody>
          <a:bodyPr/>
          <a:lstStyle/>
          <a:p>
            <a:r>
              <a:rPr lang="en-US" altLang="en-US" sz="3600" dirty="0"/>
              <a:t>Data Ethics – </a:t>
            </a:r>
            <a:r>
              <a:rPr lang="en-US" altLang="en-US" sz="3600" i="1" dirty="0"/>
              <a:t>Professional</a:t>
            </a:r>
            <a:r>
              <a:rPr lang="en-US" altLang="en-US" sz="3600" dirty="0"/>
              <a:t>-level Themes</a:t>
            </a:r>
          </a:p>
        </p:txBody>
      </p:sp>
      <p:sp>
        <p:nvSpPr>
          <p:cNvPr id="8196" name="Rectangle 3">
            <a:extLst>
              <a:ext uri="{FF2B5EF4-FFF2-40B4-BE49-F238E27FC236}">
                <a16:creationId xmlns:a16="http://schemas.microsoft.com/office/drawing/2014/main" id="{A8E757EB-3A80-2310-6487-905D1F755A48}"/>
              </a:ext>
            </a:extLst>
          </p:cNvPr>
          <p:cNvSpPr>
            <a:spLocks noGrp="1" noChangeArrowheads="1"/>
          </p:cNvSpPr>
          <p:nvPr>
            <p:ph type="body" idx="1"/>
          </p:nvPr>
        </p:nvSpPr>
        <p:spPr>
          <a:xfrm>
            <a:off x="457200" y="1417638"/>
            <a:ext cx="8229600" cy="4525963"/>
          </a:xfrm>
        </p:spPr>
        <p:txBody>
          <a:bodyPr/>
          <a:lstStyle/>
          <a:p>
            <a:pPr>
              <a:lnSpc>
                <a:spcPct val="80000"/>
              </a:lnSpc>
            </a:pPr>
            <a:r>
              <a:rPr lang="en-US" altLang="en-US" sz="2000" dirty="0"/>
              <a:t>Seek to Advance the Value of Data Analytics/Analysis for Society</a:t>
            </a:r>
          </a:p>
          <a:p>
            <a:pPr marL="742950" lvl="2" indent="-342900">
              <a:lnSpc>
                <a:spcPct val="80000"/>
              </a:lnSpc>
            </a:pPr>
            <a:r>
              <a:rPr lang="en-US" altLang="en-US" sz="1600" dirty="0"/>
              <a:t>Considering the potential impact that models have on decisions (especially in relation to people).</a:t>
            </a:r>
          </a:p>
          <a:p>
            <a:pPr marL="742950" lvl="2" indent="-342900">
              <a:lnSpc>
                <a:spcPct val="80000"/>
              </a:lnSpc>
            </a:pPr>
            <a:r>
              <a:rPr lang="en-US" altLang="en-US" sz="1600" dirty="0"/>
              <a:t>Seeking to act in the public interest.</a:t>
            </a:r>
          </a:p>
          <a:p>
            <a:pPr>
              <a:lnSpc>
                <a:spcPct val="80000"/>
              </a:lnSpc>
            </a:pPr>
            <a:r>
              <a:rPr lang="en-US" altLang="en-US" sz="2000" dirty="0"/>
              <a:t>Avoid Harm</a:t>
            </a:r>
          </a:p>
          <a:p>
            <a:pPr marL="742950" lvl="2" indent="-342900">
              <a:lnSpc>
                <a:spcPct val="80000"/>
              </a:lnSpc>
            </a:pPr>
            <a:r>
              <a:rPr lang="en-US" altLang="en-US" sz="1600" dirty="0"/>
              <a:t>Using data that is ‘ethically sourced’, for example where data subjects have knowingly given their data and the perceptions of data subjects have been considered.  Considering privacy, law, and risk management.</a:t>
            </a:r>
          </a:p>
          <a:p>
            <a:pPr marL="742950" lvl="2" indent="-342900">
              <a:lnSpc>
                <a:spcPct val="80000"/>
              </a:lnSpc>
            </a:pPr>
            <a:r>
              <a:rPr lang="en-US" altLang="en-US" sz="1600" dirty="0"/>
              <a:t>Educating the workforce to recognize the risks.  Considering the impact on the environment and resources.</a:t>
            </a:r>
          </a:p>
          <a:p>
            <a:pPr>
              <a:lnSpc>
                <a:spcPct val="80000"/>
              </a:lnSpc>
            </a:pPr>
            <a:r>
              <a:rPr lang="en-US" altLang="en-US" sz="2000" dirty="0"/>
              <a:t>Apply and Maintain Professional Competence</a:t>
            </a:r>
          </a:p>
          <a:p>
            <a:pPr marL="742950" lvl="2" indent="-342900">
              <a:lnSpc>
                <a:spcPct val="80000"/>
              </a:lnSpc>
            </a:pPr>
            <a:r>
              <a:rPr lang="en-US" altLang="en-US" sz="1600" dirty="0"/>
              <a:t>Complying with relevant professional &amp; regulatory practices.  Ensuring the business’s ethics policies.</a:t>
            </a:r>
          </a:p>
          <a:p>
            <a:pPr marL="742950" lvl="2" indent="-342900">
              <a:lnSpc>
                <a:spcPct val="80000"/>
              </a:lnSpc>
            </a:pPr>
            <a:r>
              <a:rPr lang="en-US" altLang="en-US" sz="1600" dirty="0"/>
              <a:t>Monitoring and maintaining models. Validating and improving work.</a:t>
            </a:r>
          </a:p>
          <a:p>
            <a:pPr>
              <a:lnSpc>
                <a:spcPct val="80000"/>
              </a:lnSpc>
            </a:pPr>
            <a:r>
              <a:rPr lang="en-US" altLang="en-US" sz="2000" dirty="0"/>
              <a:t>Seek to Preserve or Increase Trustworthiness</a:t>
            </a:r>
          </a:p>
          <a:p>
            <a:pPr marL="742950" lvl="2" indent="-342900">
              <a:lnSpc>
                <a:spcPct val="80000"/>
              </a:lnSpc>
            </a:pPr>
            <a:r>
              <a:rPr lang="en-US" altLang="en-US" sz="1600" dirty="0"/>
              <a:t>Avoiding unnecessary complexity in methods to improve transparency.</a:t>
            </a:r>
          </a:p>
          <a:p>
            <a:pPr marL="742950" lvl="2" indent="-342900">
              <a:lnSpc>
                <a:spcPct val="80000"/>
              </a:lnSpc>
            </a:pPr>
            <a:r>
              <a:rPr lang="en-US" altLang="en-US" sz="1600" dirty="0"/>
              <a:t>Building trust through transparent communication with the public.</a:t>
            </a:r>
          </a:p>
          <a:p>
            <a:pPr>
              <a:lnSpc>
                <a:spcPct val="80000"/>
              </a:lnSpc>
            </a:pPr>
            <a:r>
              <a:rPr lang="en-US" altLang="en-US" sz="2000" dirty="0"/>
              <a:t>Maintain Accountability and Oversight</a:t>
            </a:r>
          </a:p>
          <a:p>
            <a:pPr marL="742950" lvl="2" indent="-342900">
              <a:lnSpc>
                <a:spcPct val="80000"/>
              </a:lnSpc>
            </a:pPr>
            <a:r>
              <a:rPr lang="en-US" altLang="en-US" sz="1600" dirty="0"/>
              <a:t>Maintaining human oversight of automated solutions.  Clearly defining operating constraints.</a:t>
            </a:r>
          </a:p>
          <a:p>
            <a:pPr marL="742950" lvl="2" indent="-342900">
              <a:lnSpc>
                <a:spcPct val="80000"/>
              </a:lnSpc>
            </a:pPr>
            <a:r>
              <a:rPr lang="en-US" altLang="en-US" sz="1600" dirty="0"/>
              <a:t>Maintaining governance and accountability structures, and if necessary, public involvement.</a:t>
            </a:r>
          </a:p>
        </p:txBody>
      </p:sp>
    </p:spTree>
    <p:extLst>
      <p:ext uri="{BB962C8B-B14F-4D97-AF65-F5344CB8AC3E}">
        <p14:creationId xmlns:p14="http://schemas.microsoft.com/office/powerpoint/2010/main" val="178670781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a:extLst>
              <a:ext uri="{FF2B5EF4-FFF2-40B4-BE49-F238E27FC236}">
                <a16:creationId xmlns:a16="http://schemas.microsoft.com/office/drawing/2014/main" id="{88B3E9AF-57D2-4E51-BA85-FA307905D322}"/>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DA51D07-F801-4025-ADA1-7FDA17F260B9}" type="slidenum">
              <a:rPr lang="en-US" altLang="en-US" sz="1400" smtClean="0"/>
              <a:pPr>
                <a:spcBef>
                  <a:spcPct val="0"/>
                </a:spcBef>
                <a:buFontTx/>
                <a:buNone/>
              </a:pPr>
              <a:t>3</a:t>
            </a:fld>
            <a:endParaRPr lang="en-US" altLang="en-US" sz="1400"/>
          </a:p>
        </p:txBody>
      </p:sp>
      <p:sp>
        <p:nvSpPr>
          <p:cNvPr id="8195" name="Rectangle 2">
            <a:extLst>
              <a:ext uri="{FF2B5EF4-FFF2-40B4-BE49-F238E27FC236}">
                <a16:creationId xmlns:a16="http://schemas.microsoft.com/office/drawing/2014/main" id="{6C6E7A60-40B0-4B3F-B4A3-599B269649CA}"/>
              </a:ext>
            </a:extLst>
          </p:cNvPr>
          <p:cNvSpPr>
            <a:spLocks noGrp="1" noChangeArrowheads="1"/>
          </p:cNvSpPr>
          <p:nvPr>
            <p:ph type="title"/>
          </p:nvPr>
        </p:nvSpPr>
        <p:spPr/>
        <p:txBody>
          <a:bodyPr/>
          <a:lstStyle/>
          <a:p>
            <a:r>
              <a:rPr lang="en-US" altLang="en-US" sz="3600" dirty="0"/>
              <a:t>Data Ethics – </a:t>
            </a:r>
            <a:r>
              <a:rPr lang="en-US" altLang="en-US" sz="3600" i="1" dirty="0"/>
              <a:t>Organizational</a:t>
            </a:r>
            <a:r>
              <a:rPr lang="en-US" altLang="en-US" sz="3600" dirty="0"/>
              <a:t>-level Themes</a:t>
            </a:r>
          </a:p>
        </p:txBody>
      </p:sp>
      <p:sp>
        <p:nvSpPr>
          <p:cNvPr id="8196" name="Rectangle 3">
            <a:extLst>
              <a:ext uri="{FF2B5EF4-FFF2-40B4-BE49-F238E27FC236}">
                <a16:creationId xmlns:a16="http://schemas.microsoft.com/office/drawing/2014/main" id="{1EEAAE84-1E06-4995-8C7B-D4DD41ED1D51}"/>
              </a:ext>
            </a:extLst>
          </p:cNvPr>
          <p:cNvSpPr>
            <a:spLocks noGrp="1" noChangeArrowheads="1"/>
          </p:cNvSpPr>
          <p:nvPr>
            <p:ph type="body" idx="1"/>
          </p:nvPr>
        </p:nvSpPr>
        <p:spPr>
          <a:xfrm>
            <a:off x="457200" y="1540572"/>
            <a:ext cx="8229600" cy="4525963"/>
          </a:xfrm>
        </p:spPr>
        <p:txBody>
          <a:bodyPr/>
          <a:lstStyle/>
          <a:p>
            <a:pPr>
              <a:lnSpc>
                <a:spcPct val="80000"/>
              </a:lnSpc>
            </a:pPr>
            <a:r>
              <a:rPr lang="en-US" altLang="en-US" dirty="0"/>
              <a:t>Wherever and whenever possible, every organization should improve the following attributes related to its data and analytics activities:</a:t>
            </a:r>
          </a:p>
          <a:p>
            <a:pPr lvl="1">
              <a:lnSpc>
                <a:spcPct val="80000"/>
              </a:lnSpc>
            </a:pPr>
            <a:endParaRPr lang="en-US" altLang="en-US" dirty="0"/>
          </a:p>
          <a:p>
            <a:pPr lvl="1">
              <a:lnSpc>
                <a:spcPct val="80000"/>
              </a:lnSpc>
            </a:pPr>
            <a:r>
              <a:rPr lang="en-US" altLang="en-US" dirty="0"/>
              <a:t>Beneficence</a:t>
            </a:r>
          </a:p>
          <a:p>
            <a:pPr lvl="2">
              <a:lnSpc>
                <a:spcPct val="80000"/>
              </a:lnSpc>
            </a:pPr>
            <a:r>
              <a:rPr lang="en-US" altLang="en-US" sz="1800" dirty="0"/>
              <a:t>Benefits, well-being, peace, social good, common good</a:t>
            </a:r>
          </a:p>
          <a:p>
            <a:pPr lvl="1">
              <a:lnSpc>
                <a:spcPct val="80000"/>
              </a:lnSpc>
            </a:pPr>
            <a:r>
              <a:rPr lang="en-US" altLang="en-US" dirty="0"/>
              <a:t>Freedom and Autonomy</a:t>
            </a:r>
          </a:p>
          <a:p>
            <a:pPr lvl="2">
              <a:lnSpc>
                <a:spcPct val="80000"/>
              </a:lnSpc>
            </a:pPr>
            <a:r>
              <a:rPr lang="en-US" altLang="en-US" sz="1800" dirty="0"/>
              <a:t>Consent, choice, self-determination, liberty, empowerment</a:t>
            </a:r>
          </a:p>
          <a:p>
            <a:pPr lvl="1">
              <a:lnSpc>
                <a:spcPct val="80000"/>
              </a:lnSpc>
            </a:pPr>
            <a:r>
              <a:rPr lang="en-US" altLang="en-US" dirty="0"/>
              <a:t>Trust</a:t>
            </a:r>
          </a:p>
          <a:p>
            <a:pPr lvl="2">
              <a:lnSpc>
                <a:spcPct val="80000"/>
              </a:lnSpc>
            </a:pPr>
            <a:r>
              <a:rPr lang="en-US" altLang="en-US" sz="1800" dirty="0"/>
              <a:t>Confidences, assurance, credence, reliance</a:t>
            </a:r>
          </a:p>
          <a:p>
            <a:pPr lvl="1">
              <a:lnSpc>
                <a:spcPct val="80000"/>
              </a:lnSpc>
            </a:pPr>
            <a:r>
              <a:rPr lang="en-US" altLang="en-US" dirty="0"/>
              <a:t>Sustainability</a:t>
            </a:r>
          </a:p>
          <a:p>
            <a:pPr lvl="2">
              <a:lnSpc>
                <a:spcPct val="80000"/>
              </a:lnSpc>
            </a:pPr>
            <a:r>
              <a:rPr lang="en-US" altLang="en-US" sz="1800" dirty="0"/>
              <a:t>Environment (nature), energy, resources (energy)</a:t>
            </a:r>
          </a:p>
          <a:p>
            <a:pPr lvl="1">
              <a:lnSpc>
                <a:spcPct val="80000"/>
              </a:lnSpc>
            </a:pPr>
            <a:r>
              <a:rPr lang="en-US" altLang="en-US" dirty="0"/>
              <a:t>Dignity</a:t>
            </a:r>
          </a:p>
          <a:p>
            <a:pPr lvl="2">
              <a:lnSpc>
                <a:spcPct val="80000"/>
              </a:lnSpc>
            </a:pPr>
            <a:r>
              <a:rPr lang="en-US" altLang="en-US" sz="1800" dirty="0"/>
              <a:t>Decency, greatness, honor, self-respect, morality</a:t>
            </a:r>
          </a:p>
          <a:p>
            <a:pPr lvl="1">
              <a:lnSpc>
                <a:spcPct val="80000"/>
              </a:lnSpc>
            </a:pPr>
            <a:r>
              <a:rPr lang="en-US" altLang="en-US" dirty="0"/>
              <a:t>Solidarity</a:t>
            </a:r>
          </a:p>
          <a:p>
            <a:pPr lvl="2">
              <a:lnSpc>
                <a:spcPct val="80000"/>
              </a:lnSpc>
            </a:pPr>
            <a:r>
              <a:rPr lang="en-US" altLang="en-US" sz="1800" dirty="0"/>
              <a:t>Social security, cohesion</a:t>
            </a:r>
          </a:p>
          <a:p>
            <a:pPr marL="457200" lvl="1" indent="0">
              <a:lnSpc>
                <a:spcPct val="80000"/>
              </a:lnSpc>
              <a:buNone/>
            </a:pPr>
            <a:endParaRPr lang="en-US" altLang="en-US" dirty="0"/>
          </a:p>
        </p:txBody>
      </p:sp>
    </p:spTree>
    <p:extLst>
      <p:ext uri="{BB962C8B-B14F-4D97-AF65-F5344CB8AC3E}">
        <p14:creationId xmlns:p14="http://schemas.microsoft.com/office/powerpoint/2010/main" val="177707555"/>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7513E5-1EB7-9C8E-57ED-F37C00F522E2}"/>
            </a:ext>
          </a:extLst>
        </p:cNvPr>
        <p:cNvGrpSpPr/>
        <p:nvPr/>
      </p:nvGrpSpPr>
      <p:grpSpPr>
        <a:xfrm>
          <a:off x="0" y="0"/>
          <a:ext cx="0" cy="0"/>
          <a:chOff x="0" y="0"/>
          <a:chExt cx="0" cy="0"/>
        </a:xfrm>
      </p:grpSpPr>
      <p:sp>
        <p:nvSpPr>
          <p:cNvPr id="8194" name="Slide Number Placeholder 5">
            <a:extLst>
              <a:ext uri="{FF2B5EF4-FFF2-40B4-BE49-F238E27FC236}">
                <a16:creationId xmlns:a16="http://schemas.microsoft.com/office/drawing/2014/main" id="{A94DFFAF-54E2-659D-7AFB-3D847D700BE1}"/>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DA51D07-F801-4025-ADA1-7FDA17F260B9}" type="slidenum">
              <a:rPr lang="en-US" altLang="en-US" sz="1400" smtClean="0"/>
              <a:pPr>
                <a:spcBef>
                  <a:spcPct val="0"/>
                </a:spcBef>
                <a:buFontTx/>
                <a:buNone/>
              </a:pPr>
              <a:t>4</a:t>
            </a:fld>
            <a:endParaRPr lang="en-US" altLang="en-US" sz="1400"/>
          </a:p>
        </p:txBody>
      </p:sp>
      <p:sp>
        <p:nvSpPr>
          <p:cNvPr id="8195" name="Rectangle 2">
            <a:extLst>
              <a:ext uri="{FF2B5EF4-FFF2-40B4-BE49-F238E27FC236}">
                <a16:creationId xmlns:a16="http://schemas.microsoft.com/office/drawing/2014/main" id="{778AE592-E53D-FE00-A8C7-7AB2A08A2325}"/>
              </a:ext>
            </a:extLst>
          </p:cNvPr>
          <p:cNvSpPr>
            <a:spLocks noGrp="1" noChangeArrowheads="1"/>
          </p:cNvSpPr>
          <p:nvPr>
            <p:ph type="title"/>
          </p:nvPr>
        </p:nvSpPr>
        <p:spPr/>
        <p:txBody>
          <a:bodyPr/>
          <a:lstStyle/>
          <a:p>
            <a:r>
              <a:rPr lang="en-US" altLang="en-US" sz="3600" dirty="0"/>
              <a:t>Data Ethics – </a:t>
            </a:r>
            <a:r>
              <a:rPr lang="en-US" altLang="en-US" sz="3600" i="1" dirty="0"/>
              <a:t>Research</a:t>
            </a:r>
            <a:r>
              <a:rPr lang="en-US" altLang="en-US" sz="3600" dirty="0"/>
              <a:t>-level Themes</a:t>
            </a:r>
          </a:p>
        </p:txBody>
      </p:sp>
      <p:sp>
        <p:nvSpPr>
          <p:cNvPr id="8196" name="Rectangle 3">
            <a:extLst>
              <a:ext uri="{FF2B5EF4-FFF2-40B4-BE49-F238E27FC236}">
                <a16:creationId xmlns:a16="http://schemas.microsoft.com/office/drawing/2014/main" id="{607257C6-8290-1D99-923C-8BD691E96A4D}"/>
              </a:ext>
            </a:extLst>
          </p:cNvPr>
          <p:cNvSpPr>
            <a:spLocks noGrp="1" noChangeArrowheads="1"/>
          </p:cNvSpPr>
          <p:nvPr>
            <p:ph type="body" idx="1"/>
          </p:nvPr>
        </p:nvSpPr>
        <p:spPr>
          <a:xfrm>
            <a:off x="457200" y="1540572"/>
            <a:ext cx="8229600" cy="4525963"/>
          </a:xfrm>
        </p:spPr>
        <p:txBody>
          <a:bodyPr/>
          <a:lstStyle/>
          <a:p>
            <a:pPr>
              <a:lnSpc>
                <a:spcPct val="80000"/>
              </a:lnSpc>
            </a:pPr>
            <a:r>
              <a:rPr lang="en-US" altLang="en-US" dirty="0"/>
              <a:t>If you are collecting the data yourself (“primary data”), an analyst should consider the following “lenses” related to various perspectives on that data:</a:t>
            </a:r>
          </a:p>
          <a:p>
            <a:pPr lvl="1">
              <a:lnSpc>
                <a:spcPct val="80000"/>
              </a:lnSpc>
            </a:pPr>
            <a:endParaRPr lang="en-US" altLang="en-US" dirty="0"/>
          </a:p>
          <a:p>
            <a:pPr lvl="1">
              <a:lnSpc>
                <a:spcPct val="80000"/>
              </a:lnSpc>
            </a:pPr>
            <a:r>
              <a:rPr lang="en-US" altLang="en-US" dirty="0"/>
              <a:t>Positionality</a:t>
            </a:r>
          </a:p>
          <a:p>
            <a:pPr lvl="2">
              <a:lnSpc>
                <a:spcPct val="80000"/>
              </a:lnSpc>
            </a:pPr>
            <a:r>
              <a:rPr lang="en-US" altLang="en-US" sz="1800" dirty="0"/>
              <a:t>Diversity of human experience</a:t>
            </a:r>
          </a:p>
          <a:p>
            <a:pPr lvl="2">
              <a:lnSpc>
                <a:spcPct val="80000"/>
              </a:lnSpc>
            </a:pPr>
            <a:r>
              <a:rPr lang="en-US" altLang="en-US" sz="1800" dirty="0"/>
              <a:t>Assumptions and bias; role and expertise; stakeholders and  beneficiaries</a:t>
            </a:r>
          </a:p>
          <a:p>
            <a:pPr lvl="1">
              <a:lnSpc>
                <a:spcPct val="80000"/>
              </a:lnSpc>
            </a:pPr>
            <a:r>
              <a:rPr lang="en-US" altLang="en-US" dirty="0"/>
              <a:t>Sociotechnical Systems</a:t>
            </a:r>
          </a:p>
          <a:p>
            <a:pPr lvl="2">
              <a:lnSpc>
                <a:spcPct val="80000"/>
              </a:lnSpc>
            </a:pPr>
            <a:r>
              <a:rPr lang="en-US" altLang="en-US" sz="1800" dirty="0"/>
              <a:t>Technology interacting with society</a:t>
            </a:r>
          </a:p>
          <a:p>
            <a:pPr lvl="2">
              <a:lnSpc>
                <a:spcPct val="80000"/>
              </a:lnSpc>
            </a:pPr>
            <a:r>
              <a:rPr lang="en-US" altLang="en-US" sz="1800" dirty="0"/>
              <a:t>Embeddedness, Impact, constructs, relationships, descriptions of tools</a:t>
            </a:r>
          </a:p>
          <a:p>
            <a:pPr lvl="1">
              <a:lnSpc>
                <a:spcPct val="80000"/>
              </a:lnSpc>
            </a:pPr>
            <a:r>
              <a:rPr lang="en-US" altLang="en-US" dirty="0"/>
              <a:t>Power</a:t>
            </a:r>
          </a:p>
          <a:p>
            <a:pPr lvl="2">
              <a:lnSpc>
                <a:spcPct val="80000"/>
              </a:lnSpc>
            </a:pPr>
            <a:r>
              <a:rPr lang="en-US" altLang="en-US" sz="1800" dirty="0"/>
              <a:t>Asymmetries in agency</a:t>
            </a:r>
          </a:p>
          <a:p>
            <a:pPr lvl="2">
              <a:lnSpc>
                <a:spcPct val="80000"/>
              </a:lnSpc>
            </a:pPr>
            <a:r>
              <a:rPr lang="en-US" altLang="en-US" sz="1800" dirty="0"/>
              <a:t>Influences/decides; gains/loses in transformations, distribution, &amp; agency</a:t>
            </a:r>
          </a:p>
          <a:p>
            <a:pPr lvl="1">
              <a:lnSpc>
                <a:spcPct val="80000"/>
              </a:lnSpc>
            </a:pPr>
            <a:r>
              <a:rPr lang="en-US" altLang="en-US" dirty="0"/>
              <a:t>Narratives</a:t>
            </a:r>
          </a:p>
          <a:p>
            <a:pPr lvl="2">
              <a:lnSpc>
                <a:spcPct val="80000"/>
              </a:lnSpc>
            </a:pPr>
            <a:r>
              <a:rPr lang="en-US" altLang="en-US" sz="1800" dirty="0"/>
              <a:t>Dominant discourse</a:t>
            </a:r>
          </a:p>
          <a:p>
            <a:pPr lvl="2">
              <a:lnSpc>
                <a:spcPct val="80000"/>
              </a:lnSpc>
            </a:pPr>
            <a:r>
              <a:rPr lang="en-US" altLang="en-US" sz="1800" dirty="0"/>
              <a:t>Motivation, beliefs, change, results, agreement, questions, resistance</a:t>
            </a:r>
          </a:p>
          <a:p>
            <a:pPr marL="457200" lvl="1" indent="0">
              <a:lnSpc>
                <a:spcPct val="80000"/>
              </a:lnSpc>
              <a:buNone/>
            </a:pPr>
            <a:endParaRPr lang="en-US" altLang="en-US" dirty="0"/>
          </a:p>
        </p:txBody>
      </p:sp>
    </p:spTree>
    <p:extLst>
      <p:ext uri="{BB962C8B-B14F-4D97-AF65-F5344CB8AC3E}">
        <p14:creationId xmlns:p14="http://schemas.microsoft.com/office/powerpoint/2010/main" val="1716957952"/>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990CEE-5DCD-8F74-ACBB-B71DD99B33A9}"/>
            </a:ext>
          </a:extLst>
        </p:cNvPr>
        <p:cNvGrpSpPr/>
        <p:nvPr/>
      </p:nvGrpSpPr>
      <p:grpSpPr>
        <a:xfrm>
          <a:off x="0" y="0"/>
          <a:ext cx="0" cy="0"/>
          <a:chOff x="0" y="0"/>
          <a:chExt cx="0" cy="0"/>
        </a:xfrm>
      </p:grpSpPr>
      <p:sp>
        <p:nvSpPr>
          <p:cNvPr id="8194" name="Slide Number Placeholder 5">
            <a:extLst>
              <a:ext uri="{FF2B5EF4-FFF2-40B4-BE49-F238E27FC236}">
                <a16:creationId xmlns:a16="http://schemas.microsoft.com/office/drawing/2014/main" id="{1D437EF6-78F8-DE61-F617-9BFC1EC8E602}"/>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DA51D07-F801-4025-ADA1-7FDA17F260B9}" type="slidenum">
              <a:rPr lang="en-US" altLang="en-US" sz="1400" smtClean="0"/>
              <a:pPr>
                <a:spcBef>
                  <a:spcPct val="0"/>
                </a:spcBef>
                <a:buFontTx/>
                <a:buNone/>
              </a:pPr>
              <a:t>5</a:t>
            </a:fld>
            <a:endParaRPr lang="en-US" altLang="en-US" sz="1400"/>
          </a:p>
        </p:txBody>
      </p:sp>
      <p:sp>
        <p:nvSpPr>
          <p:cNvPr id="8195" name="Rectangle 2">
            <a:extLst>
              <a:ext uri="{FF2B5EF4-FFF2-40B4-BE49-F238E27FC236}">
                <a16:creationId xmlns:a16="http://schemas.microsoft.com/office/drawing/2014/main" id="{58796698-FE31-5D70-0A96-F6CAADCD1957}"/>
              </a:ext>
            </a:extLst>
          </p:cNvPr>
          <p:cNvSpPr>
            <a:spLocks noGrp="1" noChangeArrowheads="1"/>
          </p:cNvSpPr>
          <p:nvPr>
            <p:ph type="title"/>
          </p:nvPr>
        </p:nvSpPr>
        <p:spPr/>
        <p:txBody>
          <a:bodyPr/>
          <a:lstStyle/>
          <a:p>
            <a:r>
              <a:rPr lang="en-US" altLang="en-US" sz="3600" dirty="0"/>
              <a:t>Data Ethics – </a:t>
            </a:r>
            <a:r>
              <a:rPr lang="en-US" altLang="en-US" sz="3600" i="1" dirty="0"/>
              <a:t>Representation</a:t>
            </a:r>
            <a:r>
              <a:rPr lang="en-US" altLang="en-US" sz="3600" dirty="0"/>
              <a:t>-level Themes</a:t>
            </a:r>
          </a:p>
        </p:txBody>
      </p:sp>
      <p:sp>
        <p:nvSpPr>
          <p:cNvPr id="8196" name="Rectangle 3">
            <a:extLst>
              <a:ext uri="{FF2B5EF4-FFF2-40B4-BE49-F238E27FC236}">
                <a16:creationId xmlns:a16="http://schemas.microsoft.com/office/drawing/2014/main" id="{F5C7F3AF-5A03-5527-57E6-9768BF331172}"/>
              </a:ext>
            </a:extLst>
          </p:cNvPr>
          <p:cNvSpPr>
            <a:spLocks noGrp="1" noChangeArrowheads="1"/>
          </p:cNvSpPr>
          <p:nvPr>
            <p:ph type="body" idx="1"/>
          </p:nvPr>
        </p:nvSpPr>
        <p:spPr>
          <a:xfrm>
            <a:off x="457200" y="1417638"/>
            <a:ext cx="8229600" cy="4525963"/>
          </a:xfrm>
        </p:spPr>
        <p:txBody>
          <a:bodyPr/>
          <a:lstStyle/>
          <a:p>
            <a:pPr>
              <a:lnSpc>
                <a:spcPct val="80000"/>
              </a:lnSpc>
            </a:pPr>
            <a:r>
              <a:rPr lang="en-US" altLang="en-US" sz="2000" dirty="0"/>
              <a:t>Understanding the data.</a:t>
            </a:r>
          </a:p>
          <a:p>
            <a:pPr lvl="1">
              <a:lnSpc>
                <a:spcPct val="80000"/>
              </a:lnSpc>
            </a:pPr>
            <a:r>
              <a:rPr lang="en-US" altLang="en-US" sz="1800" dirty="0"/>
              <a:t>Before visualizing or reporting on data, an analyst must have a thorough understanding of the data, including its sources, limitations, and potential biases.</a:t>
            </a:r>
          </a:p>
          <a:p>
            <a:pPr>
              <a:lnSpc>
                <a:spcPct val="80000"/>
              </a:lnSpc>
            </a:pPr>
            <a:r>
              <a:rPr lang="en-US" altLang="en-US" sz="2000" dirty="0"/>
              <a:t>Choosing appropriate visualizations.</a:t>
            </a:r>
          </a:p>
          <a:p>
            <a:pPr lvl="1">
              <a:lnSpc>
                <a:spcPct val="80000"/>
              </a:lnSpc>
            </a:pPr>
            <a:r>
              <a:rPr lang="en-US" altLang="en-US" sz="1800" dirty="0"/>
              <a:t>Data can be presented in a variety of ways, such as graphs, charts, tables, or maps. An analyst must select the most suitable visualization method that accurately represents the data and effectively communicates the findings.</a:t>
            </a:r>
          </a:p>
          <a:p>
            <a:pPr>
              <a:lnSpc>
                <a:spcPct val="80000"/>
              </a:lnSpc>
            </a:pPr>
            <a:r>
              <a:rPr lang="en-US" altLang="en-US" sz="2000" dirty="0"/>
              <a:t>Avoiding bias and manipulation.</a:t>
            </a:r>
          </a:p>
          <a:p>
            <a:pPr lvl="1">
              <a:lnSpc>
                <a:spcPct val="80000"/>
              </a:lnSpc>
            </a:pPr>
            <a:r>
              <a:rPr lang="en-US" altLang="en-US" sz="1800" dirty="0"/>
              <a:t>Analysts must avoid manipulating or cherry-picking data to support a specific narrative or agenda. This can lead to biased results and misinterpretations, which can have serious consequences.</a:t>
            </a:r>
          </a:p>
          <a:p>
            <a:pPr>
              <a:lnSpc>
                <a:spcPct val="80000"/>
              </a:lnSpc>
            </a:pPr>
            <a:r>
              <a:rPr lang="en-US" altLang="en-US" sz="2000" dirty="0"/>
              <a:t>Fact-checking and verifying data.</a:t>
            </a:r>
          </a:p>
          <a:p>
            <a:pPr lvl="1">
              <a:lnSpc>
                <a:spcPct val="80000"/>
              </a:lnSpc>
            </a:pPr>
            <a:r>
              <a:rPr lang="en-US" altLang="en-US" sz="1800" dirty="0"/>
              <a:t>Analysts must ensure the accuracy and validity of the data they are working with. This involves cross-checking data from multiple sources and verifying its authenticity.</a:t>
            </a:r>
          </a:p>
          <a:p>
            <a:pPr>
              <a:lnSpc>
                <a:spcPct val="80000"/>
              </a:lnSpc>
            </a:pPr>
            <a:r>
              <a:rPr lang="en-US" altLang="en-US" sz="2000" dirty="0"/>
              <a:t>Proper data attribution.</a:t>
            </a:r>
          </a:p>
          <a:p>
            <a:pPr lvl="1">
              <a:lnSpc>
                <a:spcPct val="80000"/>
              </a:lnSpc>
            </a:pPr>
            <a:r>
              <a:rPr lang="en-US" altLang="en-US" sz="1800" dirty="0"/>
              <a:t>Giving credit to the sources of data and properly citing them is an important aspect of accurate representation. This allows for transparency and accountability in data reporting.</a:t>
            </a:r>
          </a:p>
        </p:txBody>
      </p:sp>
    </p:spTree>
    <p:extLst>
      <p:ext uri="{BB962C8B-B14F-4D97-AF65-F5344CB8AC3E}">
        <p14:creationId xmlns:p14="http://schemas.microsoft.com/office/powerpoint/2010/main" val="565954871"/>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10D8B2-4338-88E5-3F2D-5C8A3AADACFB}"/>
            </a:ext>
          </a:extLst>
        </p:cNvPr>
        <p:cNvGrpSpPr/>
        <p:nvPr/>
      </p:nvGrpSpPr>
      <p:grpSpPr>
        <a:xfrm>
          <a:off x="0" y="0"/>
          <a:ext cx="0" cy="0"/>
          <a:chOff x="0" y="0"/>
          <a:chExt cx="0" cy="0"/>
        </a:xfrm>
      </p:grpSpPr>
      <p:sp>
        <p:nvSpPr>
          <p:cNvPr id="8194" name="Slide Number Placeholder 5">
            <a:extLst>
              <a:ext uri="{FF2B5EF4-FFF2-40B4-BE49-F238E27FC236}">
                <a16:creationId xmlns:a16="http://schemas.microsoft.com/office/drawing/2014/main" id="{64C7801F-1DD9-7FEA-C6F2-9FC643B9BAA1}"/>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DA51D07-F801-4025-ADA1-7FDA17F260B9}" type="slidenum">
              <a:rPr lang="en-US" altLang="en-US" sz="1400" smtClean="0"/>
              <a:pPr>
                <a:spcBef>
                  <a:spcPct val="0"/>
                </a:spcBef>
                <a:buFontTx/>
                <a:buNone/>
              </a:pPr>
              <a:t>6</a:t>
            </a:fld>
            <a:endParaRPr lang="en-US" altLang="en-US" sz="1400"/>
          </a:p>
        </p:txBody>
      </p:sp>
      <p:sp>
        <p:nvSpPr>
          <p:cNvPr id="8195" name="Rectangle 2">
            <a:extLst>
              <a:ext uri="{FF2B5EF4-FFF2-40B4-BE49-F238E27FC236}">
                <a16:creationId xmlns:a16="http://schemas.microsoft.com/office/drawing/2014/main" id="{41BED312-120C-3E12-DF36-89B287DF36C0}"/>
              </a:ext>
            </a:extLst>
          </p:cNvPr>
          <p:cNvSpPr>
            <a:spLocks noGrp="1" noChangeArrowheads="1"/>
          </p:cNvSpPr>
          <p:nvPr>
            <p:ph type="title"/>
          </p:nvPr>
        </p:nvSpPr>
        <p:spPr/>
        <p:txBody>
          <a:bodyPr/>
          <a:lstStyle/>
          <a:p>
            <a:r>
              <a:rPr lang="en-US" altLang="en-US" sz="3600" dirty="0"/>
              <a:t>Data Ethics – </a:t>
            </a:r>
            <a:r>
              <a:rPr lang="en-US" altLang="en-US" sz="3600" i="1" dirty="0"/>
              <a:t>Visualization</a:t>
            </a:r>
            <a:r>
              <a:rPr lang="en-US" altLang="en-US" sz="3600" dirty="0"/>
              <a:t>-level Themes</a:t>
            </a:r>
          </a:p>
        </p:txBody>
      </p:sp>
      <p:sp>
        <p:nvSpPr>
          <p:cNvPr id="8196" name="Rectangle 3">
            <a:extLst>
              <a:ext uri="{FF2B5EF4-FFF2-40B4-BE49-F238E27FC236}">
                <a16:creationId xmlns:a16="http://schemas.microsoft.com/office/drawing/2014/main" id="{92431B76-C08D-6820-4857-A88E20C31F89}"/>
              </a:ext>
            </a:extLst>
          </p:cNvPr>
          <p:cNvSpPr>
            <a:spLocks noGrp="1" noChangeArrowheads="1"/>
          </p:cNvSpPr>
          <p:nvPr>
            <p:ph type="body" idx="1"/>
          </p:nvPr>
        </p:nvSpPr>
        <p:spPr>
          <a:xfrm>
            <a:off x="457200" y="1417638"/>
            <a:ext cx="8229600" cy="4525963"/>
          </a:xfrm>
        </p:spPr>
        <p:txBody>
          <a:bodyPr/>
          <a:lstStyle/>
          <a:p>
            <a:pPr>
              <a:lnSpc>
                <a:spcPct val="80000"/>
              </a:lnSpc>
            </a:pPr>
            <a:r>
              <a:rPr lang="en-US" altLang="en-US" sz="1800" dirty="0"/>
              <a:t>Exercise objectivity when drafting and presenting any reports or findings.</a:t>
            </a:r>
          </a:p>
          <a:p>
            <a:pPr>
              <a:lnSpc>
                <a:spcPct val="80000"/>
              </a:lnSpc>
            </a:pPr>
            <a:endParaRPr lang="en-US" altLang="en-US" sz="1800" dirty="0"/>
          </a:p>
          <a:p>
            <a:pPr>
              <a:lnSpc>
                <a:spcPct val="80000"/>
              </a:lnSpc>
            </a:pPr>
            <a:r>
              <a:rPr lang="en-US" altLang="en-US" sz="1800" dirty="0"/>
              <a:t>Acknowledge all third-party data sources appropriately.</a:t>
            </a:r>
          </a:p>
          <a:p>
            <a:pPr>
              <a:lnSpc>
                <a:spcPct val="80000"/>
              </a:lnSpc>
            </a:pPr>
            <a:endParaRPr lang="en-US" altLang="en-US" sz="1800" dirty="0"/>
          </a:p>
          <a:p>
            <a:pPr>
              <a:lnSpc>
                <a:spcPct val="80000"/>
              </a:lnSpc>
            </a:pPr>
            <a:r>
              <a:rPr lang="en-US" altLang="en-US" sz="1800" dirty="0"/>
              <a:t>Ensure that all visualizations are unambiguous and do not focus on any sensationalized data points.</a:t>
            </a:r>
          </a:p>
          <a:p>
            <a:pPr>
              <a:lnSpc>
                <a:spcPct val="80000"/>
              </a:lnSpc>
            </a:pPr>
            <a:endParaRPr lang="en-US" altLang="en-US" sz="1800" dirty="0"/>
          </a:p>
          <a:p>
            <a:pPr>
              <a:lnSpc>
                <a:spcPct val="80000"/>
              </a:lnSpc>
            </a:pPr>
            <a:r>
              <a:rPr lang="en-US" altLang="en-US" sz="1800" dirty="0"/>
              <a:t>Construct visualizations in a meaningful way, utilizing appropriate titles, labels, scales, and legends.</a:t>
            </a:r>
          </a:p>
          <a:p>
            <a:pPr>
              <a:lnSpc>
                <a:spcPct val="80000"/>
              </a:lnSpc>
            </a:pPr>
            <a:endParaRPr lang="en-US" altLang="en-US" sz="1800" dirty="0"/>
          </a:p>
          <a:p>
            <a:pPr>
              <a:lnSpc>
                <a:spcPct val="80000"/>
              </a:lnSpc>
            </a:pPr>
            <a:r>
              <a:rPr lang="en-US" altLang="en-US" sz="1800" dirty="0"/>
              <a:t>Present all data in a complete picture, avoiding masking or omitting portions of graphs.</a:t>
            </a:r>
          </a:p>
          <a:p>
            <a:pPr>
              <a:lnSpc>
                <a:spcPct val="80000"/>
              </a:lnSpc>
            </a:pPr>
            <a:endParaRPr lang="en-US" altLang="en-US" sz="1800" dirty="0"/>
          </a:p>
          <a:p>
            <a:pPr>
              <a:lnSpc>
                <a:spcPct val="80000"/>
              </a:lnSpc>
            </a:pPr>
            <a:r>
              <a:rPr lang="en-US" altLang="en-US" sz="1800" dirty="0"/>
              <a:t>Ensure that the scales on all axes in a chart are consistent and proportionate.</a:t>
            </a:r>
          </a:p>
          <a:p>
            <a:pPr>
              <a:lnSpc>
                <a:spcPct val="80000"/>
              </a:lnSpc>
            </a:pPr>
            <a:endParaRPr lang="en-US" altLang="en-US" sz="1800" dirty="0"/>
          </a:p>
          <a:p>
            <a:pPr>
              <a:lnSpc>
                <a:spcPct val="80000"/>
              </a:lnSpc>
            </a:pPr>
            <a:r>
              <a:rPr lang="en-US" altLang="en-US" sz="1800" dirty="0"/>
              <a:t>Exercise caution when implying causality between connected data points, providing supporting evidence if needed.</a:t>
            </a:r>
          </a:p>
          <a:p>
            <a:pPr>
              <a:lnSpc>
                <a:spcPct val="80000"/>
              </a:lnSpc>
            </a:pPr>
            <a:endParaRPr lang="en-US" altLang="en-US" sz="1800" dirty="0"/>
          </a:p>
          <a:p>
            <a:pPr>
              <a:lnSpc>
                <a:spcPct val="80000"/>
              </a:lnSpc>
            </a:pPr>
            <a:r>
              <a:rPr lang="en-US" altLang="en-US" sz="1800" dirty="0"/>
              <a:t>Utilize representative datasets of the population of interest.</a:t>
            </a:r>
          </a:p>
        </p:txBody>
      </p:sp>
    </p:spTree>
    <p:extLst>
      <p:ext uri="{BB962C8B-B14F-4D97-AF65-F5344CB8AC3E}">
        <p14:creationId xmlns:p14="http://schemas.microsoft.com/office/powerpoint/2010/main" val="2206409196"/>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a:extLst>
              <a:ext uri="{FF2B5EF4-FFF2-40B4-BE49-F238E27FC236}">
                <a16:creationId xmlns:a16="http://schemas.microsoft.com/office/drawing/2014/main" id="{88B3E9AF-57D2-4E51-BA85-FA307905D322}"/>
              </a:ext>
            </a:extLst>
          </p:cNvPr>
          <p:cNvSpPr>
            <a:spLocks noGrp="1"/>
          </p:cNvSpPr>
          <p:nvPr>
            <p:ph type="sldNum" sz="quarter" idx="12"/>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DA51D07-F801-4025-ADA1-7FDA17F260B9}" type="slidenum">
              <a:rPr lang="en-US" altLang="en-US" sz="1400" smtClean="0"/>
              <a:pPr>
                <a:spcBef>
                  <a:spcPct val="0"/>
                </a:spcBef>
                <a:buFontTx/>
                <a:buNone/>
              </a:pPr>
              <a:t>7</a:t>
            </a:fld>
            <a:endParaRPr lang="en-US" altLang="en-US" sz="1400"/>
          </a:p>
        </p:txBody>
      </p:sp>
      <p:sp>
        <p:nvSpPr>
          <p:cNvPr id="8195" name="Rectangle 2">
            <a:extLst>
              <a:ext uri="{FF2B5EF4-FFF2-40B4-BE49-F238E27FC236}">
                <a16:creationId xmlns:a16="http://schemas.microsoft.com/office/drawing/2014/main" id="{6C6E7A60-40B0-4B3F-B4A3-599B269649CA}"/>
              </a:ext>
            </a:extLst>
          </p:cNvPr>
          <p:cNvSpPr>
            <a:spLocks noGrp="1" noChangeArrowheads="1"/>
          </p:cNvSpPr>
          <p:nvPr>
            <p:ph type="title"/>
          </p:nvPr>
        </p:nvSpPr>
        <p:spPr/>
        <p:txBody>
          <a:bodyPr/>
          <a:lstStyle/>
          <a:p>
            <a:r>
              <a:rPr lang="en-US" altLang="en-US" dirty="0"/>
              <a:t>References</a:t>
            </a:r>
          </a:p>
        </p:txBody>
      </p:sp>
      <p:sp>
        <p:nvSpPr>
          <p:cNvPr id="8196" name="Rectangle 3">
            <a:extLst>
              <a:ext uri="{FF2B5EF4-FFF2-40B4-BE49-F238E27FC236}">
                <a16:creationId xmlns:a16="http://schemas.microsoft.com/office/drawing/2014/main" id="{1EEAAE84-1E06-4995-8C7B-D4DD41ED1D51}"/>
              </a:ext>
            </a:extLst>
          </p:cNvPr>
          <p:cNvSpPr>
            <a:spLocks noGrp="1" noChangeArrowheads="1"/>
          </p:cNvSpPr>
          <p:nvPr>
            <p:ph type="body" idx="1"/>
          </p:nvPr>
        </p:nvSpPr>
        <p:spPr/>
        <p:txBody>
          <a:bodyPr/>
          <a:lstStyle/>
          <a:p>
            <a:pPr>
              <a:lnSpc>
                <a:spcPct val="80000"/>
              </a:lnSpc>
            </a:pPr>
            <a:r>
              <a:rPr lang="en-US" altLang="en-US" sz="2400" dirty="0"/>
              <a:t>Excerpted and Adapted from:</a:t>
            </a:r>
          </a:p>
          <a:p>
            <a:pPr>
              <a:lnSpc>
                <a:spcPct val="80000"/>
              </a:lnSpc>
            </a:pPr>
            <a:endParaRPr lang="en-US" altLang="en-US" sz="2400" dirty="0"/>
          </a:p>
          <a:p>
            <a:pPr>
              <a:lnSpc>
                <a:spcPct val="80000"/>
              </a:lnSpc>
            </a:pPr>
            <a:r>
              <a:rPr lang="en-US" altLang="en-US" sz="2400" i="1" dirty="0"/>
              <a:t>Professional</a:t>
            </a:r>
            <a:r>
              <a:rPr lang="en-US" altLang="en-US" sz="2400" dirty="0"/>
              <a:t>-level Themes</a:t>
            </a:r>
          </a:p>
          <a:p>
            <a:pPr marL="742950" lvl="2" indent="-342900">
              <a:lnSpc>
                <a:spcPct val="80000"/>
              </a:lnSpc>
            </a:pPr>
            <a:r>
              <a:rPr lang="en-US" altLang="en-US" dirty="0"/>
              <a:t>— (2019), A Guideline for Ethical Data Science, </a:t>
            </a:r>
            <a:r>
              <a:rPr lang="en-US" altLang="en-US" i="1" dirty="0"/>
              <a:t>Royal Statistical Society (and Institute and Faculty of Actuaries) </a:t>
            </a:r>
            <a:r>
              <a:rPr lang="en-US" altLang="en-US" dirty="0"/>
              <a:t>.</a:t>
            </a:r>
          </a:p>
          <a:p>
            <a:pPr marL="742950" lvl="2" indent="-342900">
              <a:lnSpc>
                <a:spcPct val="80000"/>
              </a:lnSpc>
            </a:pPr>
            <a:r>
              <a:rPr lang="en-US" altLang="en-US" sz="1800" dirty="0">
                <a:latin typeface="Consolas" panose="020B0609020204030204" pitchFamily="49" charset="0"/>
              </a:rPr>
              <a:t>https://rss.org.uk/RSS/media/News-and-publications/Publications/Reports%20and%20guides/A-Guide-for-Ethical-Data-Science-Final-Oct-2019.pdf</a:t>
            </a:r>
            <a:endParaRPr lang="en-US" altLang="en-US" dirty="0">
              <a:latin typeface="Consolas" panose="020B0609020204030204" pitchFamily="49" charset="0"/>
            </a:endParaRPr>
          </a:p>
          <a:p>
            <a:pPr>
              <a:lnSpc>
                <a:spcPct val="80000"/>
              </a:lnSpc>
            </a:pPr>
            <a:r>
              <a:rPr lang="en-US" altLang="en-US" sz="2400" i="1" dirty="0"/>
              <a:t>Organizational</a:t>
            </a:r>
            <a:r>
              <a:rPr lang="en-US" altLang="en-US" sz="2400" dirty="0"/>
              <a:t>-level Themes</a:t>
            </a:r>
          </a:p>
          <a:p>
            <a:pPr marL="742950" lvl="2" indent="-342900">
              <a:lnSpc>
                <a:spcPct val="80000"/>
              </a:lnSpc>
            </a:pPr>
            <a:r>
              <a:rPr lang="en-US" altLang="en-US" dirty="0"/>
              <a:t>Jobin, A., et al. (2019), Artificial Intelligence: The Global Landscape of Ethical Guidelines, </a:t>
            </a:r>
            <a:r>
              <a:rPr lang="en-US" altLang="en-US" i="1" dirty="0"/>
              <a:t>Nature</a:t>
            </a:r>
            <a:r>
              <a:rPr lang="en-US" altLang="en-US" dirty="0"/>
              <a:t>.</a:t>
            </a:r>
          </a:p>
          <a:p>
            <a:pPr marL="742950" lvl="2" indent="-342900">
              <a:lnSpc>
                <a:spcPct val="80000"/>
              </a:lnSpc>
            </a:pPr>
            <a:r>
              <a:rPr lang="en-US" altLang="en-US" sz="1800" dirty="0">
                <a:latin typeface="Consolas" panose="020B0609020204030204" pitchFamily="49" charset="0"/>
              </a:rPr>
              <a:t>https://arxiv.org/ftp/arxiv/papers/1906/1906.11668.pdf</a:t>
            </a:r>
            <a:endParaRPr lang="en-US" altLang="en-US" dirty="0">
              <a:latin typeface="Consolas" panose="020B0609020204030204" pitchFamily="49" charset="0"/>
            </a:endParaRPr>
          </a:p>
          <a:p>
            <a:pPr>
              <a:lnSpc>
                <a:spcPct val="80000"/>
              </a:lnSpc>
            </a:pPr>
            <a:r>
              <a:rPr lang="en-US" altLang="en-US" sz="2400" i="1" dirty="0"/>
              <a:t>Research</a:t>
            </a:r>
            <a:r>
              <a:rPr lang="en-US" altLang="en-US" sz="2400" dirty="0"/>
              <a:t>-level Themes</a:t>
            </a:r>
          </a:p>
          <a:p>
            <a:pPr marL="742950" lvl="2" indent="-342900">
              <a:lnSpc>
                <a:spcPct val="80000"/>
              </a:lnSpc>
            </a:pPr>
            <a:r>
              <a:rPr lang="en-US" altLang="en-US" sz="1800" dirty="0">
                <a:latin typeface="Consolas" panose="020B0609020204030204" pitchFamily="49" charset="0"/>
              </a:rPr>
              <a:t>https://ethos.academicdatascience.org/lenses/</a:t>
            </a:r>
            <a:endParaRPr lang="en-US" altLang="en-US" dirty="0">
              <a:latin typeface="Consolas" panose="020B0609020204030204" pitchFamily="49" charset="0"/>
            </a:endParaRPr>
          </a:p>
          <a:p>
            <a:pPr>
              <a:lnSpc>
                <a:spcPct val="80000"/>
              </a:lnSpc>
            </a:pPr>
            <a:r>
              <a:rPr lang="en-US" altLang="en-US" sz="2400" i="1" dirty="0"/>
              <a:t>Representation-</a:t>
            </a:r>
            <a:r>
              <a:rPr lang="en-US" altLang="en-US" sz="2400" dirty="0"/>
              <a:t> and </a:t>
            </a:r>
            <a:r>
              <a:rPr lang="en-US" altLang="en-US" sz="2400" i="1" dirty="0"/>
              <a:t>Visualization</a:t>
            </a:r>
            <a:r>
              <a:rPr lang="en-US" altLang="en-US" sz="2400" dirty="0"/>
              <a:t>-level Themes</a:t>
            </a:r>
          </a:p>
          <a:p>
            <a:pPr marL="742950" lvl="2" indent="-342900">
              <a:lnSpc>
                <a:spcPct val="80000"/>
              </a:lnSpc>
            </a:pPr>
            <a:r>
              <a:rPr lang="en-US" altLang="en-US" sz="1800" dirty="0">
                <a:latin typeface="Consolas" panose="020B0609020204030204" pitchFamily="49" charset="0"/>
              </a:rPr>
              <a:t>https://openstax.org/details/books/principles-data-science</a:t>
            </a:r>
          </a:p>
        </p:txBody>
      </p:sp>
    </p:spTree>
    <p:extLst>
      <p:ext uri="{BB962C8B-B14F-4D97-AF65-F5344CB8AC3E}">
        <p14:creationId xmlns:p14="http://schemas.microsoft.com/office/powerpoint/2010/main" val="2111277959"/>
      </p:ext>
    </p:extLst>
  </p:cSld>
  <p:clrMapOvr>
    <a:masterClrMapping/>
  </p:clrMapOvr>
  <p:transition spd="slow"/>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1124</TotalTime>
  <Words>826</Words>
  <Application>Microsoft Office PowerPoint</Application>
  <PresentationFormat>On-screen Show (4:3)</PresentationFormat>
  <Paragraphs>101</Paragraphs>
  <Slides>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Consolas</vt:lpstr>
      <vt:lpstr>Corbel</vt:lpstr>
      <vt:lpstr>Default Design</vt:lpstr>
      <vt:lpstr>Themes in Data Ethics:  A Multi-Framework Guide for Ethical Data Analytics/Analysis in the Contemporary Workplace</vt:lpstr>
      <vt:lpstr>Data Ethics – Professional-level Themes</vt:lpstr>
      <vt:lpstr>Data Ethics – Organizational-level Themes</vt:lpstr>
      <vt:lpstr>Data Ethics – Research-level Themes</vt:lpstr>
      <vt:lpstr>Data Ethics – Representation-level Themes</vt:lpstr>
      <vt:lpstr>Data Ethics – Visualization-level Themes</vt:lpstr>
      <vt:lpstr>References</vt:lpstr>
    </vt:vector>
  </TitlesOfParts>
  <Company>CSU, Northridge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Values in Contemporary Management:  A Primer on Ethical Decision-making for MGT 360</dc:title>
  <dc:creator>wsmith</dc:creator>
  <cp:lastModifiedBy>Wayne Smith</cp:lastModifiedBy>
  <cp:revision>132</cp:revision>
  <cp:lastPrinted>2012-08-20T19:24:18Z</cp:lastPrinted>
  <dcterms:created xsi:type="dcterms:W3CDTF">2010-10-28T16:48:55Z</dcterms:created>
  <dcterms:modified xsi:type="dcterms:W3CDTF">2025-07-14T06:28:32Z</dcterms:modified>
</cp:coreProperties>
</file>