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4" r:id="rId2"/>
    <p:sldId id="310" r:id="rId3"/>
    <p:sldId id="306" r:id="rId4"/>
    <p:sldId id="317" r:id="rId5"/>
    <p:sldId id="311" r:id="rId6"/>
    <p:sldId id="316" r:id="rId7"/>
    <p:sldId id="312" r:id="rId8"/>
    <p:sldId id="315" r:id="rId9"/>
    <p:sldId id="313" r:id="rId10"/>
    <p:sldId id="314" r:id="rId11"/>
    <p:sldId id="308" r:id="rId12"/>
    <p:sldId id="307" r:id="rId13"/>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1056"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EF042CA-616F-4509-9E21-D9A0936B1EE7}"/>
              </a:ext>
            </a:extLst>
          </p:cNvPr>
          <p:cNvSpPr>
            <a:spLocks noGrp="1" noChangeArrowheads="1"/>
          </p:cNvSpPr>
          <p:nvPr>
            <p:ph type="hdr" sz="quarter"/>
          </p:nvPr>
        </p:nvSpPr>
        <p:spPr bwMode="auto">
          <a:xfrm>
            <a:off x="0" y="0"/>
            <a:ext cx="2982913" cy="465138"/>
          </a:xfrm>
          <a:prstGeom prst="rect">
            <a:avLst/>
          </a:prstGeom>
          <a:noFill/>
          <a:ln>
            <a:noFill/>
          </a:ln>
          <a:effectLst/>
        </p:spPr>
        <p:txBody>
          <a:bodyPr vert="horz" wrap="square" lIns="92446" tIns="46223" rIns="92446" bIns="46223"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2291" name="Rectangle 3">
            <a:extLst>
              <a:ext uri="{FF2B5EF4-FFF2-40B4-BE49-F238E27FC236}">
                <a16:creationId xmlns:a16="http://schemas.microsoft.com/office/drawing/2014/main" id="{6F2F6D35-4B09-4AC1-9730-CC37422132EB}"/>
              </a:ext>
            </a:extLst>
          </p:cNvPr>
          <p:cNvSpPr>
            <a:spLocks noGrp="1" noChangeArrowheads="1"/>
          </p:cNvSpPr>
          <p:nvPr>
            <p:ph type="dt" idx="1"/>
          </p:nvPr>
        </p:nvSpPr>
        <p:spPr bwMode="auto">
          <a:xfrm>
            <a:off x="3897313" y="0"/>
            <a:ext cx="2982912" cy="465138"/>
          </a:xfrm>
          <a:prstGeom prst="rect">
            <a:avLst/>
          </a:prstGeom>
          <a:noFill/>
          <a:ln>
            <a:noFill/>
          </a:ln>
          <a:effectLst/>
        </p:spPr>
        <p:txBody>
          <a:bodyPr vert="horz" wrap="square" lIns="92446" tIns="46223" rIns="92446" bIns="46223"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a:extLst>
              <a:ext uri="{FF2B5EF4-FFF2-40B4-BE49-F238E27FC236}">
                <a16:creationId xmlns:a16="http://schemas.microsoft.com/office/drawing/2014/main" id="{BCA5BF27-8890-4EC7-A684-0FE5BCBE420C}"/>
              </a:ext>
            </a:extLst>
          </p:cNvPr>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a:extLst>
              <a:ext uri="{FF2B5EF4-FFF2-40B4-BE49-F238E27FC236}">
                <a16:creationId xmlns:a16="http://schemas.microsoft.com/office/drawing/2014/main" id="{3C523E17-0C6A-461B-BD4D-9A077E8F3856}"/>
              </a:ext>
            </a:extLst>
          </p:cNvPr>
          <p:cNvSpPr>
            <a:spLocks noGrp="1" noChangeArrowheads="1"/>
          </p:cNvSpPr>
          <p:nvPr>
            <p:ph type="body" sz="quarter" idx="3"/>
          </p:nvPr>
        </p:nvSpPr>
        <p:spPr bwMode="auto">
          <a:xfrm>
            <a:off x="688975" y="4416425"/>
            <a:ext cx="5505450" cy="4183063"/>
          </a:xfrm>
          <a:prstGeom prst="rect">
            <a:avLst/>
          </a:prstGeom>
          <a:noFill/>
          <a:ln>
            <a:noFill/>
          </a:ln>
          <a:effectLst/>
        </p:spPr>
        <p:txBody>
          <a:bodyPr vert="horz" wrap="square" lIns="92446" tIns="46223" rIns="92446" bIns="4622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a:extLst>
              <a:ext uri="{FF2B5EF4-FFF2-40B4-BE49-F238E27FC236}">
                <a16:creationId xmlns:a16="http://schemas.microsoft.com/office/drawing/2014/main" id="{92C62FC7-C0B2-469A-9527-BB7E466B1B2A}"/>
              </a:ext>
            </a:extLst>
          </p:cNvPr>
          <p:cNvSpPr>
            <a:spLocks noGrp="1" noChangeArrowheads="1"/>
          </p:cNvSpPr>
          <p:nvPr>
            <p:ph type="ftr" sz="quarter" idx="4"/>
          </p:nvPr>
        </p:nvSpPr>
        <p:spPr bwMode="auto">
          <a:xfrm>
            <a:off x="0" y="8829675"/>
            <a:ext cx="2982913" cy="465138"/>
          </a:xfrm>
          <a:prstGeom prst="rect">
            <a:avLst/>
          </a:prstGeom>
          <a:noFill/>
          <a:ln>
            <a:noFill/>
          </a:ln>
          <a:effectLst/>
        </p:spPr>
        <p:txBody>
          <a:bodyPr vert="horz" wrap="square" lIns="92446" tIns="46223" rIns="92446" bIns="46223"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2295" name="Rectangle 7">
            <a:extLst>
              <a:ext uri="{FF2B5EF4-FFF2-40B4-BE49-F238E27FC236}">
                <a16:creationId xmlns:a16="http://schemas.microsoft.com/office/drawing/2014/main" id="{8889BD09-CDA7-45BA-8AB4-D9AECDA0EDA7}"/>
              </a:ext>
            </a:extLst>
          </p:cNvPr>
          <p:cNvSpPr>
            <a:spLocks noGrp="1" noChangeArrowheads="1"/>
          </p:cNvSpPr>
          <p:nvPr>
            <p:ph type="sldNum" sz="quarter" idx="5"/>
          </p:nvPr>
        </p:nvSpPr>
        <p:spPr bwMode="auto">
          <a:xfrm>
            <a:off x="3897313" y="8829675"/>
            <a:ext cx="2982912" cy="465138"/>
          </a:xfrm>
          <a:prstGeom prst="rect">
            <a:avLst/>
          </a:prstGeom>
          <a:noFill/>
          <a:ln>
            <a:noFill/>
          </a:ln>
          <a:effectLst/>
        </p:spPr>
        <p:txBody>
          <a:bodyPr vert="horz" wrap="square" lIns="92446" tIns="46223" rIns="92446" bIns="46223" numCol="1" anchor="b" anchorCtr="0" compatLnSpc="1">
            <a:prstTxWarp prst="textNoShape">
              <a:avLst/>
            </a:prstTxWarp>
          </a:bodyPr>
          <a:lstStyle>
            <a:lvl1pPr algn="r" eaLnBrk="1" hangingPunct="1">
              <a:defRPr sz="1200"/>
            </a:lvl1pPr>
          </a:lstStyle>
          <a:p>
            <a:pPr>
              <a:defRPr/>
            </a:pPr>
            <a:fld id="{06E424AD-BBB3-4365-B639-7AE4B5CFDA9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590B865E-A3C3-4709-85E2-378B06617F3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2F92D42-C874-4B8C-A610-F1ED02BD8C6A}" type="slidenum">
              <a:rPr lang="en-US" altLang="en-US" smtClean="0"/>
              <a:pPr>
                <a:spcBef>
                  <a:spcPct val="0"/>
                </a:spcBef>
              </a:pPr>
              <a:t>1</a:t>
            </a:fld>
            <a:endParaRPr lang="en-US" altLang="en-US"/>
          </a:p>
        </p:txBody>
      </p:sp>
      <p:sp>
        <p:nvSpPr>
          <p:cNvPr id="4099" name="Rectangle 2">
            <a:extLst>
              <a:ext uri="{FF2B5EF4-FFF2-40B4-BE49-F238E27FC236}">
                <a16:creationId xmlns:a16="http://schemas.microsoft.com/office/drawing/2014/main" id="{CA3B706E-15A4-460C-BDC8-7AB60EEA9256}"/>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A321D7F9-0681-4EFF-B70B-1D8CE0F7937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77E5D944-677F-4969-808D-04148558C5D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83CCB7E-F8CF-4748-9E2D-E733DDFE2D5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022C0CF-1620-460F-BB33-7CDD9EDA35D8}"/>
              </a:ext>
            </a:extLst>
          </p:cNvPr>
          <p:cNvSpPr>
            <a:spLocks noGrp="1" noChangeArrowheads="1"/>
          </p:cNvSpPr>
          <p:nvPr>
            <p:ph type="sldNum" sz="quarter" idx="12"/>
          </p:nvPr>
        </p:nvSpPr>
        <p:spPr>
          <a:ln/>
        </p:spPr>
        <p:txBody>
          <a:bodyPr/>
          <a:lstStyle>
            <a:lvl1pPr>
              <a:defRPr/>
            </a:lvl1pPr>
          </a:lstStyle>
          <a:p>
            <a:pPr>
              <a:defRPr/>
            </a:pPr>
            <a:fld id="{3895ECBF-A84F-4547-BD2A-09403361BC37}" type="slidenum">
              <a:rPr lang="en-US" altLang="en-US"/>
              <a:pPr>
                <a:defRPr/>
              </a:pPr>
              <a:t>‹#›</a:t>
            </a:fld>
            <a:endParaRPr lang="en-US" altLang="en-US"/>
          </a:p>
        </p:txBody>
      </p:sp>
    </p:spTree>
    <p:extLst>
      <p:ext uri="{BB962C8B-B14F-4D97-AF65-F5344CB8AC3E}">
        <p14:creationId xmlns:p14="http://schemas.microsoft.com/office/powerpoint/2010/main" val="2004401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BE26976-3B6D-4416-9930-6EE21089AC0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B23BD01-8774-4CB5-B53C-A8CC74CADCB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7166C73-21CC-48F0-8D5C-2728222EC3E6}"/>
              </a:ext>
            </a:extLst>
          </p:cNvPr>
          <p:cNvSpPr>
            <a:spLocks noGrp="1" noChangeArrowheads="1"/>
          </p:cNvSpPr>
          <p:nvPr>
            <p:ph type="sldNum" sz="quarter" idx="12"/>
          </p:nvPr>
        </p:nvSpPr>
        <p:spPr>
          <a:ln/>
        </p:spPr>
        <p:txBody>
          <a:bodyPr/>
          <a:lstStyle>
            <a:lvl1pPr>
              <a:defRPr/>
            </a:lvl1pPr>
          </a:lstStyle>
          <a:p>
            <a:pPr>
              <a:defRPr/>
            </a:pPr>
            <a:fld id="{11B30667-A48D-4BCD-A19A-D0367525BA89}" type="slidenum">
              <a:rPr lang="en-US" altLang="en-US"/>
              <a:pPr>
                <a:defRPr/>
              </a:pPr>
              <a:t>‹#›</a:t>
            </a:fld>
            <a:endParaRPr lang="en-US" altLang="en-US"/>
          </a:p>
        </p:txBody>
      </p:sp>
    </p:spTree>
    <p:extLst>
      <p:ext uri="{BB962C8B-B14F-4D97-AF65-F5344CB8AC3E}">
        <p14:creationId xmlns:p14="http://schemas.microsoft.com/office/powerpoint/2010/main" val="2137160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F99E8A1-7AD4-4DBC-9972-A94A3CFCD2D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9318F52-7C67-4F37-8866-78203E9DF06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1C56426-2683-4022-86A8-AD16D0C21CBD}"/>
              </a:ext>
            </a:extLst>
          </p:cNvPr>
          <p:cNvSpPr>
            <a:spLocks noGrp="1" noChangeArrowheads="1"/>
          </p:cNvSpPr>
          <p:nvPr>
            <p:ph type="sldNum" sz="quarter" idx="12"/>
          </p:nvPr>
        </p:nvSpPr>
        <p:spPr>
          <a:ln/>
        </p:spPr>
        <p:txBody>
          <a:bodyPr/>
          <a:lstStyle>
            <a:lvl1pPr>
              <a:defRPr/>
            </a:lvl1pPr>
          </a:lstStyle>
          <a:p>
            <a:pPr>
              <a:defRPr/>
            </a:pPr>
            <a:fld id="{56DE997A-F4FE-4CC0-B3BE-72F4D6246BB1}" type="slidenum">
              <a:rPr lang="en-US" altLang="en-US"/>
              <a:pPr>
                <a:defRPr/>
              </a:pPr>
              <a:t>‹#›</a:t>
            </a:fld>
            <a:endParaRPr lang="en-US" altLang="en-US"/>
          </a:p>
        </p:txBody>
      </p:sp>
    </p:spTree>
    <p:extLst>
      <p:ext uri="{BB962C8B-B14F-4D97-AF65-F5344CB8AC3E}">
        <p14:creationId xmlns:p14="http://schemas.microsoft.com/office/powerpoint/2010/main" val="1233250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95241F77-9CC4-4B00-9458-9C17450AE11F}"/>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BA68D91-320A-4150-BD10-468DF3978A2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FF223DE-16C5-4034-A4AE-25BAE41EAC0A}"/>
              </a:ext>
            </a:extLst>
          </p:cNvPr>
          <p:cNvSpPr>
            <a:spLocks noGrp="1" noChangeArrowheads="1"/>
          </p:cNvSpPr>
          <p:nvPr>
            <p:ph type="sldNum" sz="quarter" idx="12"/>
          </p:nvPr>
        </p:nvSpPr>
        <p:spPr>
          <a:ln/>
        </p:spPr>
        <p:txBody>
          <a:bodyPr/>
          <a:lstStyle>
            <a:lvl1pPr>
              <a:defRPr/>
            </a:lvl1pPr>
          </a:lstStyle>
          <a:p>
            <a:pPr>
              <a:defRPr/>
            </a:pPr>
            <a:fld id="{8BAFDC5B-7B65-4A4A-B3C8-C8E25F2FBD9C}" type="slidenum">
              <a:rPr lang="en-US" altLang="en-US"/>
              <a:pPr>
                <a:defRPr/>
              </a:pPr>
              <a:t>‹#›</a:t>
            </a:fld>
            <a:endParaRPr lang="en-US" altLang="en-US"/>
          </a:p>
        </p:txBody>
      </p:sp>
    </p:spTree>
    <p:extLst>
      <p:ext uri="{BB962C8B-B14F-4D97-AF65-F5344CB8AC3E}">
        <p14:creationId xmlns:p14="http://schemas.microsoft.com/office/powerpoint/2010/main" val="3362697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atin typeface="Corbel" pitchFamily="34" charset="0"/>
                <a:cs typeface="Calibri"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2800">
                <a:latin typeface="Corbel" pitchFamily="34" charset="0"/>
                <a:cs typeface="Calibri" pitchFamily="34" charset="0"/>
              </a:defRPr>
            </a:lvl1pPr>
            <a:lvl2pPr>
              <a:defRPr sz="2400">
                <a:latin typeface="Corbel" pitchFamily="34" charset="0"/>
                <a:cs typeface="Calibri" pitchFamily="34" charset="0"/>
              </a:defRPr>
            </a:lvl2pPr>
            <a:lvl3pPr>
              <a:defRPr sz="2000">
                <a:latin typeface="Corbel" pitchFamily="34" charset="0"/>
                <a:cs typeface="Calibri" pitchFamily="34" charset="0"/>
              </a:defRPr>
            </a:lvl3pPr>
            <a:lvl4pPr>
              <a:defRPr sz="1800">
                <a:latin typeface="Corbel" pitchFamily="34" charset="0"/>
                <a:cs typeface="Calibri" pitchFamily="34" charset="0"/>
              </a:defRPr>
            </a:lvl4pPr>
            <a:lvl5pPr>
              <a:defRPr sz="1800">
                <a:latin typeface="Corbel" pitchFamily="34" charset="0"/>
                <a:cs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a16="http://schemas.microsoft.com/office/drawing/2014/main" id="{547E7F2B-72FA-48A8-949C-2529F5EB24F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265E7C7-65F7-4DC4-8AC7-5857F2D68CA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8862A2B-1053-4A78-B5DD-C7F17E86B628}"/>
              </a:ext>
            </a:extLst>
          </p:cNvPr>
          <p:cNvSpPr>
            <a:spLocks noGrp="1" noChangeArrowheads="1"/>
          </p:cNvSpPr>
          <p:nvPr>
            <p:ph type="sldNum" sz="quarter" idx="12"/>
          </p:nvPr>
        </p:nvSpPr>
        <p:spPr>
          <a:ln/>
        </p:spPr>
        <p:txBody>
          <a:bodyPr/>
          <a:lstStyle>
            <a:lvl1pPr>
              <a:defRPr/>
            </a:lvl1pPr>
          </a:lstStyle>
          <a:p>
            <a:pPr>
              <a:defRPr/>
            </a:pPr>
            <a:fld id="{D55F78CC-2D22-4B5A-9251-CC35609A524F}" type="slidenum">
              <a:rPr lang="en-US" altLang="en-US"/>
              <a:pPr>
                <a:defRPr/>
              </a:pPr>
              <a:t>‹#›</a:t>
            </a:fld>
            <a:endParaRPr lang="en-US" altLang="en-US"/>
          </a:p>
        </p:txBody>
      </p:sp>
    </p:spTree>
    <p:extLst>
      <p:ext uri="{BB962C8B-B14F-4D97-AF65-F5344CB8AC3E}">
        <p14:creationId xmlns:p14="http://schemas.microsoft.com/office/powerpoint/2010/main" val="669534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1D7BEB7-E805-4D30-95D9-413CA2B33CF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C8A83E3-34F5-4488-AF4D-4687586298A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24C0459-849D-47A6-A598-943791640016}"/>
              </a:ext>
            </a:extLst>
          </p:cNvPr>
          <p:cNvSpPr>
            <a:spLocks noGrp="1" noChangeArrowheads="1"/>
          </p:cNvSpPr>
          <p:nvPr>
            <p:ph type="sldNum" sz="quarter" idx="12"/>
          </p:nvPr>
        </p:nvSpPr>
        <p:spPr>
          <a:ln/>
        </p:spPr>
        <p:txBody>
          <a:bodyPr/>
          <a:lstStyle>
            <a:lvl1pPr>
              <a:defRPr/>
            </a:lvl1pPr>
          </a:lstStyle>
          <a:p>
            <a:pPr>
              <a:defRPr/>
            </a:pPr>
            <a:fld id="{ED3BE144-1458-446B-90F8-4E7DAD101858}" type="slidenum">
              <a:rPr lang="en-US" altLang="en-US"/>
              <a:pPr>
                <a:defRPr/>
              </a:pPr>
              <a:t>‹#›</a:t>
            </a:fld>
            <a:endParaRPr lang="en-US" altLang="en-US"/>
          </a:p>
        </p:txBody>
      </p:sp>
    </p:spTree>
    <p:extLst>
      <p:ext uri="{BB962C8B-B14F-4D97-AF65-F5344CB8AC3E}">
        <p14:creationId xmlns:p14="http://schemas.microsoft.com/office/powerpoint/2010/main" val="2167881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D15C59D-4556-4166-B290-49A52333650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EA190F0-2299-4A1F-A914-09136AE7AAA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E2F50AF-7E6F-4AA6-9D23-AF8553F6DB92}"/>
              </a:ext>
            </a:extLst>
          </p:cNvPr>
          <p:cNvSpPr>
            <a:spLocks noGrp="1" noChangeArrowheads="1"/>
          </p:cNvSpPr>
          <p:nvPr>
            <p:ph type="sldNum" sz="quarter" idx="12"/>
          </p:nvPr>
        </p:nvSpPr>
        <p:spPr>
          <a:ln/>
        </p:spPr>
        <p:txBody>
          <a:bodyPr/>
          <a:lstStyle>
            <a:lvl1pPr>
              <a:defRPr/>
            </a:lvl1pPr>
          </a:lstStyle>
          <a:p>
            <a:pPr>
              <a:defRPr/>
            </a:pPr>
            <a:fld id="{7E337B1C-BB0D-4559-9E46-8F4A842BDDAA}" type="slidenum">
              <a:rPr lang="en-US" altLang="en-US"/>
              <a:pPr>
                <a:defRPr/>
              </a:pPr>
              <a:t>‹#›</a:t>
            </a:fld>
            <a:endParaRPr lang="en-US" altLang="en-US"/>
          </a:p>
        </p:txBody>
      </p:sp>
    </p:spTree>
    <p:extLst>
      <p:ext uri="{BB962C8B-B14F-4D97-AF65-F5344CB8AC3E}">
        <p14:creationId xmlns:p14="http://schemas.microsoft.com/office/powerpoint/2010/main" val="178004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0ADE799-E573-4D27-973D-2876E126EEA1}"/>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14E50E4-E4B9-4247-A036-B33DCC58D69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841F2838-EB54-43F3-B463-0A271D87AA96}"/>
              </a:ext>
            </a:extLst>
          </p:cNvPr>
          <p:cNvSpPr>
            <a:spLocks noGrp="1" noChangeArrowheads="1"/>
          </p:cNvSpPr>
          <p:nvPr>
            <p:ph type="sldNum" sz="quarter" idx="12"/>
          </p:nvPr>
        </p:nvSpPr>
        <p:spPr>
          <a:ln/>
        </p:spPr>
        <p:txBody>
          <a:bodyPr/>
          <a:lstStyle>
            <a:lvl1pPr>
              <a:defRPr/>
            </a:lvl1pPr>
          </a:lstStyle>
          <a:p>
            <a:pPr>
              <a:defRPr/>
            </a:pPr>
            <a:fld id="{D9071D3E-A510-414B-BBAC-9E4B6F33F5BA}" type="slidenum">
              <a:rPr lang="en-US" altLang="en-US"/>
              <a:pPr>
                <a:defRPr/>
              </a:pPr>
              <a:t>‹#›</a:t>
            </a:fld>
            <a:endParaRPr lang="en-US" altLang="en-US"/>
          </a:p>
        </p:txBody>
      </p:sp>
    </p:spTree>
    <p:extLst>
      <p:ext uri="{BB962C8B-B14F-4D97-AF65-F5344CB8AC3E}">
        <p14:creationId xmlns:p14="http://schemas.microsoft.com/office/powerpoint/2010/main" val="3587858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E3942D0-15E7-451D-A066-DEA4B749279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1C3E3FF5-0AB3-4A2C-A3A1-66356E4B270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AD1455E1-1AD3-4F3B-8594-5FDC5BF7A60C}"/>
              </a:ext>
            </a:extLst>
          </p:cNvPr>
          <p:cNvSpPr>
            <a:spLocks noGrp="1" noChangeArrowheads="1"/>
          </p:cNvSpPr>
          <p:nvPr>
            <p:ph type="sldNum" sz="quarter" idx="12"/>
          </p:nvPr>
        </p:nvSpPr>
        <p:spPr>
          <a:ln/>
        </p:spPr>
        <p:txBody>
          <a:bodyPr/>
          <a:lstStyle>
            <a:lvl1pPr>
              <a:defRPr/>
            </a:lvl1pPr>
          </a:lstStyle>
          <a:p>
            <a:pPr>
              <a:defRPr/>
            </a:pPr>
            <a:fld id="{44364BD8-D8EC-4913-A2EE-6E9589AC5519}" type="slidenum">
              <a:rPr lang="en-US" altLang="en-US"/>
              <a:pPr>
                <a:defRPr/>
              </a:pPr>
              <a:t>‹#›</a:t>
            </a:fld>
            <a:endParaRPr lang="en-US" altLang="en-US"/>
          </a:p>
        </p:txBody>
      </p:sp>
    </p:spTree>
    <p:extLst>
      <p:ext uri="{BB962C8B-B14F-4D97-AF65-F5344CB8AC3E}">
        <p14:creationId xmlns:p14="http://schemas.microsoft.com/office/powerpoint/2010/main" val="2209622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83B47C4-4FEC-42E9-82B2-476871250307}"/>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3578C747-48DC-4842-9965-199CEFBAB9A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C1AB7F46-C60C-4DA6-94C1-54C24B3A2590}"/>
              </a:ext>
            </a:extLst>
          </p:cNvPr>
          <p:cNvSpPr>
            <a:spLocks noGrp="1" noChangeArrowheads="1"/>
          </p:cNvSpPr>
          <p:nvPr>
            <p:ph type="sldNum" sz="quarter" idx="12"/>
          </p:nvPr>
        </p:nvSpPr>
        <p:spPr>
          <a:ln/>
        </p:spPr>
        <p:txBody>
          <a:bodyPr/>
          <a:lstStyle>
            <a:lvl1pPr>
              <a:defRPr/>
            </a:lvl1pPr>
          </a:lstStyle>
          <a:p>
            <a:pPr>
              <a:defRPr/>
            </a:pPr>
            <a:fld id="{B3D54250-787C-4262-8E66-638FD49A18F6}" type="slidenum">
              <a:rPr lang="en-US" altLang="en-US"/>
              <a:pPr>
                <a:defRPr/>
              </a:pPr>
              <a:t>‹#›</a:t>
            </a:fld>
            <a:endParaRPr lang="en-US" altLang="en-US"/>
          </a:p>
        </p:txBody>
      </p:sp>
    </p:spTree>
    <p:extLst>
      <p:ext uri="{BB962C8B-B14F-4D97-AF65-F5344CB8AC3E}">
        <p14:creationId xmlns:p14="http://schemas.microsoft.com/office/powerpoint/2010/main" val="190206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7921DB7-8A71-4675-9427-7A72C211C71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59224CB-66BC-46BD-803F-5279E568043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F984871-D1DE-4A43-851A-5C74B88C2E32}"/>
              </a:ext>
            </a:extLst>
          </p:cNvPr>
          <p:cNvSpPr>
            <a:spLocks noGrp="1" noChangeArrowheads="1"/>
          </p:cNvSpPr>
          <p:nvPr>
            <p:ph type="sldNum" sz="quarter" idx="12"/>
          </p:nvPr>
        </p:nvSpPr>
        <p:spPr>
          <a:ln/>
        </p:spPr>
        <p:txBody>
          <a:bodyPr/>
          <a:lstStyle>
            <a:lvl1pPr>
              <a:defRPr/>
            </a:lvl1pPr>
          </a:lstStyle>
          <a:p>
            <a:pPr>
              <a:defRPr/>
            </a:pPr>
            <a:fld id="{252BE414-F591-48A0-9080-38EA956E9B26}" type="slidenum">
              <a:rPr lang="en-US" altLang="en-US"/>
              <a:pPr>
                <a:defRPr/>
              </a:pPr>
              <a:t>‹#›</a:t>
            </a:fld>
            <a:endParaRPr lang="en-US" altLang="en-US"/>
          </a:p>
        </p:txBody>
      </p:sp>
    </p:spTree>
    <p:extLst>
      <p:ext uri="{BB962C8B-B14F-4D97-AF65-F5344CB8AC3E}">
        <p14:creationId xmlns:p14="http://schemas.microsoft.com/office/powerpoint/2010/main" val="1207571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4B56ADA-1E2A-44F1-B2B4-359F94C4951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F8E5C52-4BBB-49B3-9350-93BAA74D172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6787544-0122-4F22-B7A8-6009F4B6F871}"/>
              </a:ext>
            </a:extLst>
          </p:cNvPr>
          <p:cNvSpPr>
            <a:spLocks noGrp="1" noChangeArrowheads="1"/>
          </p:cNvSpPr>
          <p:nvPr>
            <p:ph type="sldNum" sz="quarter" idx="12"/>
          </p:nvPr>
        </p:nvSpPr>
        <p:spPr>
          <a:ln/>
        </p:spPr>
        <p:txBody>
          <a:bodyPr/>
          <a:lstStyle>
            <a:lvl1pPr>
              <a:defRPr/>
            </a:lvl1pPr>
          </a:lstStyle>
          <a:p>
            <a:pPr>
              <a:defRPr/>
            </a:pPr>
            <a:fld id="{94DD0FAC-A151-4EF0-BACE-A111A1BB4C0B}" type="slidenum">
              <a:rPr lang="en-US" altLang="en-US"/>
              <a:pPr>
                <a:defRPr/>
              </a:pPr>
              <a:t>‹#›</a:t>
            </a:fld>
            <a:endParaRPr lang="en-US" altLang="en-US"/>
          </a:p>
        </p:txBody>
      </p:sp>
    </p:spTree>
    <p:extLst>
      <p:ext uri="{BB962C8B-B14F-4D97-AF65-F5344CB8AC3E}">
        <p14:creationId xmlns:p14="http://schemas.microsoft.com/office/powerpoint/2010/main" val="4268469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F55E187-B97C-426C-80E6-BC055A7EBEF5}"/>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3773AC1-E2F3-441B-B19C-EE54F3728C4A}"/>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B016BB9-AC2B-47B5-BEAC-E3FE5E6D469F}"/>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B76E526D-FAEB-4968-84C5-4A3B9DECEA65}"/>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FD624D9A-1ACC-4EA6-94BD-82FD32835CBE}"/>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C18C8626-F2A4-484D-8089-94DD357D244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D7ABA2A-B717-4138-84F0-C7DFFE20F4B8}"/>
              </a:ext>
            </a:extLst>
          </p:cNvPr>
          <p:cNvSpPr>
            <a:spLocks noGrp="1" noChangeArrowheads="1"/>
          </p:cNvSpPr>
          <p:nvPr>
            <p:ph type="ctrTitle"/>
          </p:nvPr>
        </p:nvSpPr>
        <p:spPr>
          <a:xfrm>
            <a:off x="609600" y="381000"/>
            <a:ext cx="7772400" cy="1752600"/>
          </a:xfrm>
        </p:spPr>
        <p:txBody>
          <a:bodyPr/>
          <a:lstStyle/>
          <a:p>
            <a:pPr algn="l" eaLnBrk="1" hangingPunct="1"/>
            <a:r>
              <a:rPr lang="en-US" altLang="en-US" sz="3600" dirty="0">
                <a:latin typeface="Corbel" panose="020B0503020204020204" pitchFamily="34" charset="0"/>
                <a:cs typeface="Calibri" panose="020F0502020204030204" pitchFamily="34" charset="0"/>
              </a:rPr>
              <a:t>“Techno-Ethics” (</a:t>
            </a:r>
            <a:r>
              <a:rPr lang="en-US" altLang="en-US" sz="3600" i="1" dirty="0">
                <a:latin typeface="Corbel" panose="020B0503020204020204" pitchFamily="34" charset="0"/>
                <a:cs typeface="Calibri" panose="020F0502020204030204" pitchFamily="34" charset="0"/>
              </a:rPr>
              <a:t>organizational-level</a:t>
            </a:r>
            <a:r>
              <a:rPr lang="en-US" altLang="en-US" sz="3600" dirty="0">
                <a:latin typeface="Corbel" panose="020B0503020204020204" pitchFamily="34" charset="0"/>
                <a:cs typeface="Calibri" panose="020F0502020204030204" pitchFamily="34" charset="0"/>
              </a:rPr>
              <a:t>):</a:t>
            </a:r>
            <a:br>
              <a:rPr lang="en-US" altLang="en-US" sz="3600" dirty="0">
                <a:latin typeface="Corbel" panose="020B0503020204020204" pitchFamily="34" charset="0"/>
                <a:cs typeface="Calibri" panose="020F0502020204030204" pitchFamily="34" charset="0"/>
              </a:rPr>
            </a:br>
            <a:br>
              <a:rPr lang="en-US" altLang="en-US" sz="1800" dirty="0">
                <a:latin typeface="Corbel" panose="020B0503020204020204" pitchFamily="34" charset="0"/>
                <a:cs typeface="Calibri" panose="020F0502020204030204" pitchFamily="34" charset="0"/>
              </a:rPr>
            </a:br>
            <a:r>
              <a:rPr lang="en-US" altLang="en-US" sz="2800" dirty="0">
                <a:latin typeface="Corbel" panose="020B0503020204020204" pitchFamily="34" charset="0"/>
                <a:cs typeface="Calibri" panose="020F0502020204030204" pitchFamily="34" charset="0"/>
              </a:rPr>
              <a:t>Global Principles for Data and AI Management</a:t>
            </a:r>
            <a:endParaRPr lang="en-US" altLang="en-US" sz="2800" b="1" dirty="0">
              <a:latin typeface="Corbel" panose="020B0503020204020204" pitchFamily="34" charset="0"/>
              <a:cs typeface="Calibri" panose="020F0502020204030204" pitchFamily="34" charset="0"/>
            </a:endParaRPr>
          </a:p>
        </p:txBody>
      </p:sp>
      <p:sp>
        <p:nvSpPr>
          <p:cNvPr id="3075" name="Rectangle 3">
            <a:extLst>
              <a:ext uri="{FF2B5EF4-FFF2-40B4-BE49-F238E27FC236}">
                <a16:creationId xmlns:a16="http://schemas.microsoft.com/office/drawing/2014/main" id="{99CB8F10-C25D-4D35-BC7B-1EBC1487E06E}"/>
              </a:ext>
            </a:extLst>
          </p:cNvPr>
          <p:cNvSpPr>
            <a:spLocks noGrp="1" noChangeArrowheads="1"/>
          </p:cNvSpPr>
          <p:nvPr>
            <p:ph type="subTitle" idx="1"/>
          </p:nvPr>
        </p:nvSpPr>
        <p:spPr>
          <a:xfrm>
            <a:off x="2590800" y="4343400"/>
            <a:ext cx="5715000" cy="2133600"/>
          </a:xfrm>
        </p:spPr>
        <p:txBody>
          <a:bodyPr/>
          <a:lstStyle/>
          <a:p>
            <a:pPr algn="r" eaLnBrk="1" hangingPunct="1">
              <a:lnSpc>
                <a:spcPct val="90000"/>
              </a:lnSpc>
            </a:pPr>
            <a:r>
              <a:rPr lang="en-US" altLang="en-US" i="1">
                <a:latin typeface="Corbel" panose="020B0503020204020204" pitchFamily="34" charset="0"/>
                <a:cs typeface="Calibri" panose="020F0502020204030204" pitchFamily="34" charset="0"/>
              </a:rPr>
              <a:t>Wayne Smith, Ph.D</a:t>
            </a:r>
            <a:r>
              <a:rPr lang="en-US" altLang="en-US">
                <a:latin typeface="Corbel" panose="020B0503020204020204" pitchFamily="34" charset="0"/>
                <a:cs typeface="Calibri" panose="020F0502020204030204" pitchFamily="34" charset="0"/>
              </a:rPr>
              <a:t>.</a:t>
            </a:r>
          </a:p>
          <a:p>
            <a:pPr algn="r" eaLnBrk="1" hangingPunct="1">
              <a:lnSpc>
                <a:spcPct val="90000"/>
              </a:lnSpc>
            </a:pPr>
            <a:r>
              <a:rPr lang="en-US" altLang="en-US">
                <a:latin typeface="Corbel" panose="020B0503020204020204" pitchFamily="34" charset="0"/>
                <a:cs typeface="Calibri" panose="020F0502020204030204" pitchFamily="34" charset="0"/>
              </a:rPr>
              <a:t>Department of Management</a:t>
            </a:r>
          </a:p>
          <a:p>
            <a:pPr algn="r" eaLnBrk="1" hangingPunct="1">
              <a:lnSpc>
                <a:spcPct val="90000"/>
              </a:lnSpc>
            </a:pPr>
            <a:r>
              <a:rPr lang="en-US" altLang="en-US">
                <a:latin typeface="Corbel" panose="020B0503020204020204" pitchFamily="34" charset="0"/>
                <a:cs typeface="Calibri" panose="020F0502020204030204" pitchFamily="34" charset="0"/>
              </a:rPr>
              <a:t>CSU Northridge</a:t>
            </a:r>
          </a:p>
          <a:p>
            <a:pPr algn="r" eaLnBrk="1" hangingPunct="1">
              <a:lnSpc>
                <a:spcPct val="90000"/>
              </a:lnSpc>
            </a:pPr>
            <a:r>
              <a:rPr lang="en-US" altLang="en-US">
                <a:latin typeface="Consolas" panose="020B0609020204030204" pitchFamily="49" charset="0"/>
                <a:ea typeface="Consolas" panose="020B0609020204030204" pitchFamily="49" charset="0"/>
                <a:cs typeface="Consolas" panose="020B0609020204030204" pitchFamily="49" charset="0"/>
              </a:rPr>
              <a:t>ws@csun.edu</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88B3E9AF-57D2-4E51-BA85-FA307905D32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DA51D07-F801-4025-ADA1-7FDA17F260B9}" type="slidenum">
              <a:rPr lang="en-US" altLang="en-US" sz="1400" smtClean="0"/>
              <a:pPr>
                <a:spcBef>
                  <a:spcPct val="0"/>
                </a:spcBef>
                <a:buFontTx/>
                <a:buNone/>
              </a:pPr>
              <a:t>10</a:t>
            </a:fld>
            <a:endParaRPr lang="en-US" altLang="en-US" sz="1400"/>
          </a:p>
        </p:txBody>
      </p:sp>
      <p:sp>
        <p:nvSpPr>
          <p:cNvPr id="8195" name="Rectangle 2">
            <a:extLst>
              <a:ext uri="{FF2B5EF4-FFF2-40B4-BE49-F238E27FC236}">
                <a16:creationId xmlns:a16="http://schemas.microsoft.com/office/drawing/2014/main" id="{6C6E7A60-40B0-4B3F-B4A3-599B269649CA}"/>
              </a:ext>
            </a:extLst>
          </p:cNvPr>
          <p:cNvSpPr>
            <a:spLocks noGrp="1" noChangeArrowheads="1"/>
          </p:cNvSpPr>
          <p:nvPr>
            <p:ph type="title"/>
          </p:nvPr>
        </p:nvSpPr>
        <p:spPr/>
        <p:txBody>
          <a:bodyPr/>
          <a:lstStyle/>
          <a:p>
            <a:pPr marL="457200" lvl="1">
              <a:lnSpc>
                <a:spcPct val="80000"/>
              </a:lnSpc>
            </a:pPr>
            <a:r>
              <a:rPr lang="en-US" altLang="en-US" sz="3600" dirty="0"/>
              <a:t>5.	Privacy</a:t>
            </a:r>
          </a:p>
        </p:txBody>
      </p:sp>
      <p:sp>
        <p:nvSpPr>
          <p:cNvPr id="8196" name="Rectangle 3">
            <a:extLst>
              <a:ext uri="{FF2B5EF4-FFF2-40B4-BE49-F238E27FC236}">
                <a16:creationId xmlns:a16="http://schemas.microsoft.com/office/drawing/2014/main" id="{1EEAAE84-1E06-4995-8C7B-D4DD41ED1D51}"/>
              </a:ext>
            </a:extLst>
          </p:cNvPr>
          <p:cNvSpPr>
            <a:spLocks noGrp="1" noChangeArrowheads="1"/>
          </p:cNvSpPr>
          <p:nvPr>
            <p:ph type="body" idx="1"/>
          </p:nvPr>
        </p:nvSpPr>
        <p:spPr/>
        <p:txBody>
          <a:bodyPr/>
          <a:lstStyle/>
          <a:p>
            <a:pPr>
              <a:lnSpc>
                <a:spcPct val="80000"/>
              </a:lnSpc>
            </a:pPr>
            <a:r>
              <a:rPr lang="en-US" altLang="en-US" sz="2400" dirty="0"/>
              <a:t>Description</a:t>
            </a:r>
          </a:p>
          <a:p>
            <a:pPr marL="742950" lvl="2" indent="-342900">
              <a:lnSpc>
                <a:spcPct val="80000"/>
              </a:lnSpc>
            </a:pPr>
            <a:r>
              <a:rPr lang="en-US" altLang="en-US" dirty="0"/>
              <a:t>Ethical AI sees privacy both as a value to uphold and as a right to be protected.</a:t>
            </a:r>
          </a:p>
          <a:p>
            <a:pPr marL="742950" lvl="2" indent="-342900">
              <a:lnSpc>
                <a:spcPct val="80000"/>
              </a:lnSpc>
            </a:pPr>
            <a:r>
              <a:rPr lang="en-US" altLang="en-US" dirty="0"/>
              <a:t>While often undefined, privacy is often presented in relation to data protection and data security.</a:t>
            </a:r>
          </a:p>
          <a:p>
            <a:pPr marL="742950" lvl="2" indent="-342900">
              <a:lnSpc>
                <a:spcPct val="80000"/>
              </a:lnSpc>
            </a:pPr>
            <a:r>
              <a:rPr lang="en-US" altLang="en-US" dirty="0"/>
              <a:t>A few sources link privacy to freedom or trust. Suggested modes of achievement fall into three categories:</a:t>
            </a:r>
          </a:p>
          <a:p>
            <a:pPr marL="0" indent="0">
              <a:lnSpc>
                <a:spcPct val="80000"/>
              </a:lnSpc>
              <a:buNone/>
            </a:pPr>
            <a:endParaRPr lang="en-US" altLang="en-US" sz="2400" dirty="0"/>
          </a:p>
          <a:p>
            <a:pPr>
              <a:lnSpc>
                <a:spcPct val="80000"/>
              </a:lnSpc>
            </a:pPr>
            <a:r>
              <a:rPr lang="en-US" altLang="en-US" sz="2400" dirty="0"/>
              <a:t>Best Practices/Towards Improvement</a:t>
            </a:r>
          </a:p>
          <a:p>
            <a:pPr lvl="1">
              <a:lnSpc>
                <a:spcPct val="80000"/>
              </a:lnSpc>
              <a:buFont typeface="Arial" panose="020B0604020202020204" pitchFamily="34" charset="0"/>
              <a:buChar char="•"/>
            </a:pPr>
            <a:r>
              <a:rPr lang="en-US" altLang="en-US" sz="2000" dirty="0"/>
              <a:t>technical solutions such as differential privacy, privacy by design, data minimization, and access control,</a:t>
            </a:r>
          </a:p>
          <a:p>
            <a:pPr lvl="1">
              <a:lnSpc>
                <a:spcPct val="80000"/>
              </a:lnSpc>
              <a:buFont typeface="Arial" panose="020B0604020202020204" pitchFamily="34" charset="0"/>
              <a:buChar char="•"/>
            </a:pPr>
            <a:r>
              <a:rPr lang="en-US" altLang="en-US" sz="2000" dirty="0"/>
              <a:t>calls for more research and awareness, and</a:t>
            </a:r>
          </a:p>
          <a:p>
            <a:pPr lvl="1">
              <a:lnSpc>
                <a:spcPct val="80000"/>
              </a:lnSpc>
              <a:buFont typeface="Arial" panose="020B0604020202020204" pitchFamily="34" charset="0"/>
              <a:buChar char="•"/>
            </a:pPr>
            <a:r>
              <a:rPr lang="en-US" altLang="en-US" sz="2000" dirty="0"/>
              <a:t>regulatory approaches, with sources referring to legal compliance more broadly, or suggesting certificates or the creation or adaptation of laws and regulations to accommodate the specificities of AI.</a:t>
            </a:r>
            <a:endParaRPr lang="en-US" altLang="en-US" sz="1800" dirty="0"/>
          </a:p>
        </p:txBody>
      </p:sp>
    </p:spTree>
    <p:extLst>
      <p:ext uri="{BB962C8B-B14F-4D97-AF65-F5344CB8AC3E}">
        <p14:creationId xmlns:p14="http://schemas.microsoft.com/office/powerpoint/2010/main" val="2111895327"/>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88B3E9AF-57D2-4E51-BA85-FA307905D32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DA51D07-F801-4025-ADA1-7FDA17F260B9}" type="slidenum">
              <a:rPr lang="en-US" altLang="en-US" sz="1400" smtClean="0"/>
              <a:pPr>
                <a:spcBef>
                  <a:spcPct val="0"/>
                </a:spcBef>
                <a:buFontTx/>
                <a:buNone/>
              </a:pPr>
              <a:t>11</a:t>
            </a:fld>
            <a:endParaRPr lang="en-US" altLang="en-US" sz="1400"/>
          </a:p>
        </p:txBody>
      </p:sp>
      <p:sp>
        <p:nvSpPr>
          <p:cNvPr id="8195" name="Rectangle 2">
            <a:extLst>
              <a:ext uri="{FF2B5EF4-FFF2-40B4-BE49-F238E27FC236}">
                <a16:creationId xmlns:a16="http://schemas.microsoft.com/office/drawing/2014/main" id="{6C6E7A60-40B0-4B3F-B4A3-599B269649CA}"/>
              </a:ext>
            </a:extLst>
          </p:cNvPr>
          <p:cNvSpPr>
            <a:spLocks noGrp="1" noChangeArrowheads="1"/>
          </p:cNvSpPr>
          <p:nvPr>
            <p:ph type="title"/>
          </p:nvPr>
        </p:nvSpPr>
        <p:spPr/>
        <p:txBody>
          <a:bodyPr/>
          <a:lstStyle/>
          <a:p>
            <a:r>
              <a:rPr lang="en-US" altLang="en-US" dirty="0"/>
              <a:t>Additional Themes</a:t>
            </a:r>
          </a:p>
        </p:txBody>
      </p:sp>
      <p:sp>
        <p:nvSpPr>
          <p:cNvPr id="8196" name="Rectangle 3">
            <a:extLst>
              <a:ext uri="{FF2B5EF4-FFF2-40B4-BE49-F238E27FC236}">
                <a16:creationId xmlns:a16="http://schemas.microsoft.com/office/drawing/2014/main" id="{1EEAAE84-1E06-4995-8C7B-D4DD41ED1D51}"/>
              </a:ext>
            </a:extLst>
          </p:cNvPr>
          <p:cNvSpPr>
            <a:spLocks noGrp="1" noChangeArrowheads="1"/>
          </p:cNvSpPr>
          <p:nvPr>
            <p:ph type="body" idx="1"/>
          </p:nvPr>
        </p:nvSpPr>
        <p:spPr/>
        <p:txBody>
          <a:bodyPr/>
          <a:lstStyle/>
          <a:p>
            <a:pPr>
              <a:lnSpc>
                <a:spcPct val="80000"/>
              </a:lnSpc>
            </a:pPr>
            <a:r>
              <a:rPr lang="en-US" altLang="en-US" sz="2400" dirty="0"/>
              <a:t>And if possible, improve:</a:t>
            </a:r>
          </a:p>
          <a:p>
            <a:pPr>
              <a:lnSpc>
                <a:spcPct val="80000"/>
              </a:lnSpc>
            </a:pPr>
            <a:endParaRPr lang="en-US" altLang="en-US" sz="2400" dirty="0"/>
          </a:p>
          <a:p>
            <a:pPr lvl="1">
              <a:lnSpc>
                <a:spcPct val="80000"/>
              </a:lnSpc>
            </a:pPr>
            <a:r>
              <a:rPr lang="en-US" altLang="en-US" sz="2000" b="1" dirty="0"/>
              <a:t>Beneficence</a:t>
            </a:r>
          </a:p>
          <a:p>
            <a:pPr marL="457200" lvl="1" indent="0">
              <a:lnSpc>
                <a:spcPct val="80000"/>
              </a:lnSpc>
              <a:buNone/>
            </a:pPr>
            <a:r>
              <a:rPr lang="en-US" altLang="en-US" sz="2000" dirty="0"/>
              <a:t>	- Benefits, well-being, peace, social good, common good</a:t>
            </a:r>
          </a:p>
          <a:p>
            <a:pPr lvl="1">
              <a:lnSpc>
                <a:spcPct val="80000"/>
              </a:lnSpc>
            </a:pPr>
            <a:r>
              <a:rPr lang="en-US" altLang="en-US" sz="2000" b="1" dirty="0"/>
              <a:t>Freedom and Autonomy</a:t>
            </a:r>
          </a:p>
          <a:p>
            <a:pPr marL="457200" lvl="1" indent="0">
              <a:lnSpc>
                <a:spcPct val="80000"/>
              </a:lnSpc>
              <a:buNone/>
            </a:pPr>
            <a:r>
              <a:rPr lang="en-US" altLang="en-US" sz="2000" dirty="0"/>
              <a:t>	- Consent, choice, self-determination, liberty, empowerment</a:t>
            </a:r>
          </a:p>
          <a:p>
            <a:pPr lvl="1">
              <a:lnSpc>
                <a:spcPct val="80000"/>
              </a:lnSpc>
            </a:pPr>
            <a:r>
              <a:rPr lang="en-US" altLang="en-US" sz="2000" b="1" dirty="0"/>
              <a:t>Trust</a:t>
            </a:r>
          </a:p>
          <a:p>
            <a:pPr marL="457200" lvl="1" indent="0">
              <a:lnSpc>
                <a:spcPct val="80000"/>
              </a:lnSpc>
              <a:buNone/>
            </a:pPr>
            <a:r>
              <a:rPr lang="en-US" altLang="en-US" sz="2000" dirty="0"/>
              <a:t>	- Confidences, assurance, credence, reliance</a:t>
            </a:r>
          </a:p>
          <a:p>
            <a:pPr lvl="1">
              <a:lnSpc>
                <a:spcPct val="80000"/>
              </a:lnSpc>
            </a:pPr>
            <a:r>
              <a:rPr lang="en-US" altLang="en-US" sz="2000" b="1" dirty="0"/>
              <a:t>Sustainability</a:t>
            </a:r>
          </a:p>
          <a:p>
            <a:pPr marL="457200" lvl="1" indent="0">
              <a:lnSpc>
                <a:spcPct val="80000"/>
              </a:lnSpc>
              <a:buNone/>
            </a:pPr>
            <a:r>
              <a:rPr lang="en-US" altLang="en-US" sz="2000" dirty="0"/>
              <a:t>	- Environment (nature), energy, resources (energy)</a:t>
            </a:r>
          </a:p>
          <a:p>
            <a:pPr lvl="1">
              <a:lnSpc>
                <a:spcPct val="80000"/>
              </a:lnSpc>
            </a:pPr>
            <a:r>
              <a:rPr lang="en-US" altLang="en-US" sz="2000" b="1" dirty="0"/>
              <a:t>Dignity</a:t>
            </a:r>
          </a:p>
          <a:p>
            <a:pPr marL="457200" lvl="1" indent="0">
              <a:lnSpc>
                <a:spcPct val="80000"/>
              </a:lnSpc>
              <a:buNone/>
            </a:pPr>
            <a:r>
              <a:rPr lang="en-US" altLang="en-US" sz="2000" dirty="0"/>
              <a:t>	- Decency, greatness, honor, self-respect, morality</a:t>
            </a:r>
          </a:p>
          <a:p>
            <a:pPr lvl="1">
              <a:lnSpc>
                <a:spcPct val="80000"/>
              </a:lnSpc>
            </a:pPr>
            <a:r>
              <a:rPr lang="en-US" altLang="en-US" sz="2000" b="1" dirty="0"/>
              <a:t>Solidarity</a:t>
            </a:r>
          </a:p>
          <a:p>
            <a:pPr marL="457200" lvl="1" indent="0">
              <a:lnSpc>
                <a:spcPct val="80000"/>
              </a:lnSpc>
              <a:buNone/>
            </a:pPr>
            <a:r>
              <a:rPr lang="en-US" altLang="en-US" sz="2000" dirty="0"/>
              <a:t>	-Social security, cohesion</a:t>
            </a:r>
          </a:p>
          <a:p>
            <a:pPr marL="457200" lvl="1" indent="0">
              <a:lnSpc>
                <a:spcPct val="80000"/>
              </a:lnSpc>
              <a:buNone/>
            </a:pPr>
            <a:endParaRPr lang="en-US" altLang="en-US" sz="2000" dirty="0"/>
          </a:p>
        </p:txBody>
      </p:sp>
    </p:spTree>
    <p:extLst>
      <p:ext uri="{BB962C8B-B14F-4D97-AF65-F5344CB8AC3E}">
        <p14:creationId xmlns:p14="http://schemas.microsoft.com/office/powerpoint/2010/main" val="2704242500"/>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88B3E9AF-57D2-4E51-BA85-FA307905D32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DA51D07-F801-4025-ADA1-7FDA17F260B9}" type="slidenum">
              <a:rPr lang="en-US" altLang="en-US" sz="1400" smtClean="0"/>
              <a:pPr>
                <a:spcBef>
                  <a:spcPct val="0"/>
                </a:spcBef>
                <a:buFontTx/>
                <a:buNone/>
              </a:pPr>
              <a:t>12</a:t>
            </a:fld>
            <a:endParaRPr lang="en-US" altLang="en-US" sz="1400"/>
          </a:p>
        </p:txBody>
      </p:sp>
      <p:sp>
        <p:nvSpPr>
          <p:cNvPr id="8195" name="Rectangle 2">
            <a:extLst>
              <a:ext uri="{FF2B5EF4-FFF2-40B4-BE49-F238E27FC236}">
                <a16:creationId xmlns:a16="http://schemas.microsoft.com/office/drawing/2014/main" id="{6C6E7A60-40B0-4B3F-B4A3-599B269649CA}"/>
              </a:ext>
            </a:extLst>
          </p:cNvPr>
          <p:cNvSpPr>
            <a:spLocks noGrp="1" noChangeArrowheads="1"/>
          </p:cNvSpPr>
          <p:nvPr>
            <p:ph type="title"/>
          </p:nvPr>
        </p:nvSpPr>
        <p:spPr/>
        <p:txBody>
          <a:bodyPr/>
          <a:lstStyle/>
          <a:p>
            <a:r>
              <a:rPr lang="en-US" altLang="en-US" dirty="0"/>
              <a:t>References</a:t>
            </a:r>
          </a:p>
        </p:txBody>
      </p:sp>
      <p:sp>
        <p:nvSpPr>
          <p:cNvPr id="8196" name="Rectangle 3">
            <a:extLst>
              <a:ext uri="{FF2B5EF4-FFF2-40B4-BE49-F238E27FC236}">
                <a16:creationId xmlns:a16="http://schemas.microsoft.com/office/drawing/2014/main" id="{1EEAAE84-1E06-4995-8C7B-D4DD41ED1D51}"/>
              </a:ext>
            </a:extLst>
          </p:cNvPr>
          <p:cNvSpPr>
            <a:spLocks noGrp="1" noChangeArrowheads="1"/>
          </p:cNvSpPr>
          <p:nvPr>
            <p:ph type="body" idx="1"/>
          </p:nvPr>
        </p:nvSpPr>
        <p:spPr/>
        <p:txBody>
          <a:bodyPr/>
          <a:lstStyle/>
          <a:p>
            <a:pPr>
              <a:lnSpc>
                <a:spcPct val="80000"/>
              </a:lnSpc>
            </a:pPr>
            <a:r>
              <a:rPr lang="en-US" altLang="en-US" sz="2400" dirty="0"/>
              <a:t>Excerpted and Adapted from:</a:t>
            </a:r>
          </a:p>
          <a:p>
            <a:pPr>
              <a:lnSpc>
                <a:spcPct val="80000"/>
              </a:lnSpc>
            </a:pPr>
            <a:endParaRPr lang="en-US" altLang="en-US" sz="2400" dirty="0"/>
          </a:p>
          <a:p>
            <a:pPr>
              <a:lnSpc>
                <a:spcPct val="80000"/>
              </a:lnSpc>
            </a:pPr>
            <a:r>
              <a:rPr lang="en-US" altLang="en-US" sz="2400" dirty="0"/>
              <a:t>Full Reference</a:t>
            </a:r>
          </a:p>
          <a:p>
            <a:pPr marL="742950" lvl="2" indent="-342900">
              <a:lnSpc>
                <a:spcPct val="80000"/>
              </a:lnSpc>
            </a:pPr>
            <a:r>
              <a:rPr lang="en-US" altLang="en-US" dirty="0"/>
              <a:t>Jobin, A., et al. (2019), Artificial Intelligence: The Global Landscape of Ethical Guidelines, </a:t>
            </a:r>
            <a:r>
              <a:rPr lang="en-US" altLang="en-US" i="1" dirty="0"/>
              <a:t>Nature</a:t>
            </a:r>
            <a:r>
              <a:rPr lang="en-US" altLang="en-US" dirty="0"/>
              <a:t>.</a:t>
            </a:r>
          </a:p>
          <a:p>
            <a:pPr marL="742950" lvl="2" indent="-342900">
              <a:lnSpc>
                <a:spcPct val="80000"/>
              </a:lnSpc>
            </a:pPr>
            <a:endParaRPr lang="en-US" altLang="en-US" sz="2400" dirty="0"/>
          </a:p>
          <a:p>
            <a:pPr>
              <a:lnSpc>
                <a:spcPct val="80000"/>
              </a:lnSpc>
            </a:pPr>
            <a:endParaRPr lang="en-US" altLang="en-US" sz="2400" dirty="0"/>
          </a:p>
          <a:p>
            <a:pPr>
              <a:lnSpc>
                <a:spcPct val="80000"/>
              </a:lnSpc>
            </a:pPr>
            <a:r>
              <a:rPr lang="en-US" altLang="en-US" sz="2400" dirty="0"/>
              <a:t>Source URL</a:t>
            </a:r>
          </a:p>
          <a:p>
            <a:pPr marL="742950" lvl="2" indent="-342900">
              <a:lnSpc>
                <a:spcPct val="80000"/>
              </a:lnSpc>
            </a:pPr>
            <a:r>
              <a:rPr lang="en-US" altLang="en-US" sz="1800" dirty="0">
                <a:latin typeface="Consolas" panose="020B0609020204030204" pitchFamily="49" charset="0"/>
              </a:rPr>
              <a:t>https://arxiv.org/ftp/arxiv/papers/1906/1906.11668.pdf</a:t>
            </a:r>
            <a:endParaRPr lang="en-US" altLang="en-US" dirty="0">
              <a:latin typeface="Consolas" panose="020B0609020204030204" pitchFamily="49" charset="0"/>
            </a:endParaRPr>
          </a:p>
          <a:p>
            <a:pPr>
              <a:lnSpc>
                <a:spcPct val="80000"/>
              </a:lnSpc>
            </a:pPr>
            <a:endParaRPr lang="en-US" altLang="en-US" sz="2400" dirty="0"/>
          </a:p>
          <a:p>
            <a:pPr>
              <a:lnSpc>
                <a:spcPct val="80000"/>
              </a:lnSpc>
            </a:pPr>
            <a:r>
              <a:rPr lang="en-US" altLang="en-US" sz="2400" dirty="0"/>
              <a:t>Local Mirror</a:t>
            </a:r>
          </a:p>
          <a:p>
            <a:pPr marL="742950" lvl="2" indent="-342900">
              <a:lnSpc>
                <a:spcPct val="80000"/>
              </a:lnSpc>
            </a:pPr>
            <a:r>
              <a:rPr lang="en-US" altLang="en-US" sz="1600" dirty="0">
                <a:latin typeface="Consolas" panose="020B0609020204030204" pitchFamily="49" charset="0"/>
              </a:rPr>
              <a:t>https://ocw.smithw.org/bus312/nature-mag-ai-ethics-2019.pdf</a:t>
            </a:r>
            <a:endParaRPr lang="en-US" altLang="en-US" dirty="0">
              <a:latin typeface="Consolas" panose="020B0609020204030204" pitchFamily="49" charset="0"/>
            </a:endParaRPr>
          </a:p>
          <a:p>
            <a:pPr marL="0" indent="0">
              <a:lnSpc>
                <a:spcPct val="80000"/>
              </a:lnSpc>
              <a:buNone/>
            </a:pPr>
            <a:endParaRPr lang="en-US" altLang="en-US" sz="2400" dirty="0"/>
          </a:p>
        </p:txBody>
      </p:sp>
    </p:spTree>
    <p:extLst>
      <p:ext uri="{BB962C8B-B14F-4D97-AF65-F5344CB8AC3E}">
        <p14:creationId xmlns:p14="http://schemas.microsoft.com/office/powerpoint/2010/main" val="2111277959"/>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88B3E9AF-57D2-4E51-BA85-FA307905D32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DA51D07-F801-4025-ADA1-7FDA17F260B9}" type="slidenum">
              <a:rPr lang="en-US" altLang="en-US" sz="1400" smtClean="0"/>
              <a:pPr>
                <a:spcBef>
                  <a:spcPct val="0"/>
                </a:spcBef>
                <a:buFontTx/>
                <a:buNone/>
              </a:pPr>
              <a:t>2</a:t>
            </a:fld>
            <a:endParaRPr lang="en-US" altLang="en-US" sz="1400"/>
          </a:p>
        </p:txBody>
      </p:sp>
      <p:sp>
        <p:nvSpPr>
          <p:cNvPr id="8195" name="Rectangle 2">
            <a:extLst>
              <a:ext uri="{FF2B5EF4-FFF2-40B4-BE49-F238E27FC236}">
                <a16:creationId xmlns:a16="http://schemas.microsoft.com/office/drawing/2014/main" id="{6C6E7A60-40B0-4B3F-B4A3-599B269649CA}"/>
              </a:ext>
            </a:extLst>
          </p:cNvPr>
          <p:cNvSpPr>
            <a:spLocks noGrp="1" noChangeArrowheads="1"/>
          </p:cNvSpPr>
          <p:nvPr>
            <p:ph type="title"/>
          </p:nvPr>
        </p:nvSpPr>
        <p:spPr/>
        <p:txBody>
          <a:bodyPr/>
          <a:lstStyle/>
          <a:p>
            <a:r>
              <a:rPr lang="en-US" altLang="en-US" dirty="0"/>
              <a:t>Outline</a:t>
            </a:r>
          </a:p>
        </p:txBody>
      </p:sp>
      <p:sp>
        <p:nvSpPr>
          <p:cNvPr id="8196" name="Rectangle 3">
            <a:extLst>
              <a:ext uri="{FF2B5EF4-FFF2-40B4-BE49-F238E27FC236}">
                <a16:creationId xmlns:a16="http://schemas.microsoft.com/office/drawing/2014/main" id="{1EEAAE84-1E06-4995-8C7B-D4DD41ED1D51}"/>
              </a:ext>
            </a:extLst>
          </p:cNvPr>
          <p:cNvSpPr>
            <a:spLocks noGrp="1" noChangeArrowheads="1"/>
          </p:cNvSpPr>
          <p:nvPr>
            <p:ph type="body" idx="1"/>
          </p:nvPr>
        </p:nvSpPr>
        <p:spPr/>
        <p:txBody>
          <a:bodyPr/>
          <a:lstStyle/>
          <a:p>
            <a:pPr>
              <a:lnSpc>
                <a:spcPct val="80000"/>
              </a:lnSpc>
            </a:pPr>
            <a:r>
              <a:rPr lang="en-US" altLang="en-US" sz="2400" dirty="0"/>
              <a:t>Five Themes:</a:t>
            </a:r>
          </a:p>
          <a:p>
            <a:pPr marL="457200" lvl="1" indent="0">
              <a:lnSpc>
                <a:spcPct val="80000"/>
              </a:lnSpc>
              <a:buNone/>
            </a:pPr>
            <a:endParaRPr lang="en-US" altLang="en-US" sz="2000" dirty="0"/>
          </a:p>
          <a:p>
            <a:pPr marL="457200" lvl="1" indent="0">
              <a:lnSpc>
                <a:spcPct val="80000"/>
              </a:lnSpc>
              <a:buNone/>
            </a:pPr>
            <a:r>
              <a:rPr lang="en-US" altLang="en-US" sz="2000" dirty="0"/>
              <a:t>1.	</a:t>
            </a:r>
            <a:r>
              <a:rPr lang="en-US" altLang="en-US" sz="2000" b="1" dirty="0"/>
              <a:t>Transparency</a:t>
            </a:r>
          </a:p>
          <a:p>
            <a:pPr marL="457200" lvl="1" indent="0">
              <a:lnSpc>
                <a:spcPct val="80000"/>
              </a:lnSpc>
              <a:buNone/>
            </a:pPr>
            <a:endParaRPr lang="en-US" altLang="en-US" sz="2000" dirty="0"/>
          </a:p>
          <a:p>
            <a:pPr marL="457200" lvl="1" indent="0">
              <a:lnSpc>
                <a:spcPct val="80000"/>
              </a:lnSpc>
              <a:buNone/>
            </a:pPr>
            <a:r>
              <a:rPr lang="en-US" altLang="en-US" sz="2000" dirty="0"/>
              <a:t>2.	</a:t>
            </a:r>
            <a:r>
              <a:rPr lang="en-US" altLang="en-US" sz="2000" b="1" dirty="0"/>
              <a:t>Justice and Fairness</a:t>
            </a:r>
          </a:p>
          <a:p>
            <a:pPr marL="457200" lvl="1" indent="0">
              <a:lnSpc>
                <a:spcPct val="80000"/>
              </a:lnSpc>
              <a:buNone/>
            </a:pPr>
            <a:endParaRPr lang="en-US" altLang="en-US" sz="2000" dirty="0"/>
          </a:p>
          <a:p>
            <a:pPr marL="457200" lvl="1" indent="0">
              <a:lnSpc>
                <a:spcPct val="80000"/>
              </a:lnSpc>
              <a:buNone/>
            </a:pPr>
            <a:r>
              <a:rPr lang="en-US" altLang="en-US" sz="2000" dirty="0"/>
              <a:t>3.	</a:t>
            </a:r>
            <a:r>
              <a:rPr lang="en-US" altLang="en-US" sz="2000" b="1" dirty="0"/>
              <a:t>Non-maleficence</a:t>
            </a:r>
          </a:p>
          <a:p>
            <a:pPr marL="457200" lvl="1" indent="0">
              <a:lnSpc>
                <a:spcPct val="80000"/>
              </a:lnSpc>
              <a:buNone/>
            </a:pPr>
            <a:endParaRPr lang="en-US" altLang="en-US" sz="2000" dirty="0"/>
          </a:p>
          <a:p>
            <a:pPr marL="457200" lvl="1" indent="0">
              <a:lnSpc>
                <a:spcPct val="80000"/>
              </a:lnSpc>
              <a:buNone/>
            </a:pPr>
            <a:r>
              <a:rPr lang="en-US" altLang="en-US" sz="2000" dirty="0"/>
              <a:t>4.	</a:t>
            </a:r>
            <a:r>
              <a:rPr lang="en-US" altLang="en-US" sz="2000" b="1" dirty="0"/>
              <a:t>Responsibility</a:t>
            </a:r>
          </a:p>
          <a:p>
            <a:pPr marL="457200" lvl="1" indent="0">
              <a:lnSpc>
                <a:spcPct val="80000"/>
              </a:lnSpc>
              <a:buNone/>
            </a:pPr>
            <a:endParaRPr lang="en-US" altLang="en-US" sz="2000" dirty="0"/>
          </a:p>
          <a:p>
            <a:pPr marL="457200" lvl="1" indent="0">
              <a:lnSpc>
                <a:spcPct val="80000"/>
              </a:lnSpc>
              <a:buNone/>
            </a:pPr>
            <a:r>
              <a:rPr lang="en-US" altLang="en-US" sz="2000" dirty="0"/>
              <a:t>5.	</a:t>
            </a:r>
            <a:r>
              <a:rPr lang="en-US" altLang="en-US" sz="2000" b="1" dirty="0"/>
              <a:t>Privacy</a:t>
            </a:r>
          </a:p>
          <a:p>
            <a:pPr marL="457200" lvl="1" indent="0">
              <a:lnSpc>
                <a:spcPct val="80000"/>
              </a:lnSpc>
              <a:buNone/>
            </a:pPr>
            <a:endParaRPr lang="en-US" altLang="en-US" sz="2000" dirty="0"/>
          </a:p>
          <a:p>
            <a:pPr marL="457200" lvl="1" indent="0">
              <a:lnSpc>
                <a:spcPct val="80000"/>
              </a:lnSpc>
              <a:buNone/>
            </a:pPr>
            <a:endParaRPr lang="en-US" altLang="en-US" sz="2000" dirty="0"/>
          </a:p>
          <a:p>
            <a:pPr>
              <a:lnSpc>
                <a:spcPct val="80000"/>
              </a:lnSpc>
            </a:pPr>
            <a:r>
              <a:rPr lang="en-US" altLang="en-US" sz="2400" dirty="0"/>
              <a:t>Additional Themes</a:t>
            </a:r>
          </a:p>
        </p:txBody>
      </p:sp>
    </p:spTree>
    <p:extLst>
      <p:ext uri="{BB962C8B-B14F-4D97-AF65-F5344CB8AC3E}">
        <p14:creationId xmlns:p14="http://schemas.microsoft.com/office/powerpoint/2010/main" val="30610706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88B3E9AF-57D2-4E51-BA85-FA307905D32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DA51D07-F801-4025-ADA1-7FDA17F260B9}" type="slidenum">
              <a:rPr lang="en-US" altLang="en-US" sz="1400" smtClean="0"/>
              <a:pPr>
                <a:spcBef>
                  <a:spcPct val="0"/>
                </a:spcBef>
                <a:buFontTx/>
                <a:buNone/>
              </a:pPr>
              <a:t>3</a:t>
            </a:fld>
            <a:endParaRPr lang="en-US" altLang="en-US" sz="1400"/>
          </a:p>
        </p:txBody>
      </p:sp>
      <p:sp>
        <p:nvSpPr>
          <p:cNvPr id="8195" name="Rectangle 2">
            <a:extLst>
              <a:ext uri="{FF2B5EF4-FFF2-40B4-BE49-F238E27FC236}">
                <a16:creationId xmlns:a16="http://schemas.microsoft.com/office/drawing/2014/main" id="{6C6E7A60-40B0-4B3F-B4A3-599B269649CA}"/>
              </a:ext>
            </a:extLst>
          </p:cNvPr>
          <p:cNvSpPr>
            <a:spLocks noGrp="1" noChangeArrowheads="1"/>
          </p:cNvSpPr>
          <p:nvPr>
            <p:ph type="title"/>
          </p:nvPr>
        </p:nvSpPr>
        <p:spPr/>
        <p:txBody>
          <a:bodyPr/>
          <a:lstStyle/>
          <a:p>
            <a:pPr marL="457200" lvl="1">
              <a:lnSpc>
                <a:spcPct val="80000"/>
              </a:lnSpc>
            </a:pPr>
            <a:r>
              <a:rPr lang="en-US" altLang="en-US" sz="3600" dirty="0"/>
              <a:t>1.	Transparency (part 1 of 2)</a:t>
            </a:r>
          </a:p>
        </p:txBody>
      </p:sp>
      <p:sp>
        <p:nvSpPr>
          <p:cNvPr id="8196" name="Rectangle 3">
            <a:extLst>
              <a:ext uri="{FF2B5EF4-FFF2-40B4-BE49-F238E27FC236}">
                <a16:creationId xmlns:a16="http://schemas.microsoft.com/office/drawing/2014/main" id="{1EEAAE84-1E06-4995-8C7B-D4DD41ED1D51}"/>
              </a:ext>
            </a:extLst>
          </p:cNvPr>
          <p:cNvSpPr>
            <a:spLocks noGrp="1" noChangeArrowheads="1"/>
          </p:cNvSpPr>
          <p:nvPr>
            <p:ph type="body" idx="1"/>
          </p:nvPr>
        </p:nvSpPr>
        <p:spPr/>
        <p:txBody>
          <a:bodyPr/>
          <a:lstStyle/>
          <a:p>
            <a:pPr>
              <a:lnSpc>
                <a:spcPct val="80000"/>
              </a:lnSpc>
            </a:pPr>
            <a:r>
              <a:rPr lang="en-US" altLang="en-US" sz="2400" dirty="0"/>
              <a:t>Description</a:t>
            </a:r>
          </a:p>
          <a:p>
            <a:pPr marL="742950" lvl="2" indent="-342900">
              <a:lnSpc>
                <a:spcPct val="80000"/>
              </a:lnSpc>
            </a:pPr>
            <a:r>
              <a:rPr lang="en-US" altLang="en-US" dirty="0"/>
              <a:t>References to transparency comprise efforts to increase </a:t>
            </a:r>
            <a:r>
              <a:rPr lang="en-US" altLang="en-US" dirty="0" err="1"/>
              <a:t>explainability</a:t>
            </a:r>
            <a:r>
              <a:rPr lang="en-US" altLang="en-US" dirty="0"/>
              <a:t>, interpretability or other acts of communication and disclosure.</a:t>
            </a:r>
          </a:p>
          <a:p>
            <a:pPr marL="742950" lvl="2" indent="-342900">
              <a:lnSpc>
                <a:spcPct val="80000"/>
              </a:lnSpc>
            </a:pPr>
            <a:r>
              <a:rPr lang="en-US" altLang="en-US" dirty="0"/>
              <a:t>Principal domains of application include data use, human-AI interaction, automated decisions, and the purpose of data use or application of AI systems.</a:t>
            </a:r>
          </a:p>
          <a:p>
            <a:pPr marL="742950" lvl="2" indent="-342900">
              <a:lnSpc>
                <a:spcPct val="80000"/>
              </a:lnSpc>
            </a:pPr>
            <a:r>
              <a:rPr lang="en-US" altLang="en-US" dirty="0"/>
              <a:t>Primarily, transparency is presented as a way to minimize harm and improve AI, though some sources underline its benefit for legal reasons or to foster trust.</a:t>
            </a:r>
          </a:p>
          <a:p>
            <a:pPr marL="742950" lvl="2" indent="-342900">
              <a:lnSpc>
                <a:spcPct val="80000"/>
              </a:lnSpc>
            </a:pPr>
            <a:r>
              <a:rPr lang="en-US" altLang="en-US" dirty="0"/>
              <a:t>A few sources also link transparency to dialogue, participation, and the principles of democracy.</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88B3E9AF-57D2-4E51-BA85-FA307905D32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DA51D07-F801-4025-ADA1-7FDA17F260B9}" type="slidenum">
              <a:rPr lang="en-US" altLang="en-US" sz="1400" smtClean="0"/>
              <a:pPr>
                <a:spcBef>
                  <a:spcPct val="0"/>
                </a:spcBef>
                <a:buFontTx/>
                <a:buNone/>
              </a:pPr>
              <a:t>4</a:t>
            </a:fld>
            <a:endParaRPr lang="en-US" altLang="en-US" sz="1400"/>
          </a:p>
        </p:txBody>
      </p:sp>
      <p:sp>
        <p:nvSpPr>
          <p:cNvPr id="8195" name="Rectangle 2">
            <a:extLst>
              <a:ext uri="{FF2B5EF4-FFF2-40B4-BE49-F238E27FC236}">
                <a16:creationId xmlns:a16="http://schemas.microsoft.com/office/drawing/2014/main" id="{6C6E7A60-40B0-4B3F-B4A3-599B269649CA}"/>
              </a:ext>
            </a:extLst>
          </p:cNvPr>
          <p:cNvSpPr>
            <a:spLocks noGrp="1" noChangeArrowheads="1"/>
          </p:cNvSpPr>
          <p:nvPr>
            <p:ph type="title"/>
          </p:nvPr>
        </p:nvSpPr>
        <p:spPr/>
        <p:txBody>
          <a:bodyPr/>
          <a:lstStyle/>
          <a:p>
            <a:pPr marL="457200" lvl="1">
              <a:lnSpc>
                <a:spcPct val="80000"/>
              </a:lnSpc>
            </a:pPr>
            <a:r>
              <a:rPr lang="en-US" altLang="en-US" sz="3600" dirty="0"/>
              <a:t>1.	Transparency (part 2 of 2)</a:t>
            </a:r>
          </a:p>
        </p:txBody>
      </p:sp>
      <p:sp>
        <p:nvSpPr>
          <p:cNvPr id="8196" name="Rectangle 3">
            <a:extLst>
              <a:ext uri="{FF2B5EF4-FFF2-40B4-BE49-F238E27FC236}">
                <a16:creationId xmlns:a16="http://schemas.microsoft.com/office/drawing/2014/main" id="{1EEAAE84-1E06-4995-8C7B-D4DD41ED1D51}"/>
              </a:ext>
            </a:extLst>
          </p:cNvPr>
          <p:cNvSpPr>
            <a:spLocks noGrp="1" noChangeArrowheads="1"/>
          </p:cNvSpPr>
          <p:nvPr>
            <p:ph type="body" idx="1"/>
          </p:nvPr>
        </p:nvSpPr>
        <p:spPr/>
        <p:txBody>
          <a:bodyPr/>
          <a:lstStyle/>
          <a:p>
            <a:pPr>
              <a:lnSpc>
                <a:spcPct val="80000"/>
              </a:lnSpc>
            </a:pPr>
            <a:r>
              <a:rPr lang="en-US" altLang="en-US" sz="2400" dirty="0"/>
              <a:t>Best Practices/Towards Improvement</a:t>
            </a:r>
          </a:p>
          <a:p>
            <a:pPr marL="742950" lvl="2" indent="-342900">
              <a:lnSpc>
                <a:spcPct val="80000"/>
              </a:lnSpc>
            </a:pPr>
            <a:r>
              <a:rPr lang="en-US" altLang="en-US" dirty="0"/>
              <a:t>To achieve greater transparency, many sources suggest increased disclosure of information by those developing or deploying AI systems, although specifications regarding what should be communicated vary greatly: use of AI, source code, data use, evidence base for AI use,  limitations, laws, responsibility for AI, investments in AI, and possible impact.</a:t>
            </a:r>
          </a:p>
          <a:p>
            <a:pPr marL="742950" lvl="2" indent="-342900">
              <a:lnSpc>
                <a:spcPct val="80000"/>
              </a:lnSpc>
            </a:pPr>
            <a:r>
              <a:rPr lang="en-US" altLang="en-US" dirty="0"/>
              <a:t>The provision of explanations ‘in non-technical terms’ or auditable by humans is encouraged.</a:t>
            </a:r>
          </a:p>
          <a:p>
            <a:pPr marL="742950" lvl="2" indent="-342900">
              <a:lnSpc>
                <a:spcPct val="80000"/>
              </a:lnSpc>
            </a:pPr>
            <a:r>
              <a:rPr lang="en-US" altLang="en-US" dirty="0"/>
              <a:t>Whereas audits and auditability are mainly proposed by data protection offices and NPOs, it is mostly the private sector that suggests technical solutions.</a:t>
            </a:r>
          </a:p>
          <a:p>
            <a:pPr marL="742950" lvl="2" indent="-342900">
              <a:lnSpc>
                <a:spcPct val="80000"/>
              </a:lnSpc>
            </a:pPr>
            <a:r>
              <a:rPr lang="en-US" altLang="en-US" dirty="0"/>
              <a:t>Alternative measures focus on oversight, interaction and mediation with stakeholders and the public and the facilitation of whistleblowing.</a:t>
            </a:r>
          </a:p>
        </p:txBody>
      </p:sp>
    </p:spTree>
    <p:extLst>
      <p:ext uri="{BB962C8B-B14F-4D97-AF65-F5344CB8AC3E}">
        <p14:creationId xmlns:p14="http://schemas.microsoft.com/office/powerpoint/2010/main" val="4037594974"/>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88B3E9AF-57D2-4E51-BA85-FA307905D32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DA51D07-F801-4025-ADA1-7FDA17F260B9}" type="slidenum">
              <a:rPr lang="en-US" altLang="en-US" sz="1400" smtClean="0"/>
              <a:pPr>
                <a:spcBef>
                  <a:spcPct val="0"/>
                </a:spcBef>
                <a:buFontTx/>
                <a:buNone/>
              </a:pPr>
              <a:t>5</a:t>
            </a:fld>
            <a:endParaRPr lang="en-US" altLang="en-US" sz="1400"/>
          </a:p>
        </p:txBody>
      </p:sp>
      <p:sp>
        <p:nvSpPr>
          <p:cNvPr id="8195" name="Rectangle 2">
            <a:extLst>
              <a:ext uri="{FF2B5EF4-FFF2-40B4-BE49-F238E27FC236}">
                <a16:creationId xmlns:a16="http://schemas.microsoft.com/office/drawing/2014/main" id="{6C6E7A60-40B0-4B3F-B4A3-599B269649CA}"/>
              </a:ext>
            </a:extLst>
          </p:cNvPr>
          <p:cNvSpPr>
            <a:spLocks noGrp="1" noChangeArrowheads="1"/>
          </p:cNvSpPr>
          <p:nvPr>
            <p:ph type="title"/>
          </p:nvPr>
        </p:nvSpPr>
        <p:spPr/>
        <p:txBody>
          <a:bodyPr/>
          <a:lstStyle/>
          <a:p>
            <a:pPr marL="457200" lvl="1">
              <a:lnSpc>
                <a:spcPct val="80000"/>
              </a:lnSpc>
            </a:pPr>
            <a:r>
              <a:rPr lang="en-US" altLang="en-US" sz="3600" dirty="0"/>
              <a:t>2.	Justice and Fairness (part 1 of 2)</a:t>
            </a:r>
          </a:p>
        </p:txBody>
      </p:sp>
      <p:sp>
        <p:nvSpPr>
          <p:cNvPr id="8196" name="Rectangle 3">
            <a:extLst>
              <a:ext uri="{FF2B5EF4-FFF2-40B4-BE49-F238E27FC236}">
                <a16:creationId xmlns:a16="http://schemas.microsoft.com/office/drawing/2014/main" id="{1EEAAE84-1E06-4995-8C7B-D4DD41ED1D51}"/>
              </a:ext>
            </a:extLst>
          </p:cNvPr>
          <p:cNvSpPr>
            <a:spLocks noGrp="1" noChangeArrowheads="1"/>
          </p:cNvSpPr>
          <p:nvPr>
            <p:ph type="body" idx="1"/>
          </p:nvPr>
        </p:nvSpPr>
        <p:spPr/>
        <p:txBody>
          <a:bodyPr/>
          <a:lstStyle/>
          <a:p>
            <a:pPr>
              <a:lnSpc>
                <a:spcPct val="80000"/>
              </a:lnSpc>
            </a:pPr>
            <a:r>
              <a:rPr lang="en-US" altLang="en-US" sz="2400" dirty="0"/>
              <a:t>Description</a:t>
            </a:r>
          </a:p>
          <a:p>
            <a:pPr marL="742950" lvl="2" indent="-342900">
              <a:lnSpc>
                <a:spcPct val="80000"/>
              </a:lnSpc>
            </a:pPr>
            <a:r>
              <a:rPr lang="en-US" altLang="en-US" dirty="0"/>
              <a:t>Justice is mainly expressed in terms of fairness, and of prevention, monitoring or mitigation of unwanted bias and discrimination, the latter being significantly less referenced than the first two by the private sector.</a:t>
            </a:r>
          </a:p>
          <a:p>
            <a:pPr marL="742950" lvl="2" indent="-342900">
              <a:lnSpc>
                <a:spcPct val="80000"/>
              </a:lnSpc>
            </a:pPr>
            <a:r>
              <a:rPr lang="en-US" altLang="en-US" dirty="0"/>
              <a:t>Whereas some sources focus on justice as respect for diversity, inclusion, and equality, others call for a possibility to appeal or challenge decisions, or the right to redress and remedy.</a:t>
            </a:r>
          </a:p>
          <a:p>
            <a:pPr marL="742950" lvl="2" indent="-342900">
              <a:lnSpc>
                <a:spcPct val="80000"/>
              </a:lnSpc>
            </a:pPr>
            <a:r>
              <a:rPr lang="en-US" altLang="en-US" dirty="0"/>
              <a:t>Sources also emphasize the importance of fair access to AI, to data, and to the benefits of AI.</a:t>
            </a:r>
          </a:p>
          <a:p>
            <a:pPr marL="742950" lvl="2" indent="-342900">
              <a:lnSpc>
                <a:spcPct val="80000"/>
              </a:lnSpc>
            </a:pPr>
            <a:r>
              <a:rPr lang="en-US" altLang="en-US" dirty="0"/>
              <a:t>Issuers from the public sector place particular emphasis on AI’s impact on the labor market, and the need to address democratic or societal issues. Sources focusing on the risk of biases within datasets underline the importance of acquiring and processing accurate, complete and diverse data, especially training data.</a:t>
            </a:r>
          </a:p>
        </p:txBody>
      </p:sp>
    </p:spTree>
    <p:extLst>
      <p:ext uri="{BB962C8B-B14F-4D97-AF65-F5344CB8AC3E}">
        <p14:creationId xmlns:p14="http://schemas.microsoft.com/office/powerpoint/2010/main" val="512692780"/>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88B3E9AF-57D2-4E51-BA85-FA307905D32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DA51D07-F801-4025-ADA1-7FDA17F260B9}" type="slidenum">
              <a:rPr lang="en-US" altLang="en-US" sz="1400" smtClean="0"/>
              <a:pPr>
                <a:spcBef>
                  <a:spcPct val="0"/>
                </a:spcBef>
                <a:buFontTx/>
                <a:buNone/>
              </a:pPr>
              <a:t>6</a:t>
            </a:fld>
            <a:endParaRPr lang="en-US" altLang="en-US" sz="1400"/>
          </a:p>
        </p:txBody>
      </p:sp>
      <p:sp>
        <p:nvSpPr>
          <p:cNvPr id="8195" name="Rectangle 2">
            <a:extLst>
              <a:ext uri="{FF2B5EF4-FFF2-40B4-BE49-F238E27FC236}">
                <a16:creationId xmlns:a16="http://schemas.microsoft.com/office/drawing/2014/main" id="{6C6E7A60-40B0-4B3F-B4A3-599B269649CA}"/>
              </a:ext>
            </a:extLst>
          </p:cNvPr>
          <p:cNvSpPr>
            <a:spLocks noGrp="1" noChangeArrowheads="1"/>
          </p:cNvSpPr>
          <p:nvPr>
            <p:ph type="title"/>
          </p:nvPr>
        </p:nvSpPr>
        <p:spPr/>
        <p:txBody>
          <a:bodyPr/>
          <a:lstStyle/>
          <a:p>
            <a:pPr marL="457200" lvl="1">
              <a:lnSpc>
                <a:spcPct val="80000"/>
              </a:lnSpc>
            </a:pPr>
            <a:r>
              <a:rPr lang="en-US" altLang="en-US" sz="3600" dirty="0"/>
              <a:t>2.	Justice and Fairness (part 2 of 2)</a:t>
            </a:r>
          </a:p>
        </p:txBody>
      </p:sp>
      <p:sp>
        <p:nvSpPr>
          <p:cNvPr id="8196" name="Rectangle 3">
            <a:extLst>
              <a:ext uri="{FF2B5EF4-FFF2-40B4-BE49-F238E27FC236}">
                <a16:creationId xmlns:a16="http://schemas.microsoft.com/office/drawing/2014/main" id="{1EEAAE84-1E06-4995-8C7B-D4DD41ED1D51}"/>
              </a:ext>
            </a:extLst>
          </p:cNvPr>
          <p:cNvSpPr>
            <a:spLocks noGrp="1" noChangeArrowheads="1"/>
          </p:cNvSpPr>
          <p:nvPr>
            <p:ph type="body" idx="1"/>
          </p:nvPr>
        </p:nvSpPr>
        <p:spPr/>
        <p:txBody>
          <a:bodyPr/>
          <a:lstStyle/>
          <a:p>
            <a:pPr>
              <a:lnSpc>
                <a:spcPct val="80000"/>
              </a:lnSpc>
            </a:pPr>
            <a:r>
              <a:rPr lang="en-US" altLang="en-US" sz="2400" dirty="0"/>
              <a:t>Best Practices/Towards Improvement</a:t>
            </a:r>
          </a:p>
          <a:p>
            <a:pPr marL="742950" lvl="2" indent="-342900">
              <a:lnSpc>
                <a:spcPct val="80000"/>
              </a:lnSpc>
            </a:pPr>
            <a:r>
              <a:rPr lang="en-US" altLang="en-US" dirty="0"/>
              <a:t>If specified, the preservation and promotion of justice are proposed to be pursued through:</a:t>
            </a:r>
          </a:p>
          <a:p>
            <a:pPr marL="742950" lvl="2" indent="-342900">
              <a:lnSpc>
                <a:spcPct val="80000"/>
              </a:lnSpc>
            </a:pPr>
            <a:r>
              <a:rPr lang="en-US" altLang="en-US" dirty="0"/>
              <a:t>(a) technical solutions such as standards or explicit normative encoding;</a:t>
            </a:r>
          </a:p>
          <a:p>
            <a:pPr marL="742950" lvl="2" indent="-342900">
              <a:lnSpc>
                <a:spcPct val="80000"/>
              </a:lnSpc>
            </a:pPr>
            <a:r>
              <a:rPr lang="en-US" altLang="en-US" dirty="0"/>
              <a:t>(b) transparency, notably by providing information and raising public awareness of existing rights and regulation;</a:t>
            </a:r>
          </a:p>
          <a:p>
            <a:pPr marL="742950" lvl="2" indent="-342900">
              <a:lnSpc>
                <a:spcPct val="80000"/>
              </a:lnSpc>
            </a:pPr>
            <a:r>
              <a:rPr lang="en-US" altLang="en-US" dirty="0"/>
              <a:t>(c) testing, monitoring and auditing, the preferred solution of notably data protection offices;</a:t>
            </a:r>
          </a:p>
          <a:p>
            <a:pPr marL="742950" lvl="2" indent="-342900">
              <a:lnSpc>
                <a:spcPct val="80000"/>
              </a:lnSpc>
            </a:pPr>
            <a:r>
              <a:rPr lang="en-US" altLang="en-US" dirty="0"/>
              <a:t>(d) developing or strengthening the rule of law and the right to appeal, recourse, redress, or remedy;</a:t>
            </a:r>
          </a:p>
          <a:p>
            <a:pPr marL="742950" lvl="2" indent="-342900">
              <a:lnSpc>
                <a:spcPct val="80000"/>
              </a:lnSpc>
            </a:pPr>
            <a:r>
              <a:rPr lang="en-US" altLang="en-US" dirty="0"/>
              <a:t>(e) via systemic changes and processes such as governmental action and oversight, a more interdisciplinary or otherwise diverse workforce, as well as better inclusion of civil society or other relevant stakeholders in an interactive manner and increased attention to the distribution of benefits.</a:t>
            </a:r>
          </a:p>
        </p:txBody>
      </p:sp>
    </p:spTree>
    <p:extLst>
      <p:ext uri="{BB962C8B-B14F-4D97-AF65-F5344CB8AC3E}">
        <p14:creationId xmlns:p14="http://schemas.microsoft.com/office/powerpoint/2010/main" val="278966553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88B3E9AF-57D2-4E51-BA85-FA307905D32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DA51D07-F801-4025-ADA1-7FDA17F260B9}" type="slidenum">
              <a:rPr lang="en-US" altLang="en-US" sz="1400" smtClean="0"/>
              <a:pPr>
                <a:spcBef>
                  <a:spcPct val="0"/>
                </a:spcBef>
                <a:buFontTx/>
                <a:buNone/>
              </a:pPr>
              <a:t>7</a:t>
            </a:fld>
            <a:endParaRPr lang="en-US" altLang="en-US" sz="1400"/>
          </a:p>
        </p:txBody>
      </p:sp>
      <p:sp>
        <p:nvSpPr>
          <p:cNvPr id="8195" name="Rectangle 2">
            <a:extLst>
              <a:ext uri="{FF2B5EF4-FFF2-40B4-BE49-F238E27FC236}">
                <a16:creationId xmlns:a16="http://schemas.microsoft.com/office/drawing/2014/main" id="{6C6E7A60-40B0-4B3F-B4A3-599B269649CA}"/>
              </a:ext>
            </a:extLst>
          </p:cNvPr>
          <p:cNvSpPr>
            <a:spLocks noGrp="1" noChangeArrowheads="1"/>
          </p:cNvSpPr>
          <p:nvPr>
            <p:ph type="title"/>
          </p:nvPr>
        </p:nvSpPr>
        <p:spPr/>
        <p:txBody>
          <a:bodyPr/>
          <a:lstStyle/>
          <a:p>
            <a:pPr marL="457200" lvl="1">
              <a:lnSpc>
                <a:spcPct val="80000"/>
              </a:lnSpc>
            </a:pPr>
            <a:r>
              <a:rPr lang="en-US" altLang="en-US" sz="3600" dirty="0"/>
              <a:t>3.	Non-maleficence (part 1 of 2)</a:t>
            </a:r>
          </a:p>
        </p:txBody>
      </p:sp>
      <p:sp>
        <p:nvSpPr>
          <p:cNvPr id="8196" name="Rectangle 3">
            <a:extLst>
              <a:ext uri="{FF2B5EF4-FFF2-40B4-BE49-F238E27FC236}">
                <a16:creationId xmlns:a16="http://schemas.microsoft.com/office/drawing/2014/main" id="{1EEAAE84-1E06-4995-8C7B-D4DD41ED1D51}"/>
              </a:ext>
            </a:extLst>
          </p:cNvPr>
          <p:cNvSpPr>
            <a:spLocks noGrp="1" noChangeArrowheads="1"/>
          </p:cNvSpPr>
          <p:nvPr>
            <p:ph type="body" idx="1"/>
          </p:nvPr>
        </p:nvSpPr>
        <p:spPr/>
        <p:txBody>
          <a:bodyPr/>
          <a:lstStyle/>
          <a:p>
            <a:pPr>
              <a:lnSpc>
                <a:spcPct val="80000"/>
              </a:lnSpc>
            </a:pPr>
            <a:r>
              <a:rPr lang="en-US" altLang="en-US" sz="2400" dirty="0"/>
              <a:t>Description</a:t>
            </a:r>
          </a:p>
          <a:p>
            <a:pPr marL="742950" lvl="2" indent="-342900">
              <a:lnSpc>
                <a:spcPct val="80000"/>
              </a:lnSpc>
            </a:pPr>
            <a:r>
              <a:rPr lang="en-US" altLang="en-US" dirty="0"/>
              <a:t>References to non-maleficence outweigh those to beneficence by a factor of 1.5 and encompass general calls for safety and security or state that AI should never cause foreseeable or unintentional harm.</a:t>
            </a:r>
          </a:p>
          <a:p>
            <a:pPr marL="742950" lvl="2" indent="-342900">
              <a:lnSpc>
                <a:spcPct val="80000"/>
              </a:lnSpc>
            </a:pPr>
            <a:r>
              <a:rPr lang="en-US" altLang="en-US" dirty="0"/>
              <a:t>More granular considerations entail the avoidance of specific risks or potential harms, e. g. intentional misuse via cyberwarfare and malicious hacking, and suggest risk-management strategies. Harm is primarily interpreted as discrimination, violation of privacy, or bodily harm.</a:t>
            </a:r>
          </a:p>
          <a:p>
            <a:pPr marL="742950" lvl="2" indent="-342900">
              <a:lnSpc>
                <a:spcPct val="80000"/>
              </a:lnSpc>
            </a:pPr>
            <a:r>
              <a:rPr lang="en-US" altLang="en-US" dirty="0"/>
              <a:t>Less frequent characterizations include loss of trust or skills, ‘radical individualism’, the risk that technological progress might outpace regulatory measures, negative impacts on long-term social well- being, on infrastructure, or on psychological, emotional, or economic aspects.</a:t>
            </a:r>
          </a:p>
        </p:txBody>
      </p:sp>
    </p:spTree>
    <p:extLst>
      <p:ext uri="{BB962C8B-B14F-4D97-AF65-F5344CB8AC3E}">
        <p14:creationId xmlns:p14="http://schemas.microsoft.com/office/powerpoint/2010/main" val="689336955"/>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88B3E9AF-57D2-4E51-BA85-FA307905D32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DA51D07-F801-4025-ADA1-7FDA17F260B9}" type="slidenum">
              <a:rPr lang="en-US" altLang="en-US" sz="1400" smtClean="0"/>
              <a:pPr>
                <a:spcBef>
                  <a:spcPct val="0"/>
                </a:spcBef>
                <a:buFontTx/>
                <a:buNone/>
              </a:pPr>
              <a:t>8</a:t>
            </a:fld>
            <a:endParaRPr lang="en-US" altLang="en-US" sz="1400"/>
          </a:p>
        </p:txBody>
      </p:sp>
      <p:sp>
        <p:nvSpPr>
          <p:cNvPr id="8195" name="Rectangle 2">
            <a:extLst>
              <a:ext uri="{FF2B5EF4-FFF2-40B4-BE49-F238E27FC236}">
                <a16:creationId xmlns:a16="http://schemas.microsoft.com/office/drawing/2014/main" id="{6C6E7A60-40B0-4B3F-B4A3-599B269649CA}"/>
              </a:ext>
            </a:extLst>
          </p:cNvPr>
          <p:cNvSpPr>
            <a:spLocks noGrp="1" noChangeArrowheads="1"/>
          </p:cNvSpPr>
          <p:nvPr>
            <p:ph type="title"/>
          </p:nvPr>
        </p:nvSpPr>
        <p:spPr/>
        <p:txBody>
          <a:bodyPr/>
          <a:lstStyle/>
          <a:p>
            <a:pPr marL="457200" lvl="1">
              <a:lnSpc>
                <a:spcPct val="80000"/>
              </a:lnSpc>
            </a:pPr>
            <a:r>
              <a:rPr lang="en-US" altLang="en-US" sz="3600" dirty="0"/>
              <a:t>3.	Non-maleficence (part 2 of 2)</a:t>
            </a:r>
          </a:p>
        </p:txBody>
      </p:sp>
      <p:sp>
        <p:nvSpPr>
          <p:cNvPr id="8196" name="Rectangle 3">
            <a:extLst>
              <a:ext uri="{FF2B5EF4-FFF2-40B4-BE49-F238E27FC236}">
                <a16:creationId xmlns:a16="http://schemas.microsoft.com/office/drawing/2014/main" id="{1EEAAE84-1E06-4995-8C7B-D4DD41ED1D51}"/>
              </a:ext>
            </a:extLst>
          </p:cNvPr>
          <p:cNvSpPr>
            <a:spLocks noGrp="1" noChangeArrowheads="1"/>
          </p:cNvSpPr>
          <p:nvPr>
            <p:ph type="body" idx="1"/>
          </p:nvPr>
        </p:nvSpPr>
        <p:spPr/>
        <p:txBody>
          <a:bodyPr/>
          <a:lstStyle/>
          <a:p>
            <a:pPr>
              <a:lnSpc>
                <a:spcPct val="80000"/>
              </a:lnSpc>
            </a:pPr>
            <a:r>
              <a:rPr lang="en-US" altLang="en-US" sz="2400" dirty="0"/>
              <a:t>Best Practices/Towards Improvement</a:t>
            </a:r>
          </a:p>
          <a:p>
            <a:pPr marL="742950" lvl="2" indent="-342900">
              <a:lnSpc>
                <a:spcPct val="80000"/>
              </a:lnSpc>
            </a:pPr>
            <a:r>
              <a:rPr lang="en-US" altLang="en-US" dirty="0"/>
              <a:t>Harm-prevention guidelines focus primarily on technical measures and governance strategies, ranging from interventions at the level of AI research, design, technology development and/or deployment to lateral and continuous approaches.</a:t>
            </a:r>
          </a:p>
          <a:p>
            <a:pPr marL="742950" lvl="2" indent="-342900">
              <a:lnSpc>
                <a:spcPct val="80000"/>
              </a:lnSpc>
            </a:pPr>
            <a:r>
              <a:rPr lang="en-US" altLang="en-US" dirty="0"/>
              <a:t>Technical solutions include in-built data quality evaluations25 or security and privacy by design, though notable exceptions also advocate for establishing industry standards.</a:t>
            </a:r>
          </a:p>
          <a:p>
            <a:pPr marL="742950" lvl="2" indent="-342900">
              <a:lnSpc>
                <a:spcPct val="80000"/>
              </a:lnSpc>
            </a:pPr>
            <a:r>
              <a:rPr lang="en-US" altLang="en-US" dirty="0"/>
              <a:t>Proposed governance strategies include active cooperation across disciplines and stakeholders, compliance with existing or new legislation, and the need to establish oversight processes and practices, notably tests, monitoring, audits and assessments by internal units, customers, users, independent third parties, or governmental entities, often geared towards standards for AI implementation and outcome assessment.</a:t>
            </a:r>
          </a:p>
          <a:p>
            <a:pPr marL="742950" lvl="2" indent="-342900">
              <a:lnSpc>
                <a:spcPct val="80000"/>
              </a:lnSpc>
            </a:pPr>
            <a:r>
              <a:rPr lang="en-US" altLang="en-US" dirty="0"/>
              <a:t>Most sources explicitly mention potential ‘dual-use’ or imply that damages may be unavoidable, in which case risks should be assessed, reduced, and mitigated, and the attribution of liability should be clearly defined.</a:t>
            </a:r>
          </a:p>
        </p:txBody>
      </p:sp>
    </p:spTree>
    <p:extLst>
      <p:ext uri="{BB962C8B-B14F-4D97-AF65-F5344CB8AC3E}">
        <p14:creationId xmlns:p14="http://schemas.microsoft.com/office/powerpoint/2010/main" val="273238493"/>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88B3E9AF-57D2-4E51-BA85-FA307905D32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DA51D07-F801-4025-ADA1-7FDA17F260B9}" type="slidenum">
              <a:rPr lang="en-US" altLang="en-US" sz="1400" smtClean="0"/>
              <a:pPr>
                <a:spcBef>
                  <a:spcPct val="0"/>
                </a:spcBef>
                <a:buFontTx/>
                <a:buNone/>
              </a:pPr>
              <a:t>9</a:t>
            </a:fld>
            <a:endParaRPr lang="en-US" altLang="en-US" sz="1400"/>
          </a:p>
        </p:txBody>
      </p:sp>
      <p:sp>
        <p:nvSpPr>
          <p:cNvPr id="8195" name="Rectangle 2">
            <a:extLst>
              <a:ext uri="{FF2B5EF4-FFF2-40B4-BE49-F238E27FC236}">
                <a16:creationId xmlns:a16="http://schemas.microsoft.com/office/drawing/2014/main" id="{6C6E7A60-40B0-4B3F-B4A3-599B269649CA}"/>
              </a:ext>
            </a:extLst>
          </p:cNvPr>
          <p:cNvSpPr>
            <a:spLocks noGrp="1" noChangeArrowheads="1"/>
          </p:cNvSpPr>
          <p:nvPr>
            <p:ph type="title"/>
          </p:nvPr>
        </p:nvSpPr>
        <p:spPr/>
        <p:txBody>
          <a:bodyPr/>
          <a:lstStyle/>
          <a:p>
            <a:pPr marL="457200" lvl="1">
              <a:lnSpc>
                <a:spcPct val="80000"/>
              </a:lnSpc>
            </a:pPr>
            <a:r>
              <a:rPr lang="en-US" altLang="en-US" sz="3600" dirty="0"/>
              <a:t>4.	Responsibility</a:t>
            </a:r>
          </a:p>
        </p:txBody>
      </p:sp>
      <p:sp>
        <p:nvSpPr>
          <p:cNvPr id="8196" name="Rectangle 3">
            <a:extLst>
              <a:ext uri="{FF2B5EF4-FFF2-40B4-BE49-F238E27FC236}">
                <a16:creationId xmlns:a16="http://schemas.microsoft.com/office/drawing/2014/main" id="{1EEAAE84-1E06-4995-8C7B-D4DD41ED1D51}"/>
              </a:ext>
            </a:extLst>
          </p:cNvPr>
          <p:cNvSpPr>
            <a:spLocks noGrp="1" noChangeArrowheads="1"/>
          </p:cNvSpPr>
          <p:nvPr>
            <p:ph type="body" idx="1"/>
          </p:nvPr>
        </p:nvSpPr>
        <p:spPr/>
        <p:txBody>
          <a:bodyPr/>
          <a:lstStyle/>
          <a:p>
            <a:pPr>
              <a:lnSpc>
                <a:spcPct val="80000"/>
              </a:lnSpc>
            </a:pPr>
            <a:r>
              <a:rPr lang="en-US" altLang="en-US" sz="2400" dirty="0"/>
              <a:t>Description</a:t>
            </a:r>
          </a:p>
          <a:p>
            <a:pPr marL="742950" lvl="2" indent="-342900">
              <a:lnSpc>
                <a:spcPct val="80000"/>
              </a:lnSpc>
            </a:pPr>
            <a:r>
              <a:rPr lang="en-US" altLang="en-US" dirty="0"/>
              <a:t>Despite widespread references to ‘responsible AI’, responsibility and accountability are rarely defined.</a:t>
            </a:r>
          </a:p>
          <a:p>
            <a:pPr marL="742950" lvl="2" indent="-342900">
              <a:lnSpc>
                <a:spcPct val="80000"/>
              </a:lnSpc>
            </a:pPr>
            <a:r>
              <a:rPr lang="en-US" altLang="en-US" dirty="0"/>
              <a:t>Nonetheless, specific recommendations include acting with ‘integrity’ and clarifying the attribution of responsibility and legal liability, if possible upfront, in contracts, or, alternatively, by centering on remedy. In contrast, other sources suggest focusing on the underlying reasons and processes that may lead to potential harm. Yet others underline the responsibility of whistleblowing in case of potential harm, and aim at promoting diversity or introducing ethics into STEM education.</a:t>
            </a:r>
          </a:p>
          <a:p>
            <a:pPr marL="742950" lvl="2" indent="-342900">
              <a:lnSpc>
                <a:spcPct val="80000"/>
              </a:lnSpc>
            </a:pPr>
            <a:r>
              <a:rPr lang="en-US" altLang="en-US" dirty="0"/>
              <a:t>Very different actors are named as being responsible and accountable for AI’s actions and decisions: AI developers, designers, ‘institutions’ or ‘industry’. Further disagreement emerged on whether AI should be held accountable in a human-like manner or whether humans should always be the only actors who are ultimately responsible for technological artifacts.</a:t>
            </a:r>
          </a:p>
          <a:p>
            <a:pPr>
              <a:lnSpc>
                <a:spcPct val="80000"/>
              </a:lnSpc>
            </a:pPr>
            <a:endParaRPr lang="en-US" altLang="en-US" sz="2400" dirty="0"/>
          </a:p>
          <a:p>
            <a:pPr>
              <a:lnSpc>
                <a:spcPct val="80000"/>
              </a:lnSpc>
            </a:pPr>
            <a:r>
              <a:rPr lang="en-US" altLang="en-US" sz="2400" dirty="0"/>
              <a:t>Best Practices/Towards Improvement</a:t>
            </a:r>
          </a:p>
        </p:txBody>
      </p:sp>
    </p:spTree>
    <p:extLst>
      <p:ext uri="{BB962C8B-B14F-4D97-AF65-F5344CB8AC3E}">
        <p14:creationId xmlns:p14="http://schemas.microsoft.com/office/powerpoint/2010/main" val="2774366035"/>
      </p:ext>
    </p:extLst>
  </p:cSld>
  <p:clrMapOvr>
    <a:masterClrMapping/>
  </p:clrMapOvr>
  <p:transition spd="slow"/>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1002</TotalTime>
  <Words>1359</Words>
  <Application>Microsoft Office PowerPoint</Application>
  <PresentationFormat>On-screen Show (4:3)</PresentationFormat>
  <Paragraphs>113</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Consolas</vt:lpstr>
      <vt:lpstr>Corbel</vt:lpstr>
      <vt:lpstr>Default Design</vt:lpstr>
      <vt:lpstr>“Techno-Ethics” (organizational-level):  Global Principles for Data and AI Management</vt:lpstr>
      <vt:lpstr>Outline</vt:lpstr>
      <vt:lpstr>1. Transparency (part 1 of 2)</vt:lpstr>
      <vt:lpstr>1. Transparency (part 2 of 2)</vt:lpstr>
      <vt:lpstr>2. Justice and Fairness (part 1 of 2)</vt:lpstr>
      <vt:lpstr>2. Justice and Fairness (part 2 of 2)</vt:lpstr>
      <vt:lpstr>3. Non-maleficence (part 1 of 2)</vt:lpstr>
      <vt:lpstr>3. Non-maleficence (part 2 of 2)</vt:lpstr>
      <vt:lpstr>4. Responsibility</vt:lpstr>
      <vt:lpstr>5. Privacy</vt:lpstr>
      <vt:lpstr>Additional Themes</vt:lpstr>
      <vt:lpstr>References</vt:lpstr>
    </vt:vector>
  </TitlesOfParts>
  <Company>CSU, Northridge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Values in Contemporary Management:  A Primer on Ethical Decision-making for MGT 360</dc:title>
  <dc:creator>wsmith</dc:creator>
  <cp:lastModifiedBy>Wayne Smith</cp:lastModifiedBy>
  <cp:revision>128</cp:revision>
  <cp:lastPrinted>2012-08-20T19:24:18Z</cp:lastPrinted>
  <dcterms:created xsi:type="dcterms:W3CDTF">2010-10-28T16:48:55Z</dcterms:created>
  <dcterms:modified xsi:type="dcterms:W3CDTF">2023-10-23T03:33:41Z</dcterms:modified>
</cp:coreProperties>
</file>