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5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Business Analytics (Introduction)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89922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Understanding how to collect, transform, analyze, and interpret data to assist in management decision-making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01D31-BDBC-5694-3DAC-6D127C42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1B4BD4-8274-D46C-5927-6453A8ECA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52399"/>
            <a:ext cx="5257800" cy="664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3596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396DD7-6065-478A-844C-0BC3FE54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618ED3-2804-4B8A-A2D9-DF2AA555D57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20D0631-F556-4DFC-81B7-124C4EA4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0D3559-A250-42BD-9A36-4C8011E3F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Some parts of this presentation were excerpted and adapted from:</a:t>
            </a:r>
          </a:p>
          <a:p>
            <a:pPr lvl="1" eaLnBrk="1" hangingPunct="1"/>
            <a:r>
              <a:rPr lang="en-US" altLang="en-US" sz="2400" dirty="0"/>
              <a:t>Charles, V., et .al (December, 2022)  Why Data Analytics is an Art.  </a:t>
            </a:r>
            <a:r>
              <a:rPr lang="en-US" altLang="en-US" sz="2400" i="1" dirty="0"/>
              <a:t>Significance</a:t>
            </a:r>
            <a:r>
              <a:rPr lang="en-US" altLang="en-US" sz="2400" dirty="0"/>
              <a:t> (Royal Statistical Society) (volume 9, issue 16, pp. 42-45)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Management Decision-making</a:t>
            </a:r>
            <a:br>
              <a:rPr lang="en-US" altLang="en-US" sz="4000"/>
            </a:br>
            <a:r>
              <a:rPr lang="en-US" altLang="en-US" sz="3600"/>
              <a:t>(from a Quantitative perspective)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Artificial Intelligence (“Machine Learning”, “Algorithms”)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Research (“Statistics”, “Hypothesis Testing”)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Big Data (generally, linked data in the “cloud”)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Data Science (“using reproducible tools for visualization/analysis”)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Analytics (“simpler approaches, augments decisions”)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Our task (at least from a technology perspective) is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Capture, transform, analyze, and report data, and…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In reporting, to be quite technical, “copy-paste-</a:t>
            </a:r>
            <a:r>
              <a:rPr lang="en-US" altLang="en-US" sz="1600" i="1" dirty="0"/>
              <a:t>adjust (for the audience)</a:t>
            </a:r>
            <a:r>
              <a:rPr lang="en-US" altLang="en-US" sz="1600" dirty="0"/>
              <a:t>”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2387B3E-4838-41FE-9E29-2C43261F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12844-99CD-4189-BC99-57C077EBB41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93B626-0672-466D-9124-13A3B6B75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Information Dynamics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E730EB7-5ED1-4AED-B00E-AD465CB72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Extraordinary Insight (Explanation) for Foresight (Prediction)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How should our menu change in the future to best optimize nightly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Combination of Explicit Information and Tacit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What action led to the change in last night’s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Meaningful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How does last night’s sales compare to that night the previous year?  How does last night’s sales compare to our goals?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Raw, atomic, basic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What were the total sales for last night?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E036E7-3559-48FD-A83F-C36003BEF5B9}"/>
              </a:ext>
            </a:extLst>
          </p:cNvPr>
          <p:cNvCxnSpPr/>
          <p:nvPr/>
        </p:nvCxnSpPr>
        <p:spPr>
          <a:xfrm flipV="1">
            <a:off x="304800" y="1417638"/>
            <a:ext cx="0" cy="437356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Conceptual Model</a:t>
            </a:r>
            <a:endParaRPr lang="en-US" alt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DE8DD-8C90-007F-D9F4-1132571F68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401869"/>
            <a:ext cx="8610600" cy="53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922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B2A00A56-EEC6-421E-A4C6-25812B44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108A6-7665-4CD7-90C7-90C9C3DF3E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9CB1C24-D87A-4AEA-835E-E221E0AE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Analytics for Business Decision-making</a:t>
            </a:r>
            <a:endParaRPr lang="en-US" altLang="en-US" sz="3600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5B06C1F-DD80-43D7-965E-F00F2F11D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Prescriptive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should we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What should we (the HR Department) do to meet or exceed the organization’s hiring and retention goals for next year?  What data/information/knowledge/wisdom should we provide to our hiring and technical managers to help?  What are we missing?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Predictive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likely to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How many new employees will our organization need next year? How will the mix change?  What is our competition likely to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Diagnostic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Why did it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Did our emphasis on recruiting from campus A (over campus B, etc.) matter?  What do the managers of these entry-level employees think?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Descriptive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happened?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How many entry-level professionals did we hire last year? How many of them are still with us now?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28DD593-CAC2-4102-A062-97D34E5C2B17}"/>
              </a:ext>
            </a:extLst>
          </p:cNvPr>
          <p:cNvCxnSpPr/>
          <p:nvPr/>
        </p:nvCxnSpPr>
        <p:spPr>
          <a:xfrm flipV="1">
            <a:off x="304800" y="1417638"/>
            <a:ext cx="0" cy="53038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Excel’s “Add-in’s”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97000"/>
          <a:ext cx="83058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776458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Add-in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Feature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Correlation, Regression, Moving Average, Exponential Smoothing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Z</a:t>
                      </a:r>
                      <a:r>
                        <a:rPr lang="en-US" dirty="0"/>
                        <a:t>-test, </a:t>
                      </a:r>
                      <a:r>
                        <a:rPr lang="en-US" i="1" dirty="0"/>
                        <a:t>t</a:t>
                      </a:r>
                      <a:r>
                        <a:rPr lang="en-US" dirty="0"/>
                        <a:t>-test, </a:t>
                      </a:r>
                      <a:r>
                        <a:rPr lang="en-US" i="1" dirty="0"/>
                        <a:t>F</a:t>
                      </a:r>
                      <a:r>
                        <a:rPr lang="en-US" dirty="0"/>
                        <a:t>-text, </a:t>
                      </a:r>
                      <a:r>
                        <a:rPr lang="en-US" i="0" dirty="0" err="1"/>
                        <a:t>Anova</a:t>
                      </a:r>
                      <a:r>
                        <a:rPr lang="en-US" i="0" dirty="0"/>
                        <a:t>, Random Number Generation, Sampling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 and Percentile, Histogram, Covariance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F28859-5286-7912-9A68-46A2335C3EAD}"/>
              </a:ext>
            </a:extLst>
          </p:cNvPr>
          <p:cNvSpPr txBox="1"/>
          <p:nvPr/>
        </p:nvSpPr>
        <p:spPr>
          <a:xfrm>
            <a:off x="394252" y="4671632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(Enable)</a:t>
            </a:r>
          </a:p>
          <a:p>
            <a:r>
              <a:rPr lang="en-US" sz="1600" dirty="0"/>
              <a:t>Select “File | More | Options |Add-ins | Go (it’s near the bottom)”</a:t>
            </a:r>
          </a:p>
          <a:p>
            <a:r>
              <a:rPr lang="en-US" sz="1600" dirty="0"/>
              <a:t>Check both the “Analysis Toolkit” box and the “Solver add-in” box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80A58-796F-AC71-6E06-4FB872CDF5F2}"/>
              </a:ext>
            </a:extLst>
          </p:cNvPr>
          <p:cNvSpPr txBox="1"/>
          <p:nvPr/>
        </p:nvSpPr>
        <p:spPr>
          <a:xfrm>
            <a:off x="394252" y="5643605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(Use)</a:t>
            </a:r>
          </a:p>
          <a:p>
            <a:r>
              <a:rPr lang="en-US" sz="1600" dirty="0"/>
              <a:t>Select “Data” (and look to the right of the top part of the screen)</a:t>
            </a:r>
          </a:p>
          <a:p>
            <a:r>
              <a:rPr lang="en-US" sz="1600" dirty="0"/>
              <a:t>Click on “Analysis” or “Solver” as desired</a:t>
            </a:r>
          </a:p>
        </p:txBody>
      </p:sp>
    </p:spTree>
    <p:extLst>
      <p:ext uri="{BB962C8B-B14F-4D97-AF65-F5344CB8AC3E}">
        <p14:creationId xmlns:p14="http://schemas.microsoft.com/office/powerpoint/2010/main" val="26878392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Analytics Dimensions</a:t>
            </a:r>
            <a:endParaRPr lang="en-US" altLang="en-US" sz="36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the scale of the data?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Variety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are the different forms of data?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Velocity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the speed of change of the data?  How does it stream?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Veracity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the level of uncertainty of the data?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Examples…</a:t>
            </a:r>
            <a:endParaRPr lang="en-US" altLang="en-US" sz="1200" dirty="0"/>
          </a:p>
          <a:p>
            <a:pPr lvl="1" eaLnBrk="1" hangingPunct="1">
              <a:lnSpc>
                <a:spcPct val="90000"/>
              </a:lnSpc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040243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Communicating Data in Context</a:t>
            </a:r>
            <a:endParaRPr lang="en-US" altLang="en-US" sz="36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Remember, at an atomic level, each data is a number, and that number has a specific </a:t>
            </a:r>
            <a:r>
              <a:rPr lang="en-US" altLang="en-US" sz="2000" i="1" dirty="0"/>
              <a:t>meaning…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In general, the five basic communication contexts about a number in business are </a:t>
            </a:r>
            <a:r>
              <a:rPr lang="en-US" altLang="en-US" sz="1800" i="1" dirty="0"/>
              <a:t>Change</a:t>
            </a:r>
            <a:r>
              <a:rPr lang="en-US" altLang="en-US" sz="1800" dirty="0"/>
              <a:t>, </a:t>
            </a:r>
            <a:r>
              <a:rPr lang="en-US" altLang="en-US" sz="1800" i="1" dirty="0"/>
              <a:t>Comparative</a:t>
            </a:r>
            <a:r>
              <a:rPr lang="en-US" altLang="en-US" sz="1800" dirty="0"/>
              <a:t>, </a:t>
            </a:r>
            <a:r>
              <a:rPr lang="en-US" altLang="en-US" sz="1800" i="1" dirty="0"/>
              <a:t>Goal</a:t>
            </a:r>
            <a:r>
              <a:rPr lang="en-US" altLang="en-US" sz="1800" dirty="0"/>
              <a:t>, </a:t>
            </a:r>
            <a:r>
              <a:rPr lang="en-US" altLang="en-US" sz="1800" i="1" dirty="0"/>
              <a:t>Ideal</a:t>
            </a:r>
            <a:r>
              <a:rPr lang="en-US" altLang="en-US" sz="1800" dirty="0"/>
              <a:t>, or </a:t>
            </a:r>
            <a:r>
              <a:rPr lang="en-US" altLang="en-US" sz="1800" i="1" dirty="0"/>
              <a:t>Stakeholder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For example, in reading or writing sales volume and percentages, the context needs to be very clear.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E.g., “Sales volume increased 4% last quarter; this was a positive improvement.”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E.g., “Sales volume increased 4% last quarter; but our competition did better.”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E.g., “Sales volume increased 4% last quarter; however, our goal was 6%.”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E.g., “Sales volume increased 4% last quarter; ideally, we can continue this.”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E.g., “Sales volume increased 4% last quarter as we mentioned to our investors.”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You may need to do due diligence to express (when writing or speaking) or learn (when reading or listening) the context each number, or data.</a:t>
            </a:r>
          </a:p>
        </p:txBody>
      </p:sp>
    </p:spTree>
    <p:extLst>
      <p:ext uri="{BB962C8B-B14F-4D97-AF65-F5344CB8AC3E}">
        <p14:creationId xmlns:p14="http://schemas.microsoft.com/office/powerpoint/2010/main" val="22107124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0E58-3EFB-F40E-1632-97C2AABB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Disney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49248-5F5A-779B-FEC5-952C160A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40BD2-5575-96F0-BD83-D44CDA8D3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5" y="1236835"/>
            <a:ext cx="8859250" cy="504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469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7121</TotalTime>
  <Words>819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Lucida Sans</vt:lpstr>
      <vt:lpstr>Lucida Sans Unicode</vt:lpstr>
      <vt:lpstr>Verdana</vt:lpstr>
      <vt:lpstr>Default Design</vt:lpstr>
      <vt:lpstr>Business Analytics (Introduction)</vt:lpstr>
      <vt:lpstr>Management Decision-making (from a Quantitative perspective)</vt:lpstr>
      <vt:lpstr>Information Dynamics</vt:lpstr>
      <vt:lpstr>Conceptual Model</vt:lpstr>
      <vt:lpstr>Analytics for Business Decision-making</vt:lpstr>
      <vt:lpstr>Excel’s “Add-in’s”</vt:lpstr>
      <vt:lpstr>Analytics Dimensions</vt:lpstr>
      <vt:lpstr>Communicating Data in Context</vt:lpstr>
      <vt:lpstr>Example - Disney</vt:lpstr>
      <vt:lpstr>PowerPoint Presentation</vt:lpstr>
      <vt:lpstr>Sources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326</cp:revision>
  <cp:lastPrinted>2023-05-08T00:59:07Z</cp:lastPrinted>
  <dcterms:created xsi:type="dcterms:W3CDTF">2008-04-21T00:35:01Z</dcterms:created>
  <dcterms:modified xsi:type="dcterms:W3CDTF">2024-01-29T04:51:06Z</dcterms:modified>
</cp:coreProperties>
</file>