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  <p:sldMasterId id="2147483768" r:id="rId2"/>
    <p:sldMasterId id="2147483780" r:id="rId3"/>
    <p:sldMasterId id="2147483789" r:id="rId4"/>
    <p:sldMasterId id="2147483796" r:id="rId5"/>
    <p:sldMasterId id="2147483798" r:id="rId6"/>
    <p:sldMasterId id="2147483801" r:id="rId7"/>
    <p:sldMasterId id="2147483804" r:id="rId8"/>
    <p:sldMasterId id="2147483813" r:id="rId9"/>
    <p:sldMasterId id="2147483820" r:id="rId10"/>
    <p:sldMasterId id="2147483822" r:id="rId11"/>
    <p:sldMasterId id="2147483825" r:id="rId12"/>
  </p:sldMasterIdLst>
  <p:notesMasterIdLst>
    <p:notesMasterId r:id="rId53"/>
  </p:notesMasterIdLst>
  <p:sldIdLst>
    <p:sldId id="373" r:id="rId13"/>
    <p:sldId id="335" r:id="rId14"/>
    <p:sldId id="259" r:id="rId15"/>
    <p:sldId id="431" r:id="rId16"/>
    <p:sldId id="348" r:id="rId17"/>
    <p:sldId id="420" r:id="rId18"/>
    <p:sldId id="392" r:id="rId19"/>
    <p:sldId id="393" r:id="rId20"/>
    <p:sldId id="430" r:id="rId21"/>
    <p:sldId id="444" r:id="rId22"/>
    <p:sldId id="389" r:id="rId23"/>
    <p:sldId id="432" r:id="rId24"/>
    <p:sldId id="381" r:id="rId25"/>
    <p:sldId id="360" r:id="rId26"/>
    <p:sldId id="361" r:id="rId27"/>
    <p:sldId id="434" r:id="rId28"/>
    <p:sldId id="433" r:id="rId29"/>
    <p:sldId id="374" r:id="rId30"/>
    <p:sldId id="341" r:id="rId31"/>
    <p:sldId id="364" r:id="rId32"/>
    <p:sldId id="435" r:id="rId33"/>
    <p:sldId id="394" r:id="rId34"/>
    <p:sldId id="436" r:id="rId35"/>
    <p:sldId id="443" r:id="rId36"/>
    <p:sldId id="384" r:id="rId37"/>
    <p:sldId id="407" r:id="rId38"/>
    <p:sldId id="406" r:id="rId39"/>
    <p:sldId id="437" r:id="rId40"/>
    <p:sldId id="439" r:id="rId41"/>
    <p:sldId id="438" r:id="rId42"/>
    <p:sldId id="415" r:id="rId43"/>
    <p:sldId id="416" r:id="rId44"/>
    <p:sldId id="362" r:id="rId45"/>
    <p:sldId id="440" r:id="rId46"/>
    <p:sldId id="423" r:id="rId47"/>
    <p:sldId id="441" r:id="rId48"/>
    <p:sldId id="424" r:id="rId49"/>
    <p:sldId id="442" r:id="rId50"/>
    <p:sldId id="429" r:id="rId51"/>
    <p:sldId id="402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ontserrat" panose="00000500000000000000" pitchFamily="2" charset="0"/>
      <p:regular r:id="rId58"/>
      <p:bold r:id="rId59"/>
      <p:italic r:id="rId60"/>
      <p:boldItalic r:id="rId61"/>
    </p:embeddedFont>
    <p:embeddedFont>
      <p:font typeface="Wingdings 2" panose="05020102010507070707" pitchFamily="18" charset="2"/>
      <p:regular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585F8-5310-74F8-4653-03077DB3C379}" name="Vernon J. Richardson" initials="VJR" userId="S::vjricha@uark.edu::f1213351-0d27-4f24-9a87-ae1a52ec67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C3C"/>
    <a:srgbClr val="8DA9DB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8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6.fntdata"/><Relationship Id="rId67" Type="http://schemas.microsoft.com/office/2018/10/relationships/authors" Target="author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D0B9-D8E6-43C1-9F2B-39A9662F8065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D7DC-5810-49F7-8FDA-9C39183BC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25416"/>
            <a:ext cx="9141619" cy="770584"/>
          </a:xfrm>
          <a:prstGeom prst="rect">
            <a:avLst/>
          </a:prstGeom>
          <a:gradFill flip="none" rotWithShape="1">
            <a:gsLst>
              <a:gs pos="37000">
                <a:srgbClr val="4472C4"/>
              </a:gs>
              <a:gs pos="100000">
                <a:srgbClr val="8DA9D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FE02-AF9A-4B85-B871-BFA442310C58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2AE6-99C6-4A5E-A8D1-2CCAAD7D1F35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C018-79AE-4737-B75F-2D5E78197AA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1600"/>
            <a:ext cx="9141619" cy="914400"/>
          </a:xfrm>
          <a:prstGeom prst="rect">
            <a:avLst/>
          </a:prstGeom>
          <a:gradFill>
            <a:gsLst>
              <a:gs pos="74000">
                <a:srgbClr val="E56F23"/>
              </a:gs>
              <a:gs pos="0">
                <a:schemeClr val="accent2"/>
              </a:gs>
              <a:gs pos="100000">
                <a:srgbClr val="D63C3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D6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ED87-AB1B-4E4F-840A-F48682D37403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4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E22A-AC5A-403E-ABAF-9C23CEBF09A4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C05DD-EBDD-493C-852D-9C8145AB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EE0AC-6DF6-4F86-AC83-FDAEFF22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093842"/>
            <a:ext cx="7315200" cy="3890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0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1E1-4DBC-42A7-A13D-FD9F68692C4C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FDB9-DC69-4388-91C8-CBA05909FFBA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738A73-DB0F-4854-A1BF-A5FF24C3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B35A0E-BBEA-4CF1-9C76-7FBD1FF38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2133600"/>
            <a:ext cx="3474720" cy="38557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6A63E7C-8A4B-4748-B506-E6A9FD12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2133600"/>
            <a:ext cx="3474720" cy="38557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70D-7158-4C8E-BD7E-2CD6D30E7771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74223708-6CB7-4D95-9C90-0976A404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1188B5-1869-4691-983D-4749A5FB0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98708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60CA470-D4FE-4DEC-B17A-C3086E2AA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894439"/>
            <a:ext cx="3474720" cy="30903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6A0D270-F8C6-4FBD-8BB5-F00C98B64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198708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C76B784-941C-4E8A-BAA6-0B597843D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2894439"/>
            <a:ext cx="3474720" cy="30903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5B78-60BA-4713-82C3-79F724A24B2E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6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4C96-98B8-47B3-A9E5-8CC0E047023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6B09-31EB-42B4-B225-722B1AA4E55F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A77F-D7BD-4491-A940-2E81E72569E3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0721F6-59B0-4AC7-B147-659A1EB2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93D304-FF15-474A-885D-398C8DAC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093842"/>
            <a:ext cx="7315200" cy="3890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3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0D8D-2169-4488-B10D-A7671F61C269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6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769-B663-42FC-9866-EB995B847549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00EF-4089-4D7E-ADAF-42299DB7C571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86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474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829056" y="3140015"/>
            <a:ext cx="371856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29056" y="4261104"/>
            <a:ext cx="371856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829056" y="5093209"/>
            <a:ext cx="371856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450230"/>
            <a:ext cx="56388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12192000" cy="374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250379784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1" y="2095501"/>
            <a:ext cx="51815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829056" y="2608290"/>
            <a:ext cx="4047744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29056" y="4069830"/>
            <a:ext cx="4047744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829056" y="5096656"/>
            <a:ext cx="4057737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450230"/>
            <a:ext cx="56388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238949383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52559"/>
            <a:ext cx="12192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36320" y="2985555"/>
            <a:ext cx="869552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7065"/>
            <a:ext cx="12192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14889598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1446366"/>
            <a:ext cx="12191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56504" y="2593299"/>
            <a:ext cx="9306893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56504" y="3807503"/>
            <a:ext cx="6056027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6414" y="466502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56505" y="4770770"/>
            <a:ext cx="5924551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7065"/>
            <a:ext cx="12192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14525875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CC70-E9A6-4B0D-9CB1-3FA099C11930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70263" y="761999"/>
            <a:ext cx="2925318" cy="5334001"/>
          </a:xfrm>
          <a:prstGeom prst="rect">
            <a:avLst/>
          </a:prstGeom>
          <a:gradFill>
            <a:gsLst>
              <a:gs pos="74000">
                <a:srgbClr val="E56F23"/>
              </a:gs>
              <a:gs pos="0">
                <a:schemeClr val="accent2"/>
              </a:gs>
              <a:gs pos="100000">
                <a:srgbClr val="D63C3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A59D-ADCB-472C-9E4A-D56463A0597A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6601508" cy="40774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44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AAEF-4EF0-4529-9690-D4C573B98148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3E7D-D604-40F2-800A-EB511EB7355F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05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5F81-F229-4422-A360-8B5EC2E293D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79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63" y="6324600"/>
            <a:ext cx="320707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31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4343400"/>
            <a:ext cx="112776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1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5435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99200" y="1257300"/>
            <a:ext cx="54356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1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7721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57403" y="1257300"/>
            <a:ext cx="3177396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2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1" y="434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34400" y="4343400"/>
            <a:ext cx="32004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0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070496"/>
            <a:ext cx="112776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2900944"/>
            <a:ext cx="112776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3755354"/>
            <a:ext cx="112776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4635164"/>
            <a:ext cx="112776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7200" y="5514976"/>
            <a:ext cx="112776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933" y="418392"/>
            <a:ext cx="3056137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49" y="1005698"/>
            <a:ext cx="3258105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12192000" cy="370936"/>
          </a:xfr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20000"/>
              </a:spcBef>
              <a:defRPr/>
            </a:pPr>
            <a:r>
              <a:rPr lang="en-US"/>
              <a:t>© &lt; add the year&gt; McGraw Hill, LLC. All rights reserved. Authorized only for instructor use in the classroom.</a:t>
            </a:r>
          </a:p>
          <a:p>
            <a:pPr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 Hill, LLC.</a:t>
            </a:r>
            <a:endParaRPr lang="en-US" dirty="0"/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2307662" y="3796683"/>
            <a:ext cx="7576677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4358781" y="5329121"/>
            <a:ext cx="347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83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366309"/>
            <a:ext cx="1026255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6269" y="6682315"/>
            <a:ext cx="4572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12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01" y="117244"/>
            <a:ext cx="8087801" cy="7309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73249"/>
            <a:ext cx="8636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4526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C8DE-EECC-4E83-82D2-78417F84FB18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CB3436-5E2C-44B3-8765-E38BB56D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BC33F8-8724-41FD-8F01-FFE1064AD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D1CF9BA-33C3-4B73-9762-3DC031AE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6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8783" y="1068235"/>
            <a:ext cx="3974435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371601"/>
            <a:ext cx="112776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2815" y="6350211"/>
            <a:ext cx="3946372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8704" y="1059828"/>
            <a:ext cx="3974592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833" y="1410562"/>
            <a:ext cx="54356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33303"/>
            <a:ext cx="54356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860" y="1410562"/>
            <a:ext cx="5437632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99200" y="1933303"/>
            <a:ext cx="54356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704" y="6348550"/>
            <a:ext cx="3974592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7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474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829056" y="3140015"/>
            <a:ext cx="371856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29056" y="4261104"/>
            <a:ext cx="371856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829056" y="5093209"/>
            <a:ext cx="371856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450230"/>
            <a:ext cx="56388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12192000" cy="374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360719032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1" y="2095501"/>
            <a:ext cx="51815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829056" y="2608290"/>
            <a:ext cx="4047744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29056" y="4069830"/>
            <a:ext cx="4047744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829056" y="5096656"/>
            <a:ext cx="4057737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450230"/>
            <a:ext cx="56388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189985925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52559"/>
            <a:ext cx="12192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36320" y="2985555"/>
            <a:ext cx="869552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7065"/>
            <a:ext cx="12192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93358075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1446366"/>
            <a:ext cx="12191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56504" y="2593299"/>
            <a:ext cx="9306893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56504" y="3807503"/>
            <a:ext cx="6056027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6414" y="466502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56505" y="4770770"/>
            <a:ext cx="5924551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7065"/>
            <a:ext cx="12192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339572753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CC70-E9A6-4B0D-9CB1-3FA099C11930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6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70263" y="761999"/>
            <a:ext cx="2925318" cy="5334001"/>
          </a:xfrm>
          <a:prstGeom prst="rect">
            <a:avLst/>
          </a:prstGeom>
          <a:gradFill>
            <a:gsLst>
              <a:gs pos="74000">
                <a:srgbClr val="E56F23"/>
              </a:gs>
              <a:gs pos="0">
                <a:schemeClr val="accent2"/>
              </a:gs>
              <a:gs pos="100000">
                <a:srgbClr val="D63C3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A59D-ADCB-472C-9E4A-D56463A0597A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6601508" cy="40774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15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2133600"/>
            <a:ext cx="3474720" cy="38557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5F81-F229-4422-A360-8B5EC2E293D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2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63" y="6324600"/>
            <a:ext cx="320707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B0D9-693D-47AB-874B-61C5FF2B3A96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1C9B5D2-0F0B-436B-BBBA-C0C53F70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E2A076-0BC2-4B86-A3C5-22A23A8B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98708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C7C11F7-EEF3-4CE0-BF76-45EF5AF0D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894439"/>
            <a:ext cx="3474720" cy="30903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D6E1DD4-B965-435A-8D8E-CF49855A5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198708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2DC4AE7-92B6-426D-9BB9-0DAA4CD6C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2894439"/>
            <a:ext cx="3474720" cy="30903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7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4343400"/>
            <a:ext cx="112776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5435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99200" y="1257300"/>
            <a:ext cx="54356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0" y="6684964"/>
            <a:ext cx="92964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1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77216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57403" y="1257300"/>
            <a:ext cx="3177396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1" y="434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34400" y="4343400"/>
            <a:ext cx="32004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2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276710"/>
            <a:ext cx="112776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070496"/>
            <a:ext cx="112776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2900944"/>
            <a:ext cx="112776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3755354"/>
            <a:ext cx="112776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4635164"/>
            <a:ext cx="112776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7200" y="5514976"/>
            <a:ext cx="112776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752" y="6324600"/>
            <a:ext cx="3206496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2802" y="6684964"/>
            <a:ext cx="92963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0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933" y="418392"/>
            <a:ext cx="3056137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49" y="1005698"/>
            <a:ext cx="3258105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12192000" cy="370936"/>
          </a:xfr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20000"/>
              </a:spcBef>
              <a:defRPr/>
            </a:pPr>
            <a:r>
              <a:rPr lang="en-US"/>
              <a:t>© &lt; add the year&gt; McGraw Hill, LLC. All rights reserved. Authorized only for instructor use in the classroom.</a:t>
            </a:r>
          </a:p>
          <a:p>
            <a:pPr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 Hill, LLC.</a:t>
            </a:r>
            <a:endParaRPr lang="en-US" dirty="0"/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2307662" y="3796683"/>
            <a:ext cx="7576677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4358781" y="5329121"/>
            <a:ext cx="347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58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366309"/>
            <a:ext cx="1026255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6269" y="6682315"/>
            <a:ext cx="4572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71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01" y="117244"/>
            <a:ext cx="8087801" cy="7309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73249"/>
            <a:ext cx="8636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063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8783" y="1068235"/>
            <a:ext cx="3974435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371601"/>
            <a:ext cx="112776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2815" y="6350211"/>
            <a:ext cx="3946372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4801"/>
            <a:ext cx="112776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8704" y="1059828"/>
            <a:ext cx="3974592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833" y="1410562"/>
            <a:ext cx="54356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33303"/>
            <a:ext cx="54356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860" y="1410562"/>
            <a:ext cx="5437632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99200" y="1933303"/>
            <a:ext cx="54356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704" y="6348550"/>
            <a:ext cx="3974592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4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22F-401A-46A3-BEFB-A05FE99FA80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E8EC-2BC6-462D-ABED-31E4D01269E5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82F7-A4EC-4926-B4EE-91CDF7BF9361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772-7841-4AA2-887B-F5C0393B81C6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5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gradFill flip="none" rotWithShape="1">
            <a:gsLst>
              <a:gs pos="37000">
                <a:srgbClr val="4472C4"/>
              </a:gs>
              <a:gs pos="100000">
                <a:srgbClr val="8DA9D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B0604020202020204" charset="0"/>
              </a:defRPr>
            </a:lvl1pPr>
          </a:lstStyle>
          <a:p>
            <a:fld id="{24F6A318-1D7F-4321-819C-A197EFCA5B4C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Montserrat" panose="020B0604020202020204" charset="0"/>
              </a:defRPr>
            </a:lvl1pPr>
          </a:lstStyle>
          <a:p>
            <a:fld id="{E555C569-B112-4D8C-B1B2-EEE93146C0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06863C5-0C24-486F-8BEB-B77FAF8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6F225-FC53-47B6-8DDA-98C28C88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268" y="2093842"/>
            <a:ext cx="7315200" cy="389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12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accent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2"/>
            <a:ext cx="12192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Add long copyright line here</a:t>
            </a:r>
            <a:endParaRPr lang="en-US" dirty="0"/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548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80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976546"/>
            <a:ext cx="86407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99039" y="6660234"/>
            <a:ext cx="1713792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269" y="6682315"/>
            <a:ext cx="457200" cy="143831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0323" y="1"/>
            <a:ext cx="3361677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257"/>
            <a:ext cx="80984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515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>
          <p15:clr>
            <a:srgbClr val="F26B43"/>
          </p15:clr>
        </p15:guide>
        <p15:guide id="6" pos="216">
          <p15:clr>
            <a:srgbClr val="F26B43"/>
          </p15:clr>
        </p15:guide>
        <p15:guide id="7" pos="4296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>
          <p15:clr>
            <a:srgbClr val="F26B43"/>
          </p15:clr>
        </p15:guide>
        <p15:guide id="11" orient="horz" pos="3984">
          <p15:clr>
            <a:srgbClr val="F26B43"/>
          </p15:clr>
        </p15:guide>
        <p15:guide id="12" orient="horz" pos="1656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>
          <p15:clr>
            <a:srgbClr val="F26B43"/>
          </p15:clr>
        </p15:guide>
        <p15:guide id="15" pos="26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257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87544" y="6664280"/>
            <a:ext cx="1644771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gradFill>
            <a:gsLst>
              <a:gs pos="74000">
                <a:srgbClr val="E56F23"/>
              </a:gs>
              <a:gs pos="0">
                <a:schemeClr val="accent2"/>
              </a:gs>
              <a:gs pos="100000">
                <a:srgbClr val="D63C3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D6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B0604020202020204" charset="0"/>
              </a:defRPr>
            </a:lvl1pPr>
          </a:lstStyle>
          <a:p>
            <a:fld id="{39993A30-8B8B-49AD-87C8-DB01D0F18644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Montserrat" panose="020B0604020202020204" charset="0"/>
              </a:defRPr>
            </a:lvl1pPr>
          </a:lstStyle>
          <a:p>
            <a:fld id="{E555C569-B112-4D8C-B1B2-EEE93146C0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B4334B-42C4-48D8-8DB3-6228384D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68" y="873253"/>
            <a:ext cx="7315200" cy="1088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F897A9-198E-4C0C-8F1D-B768023F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268" y="2093842"/>
            <a:ext cx="7315200" cy="389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9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accent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2" y="283845"/>
            <a:ext cx="1332685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/>
        </p:nvSpPr>
        <p:spPr>
          <a:xfrm>
            <a:off x="6747031" y="337349"/>
            <a:ext cx="5165324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12192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</a:t>
            </a:r>
          </a:p>
          <a:p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548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257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73877"/>
            <a:ext cx="112776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87544" y="6664280"/>
            <a:ext cx="1644771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2"/>
            <a:ext cx="12192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Add long copyright line here</a:t>
            </a:r>
            <a:endParaRPr lang="en-US" dirty="0"/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548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5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976546"/>
            <a:ext cx="86407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99039" y="6660234"/>
            <a:ext cx="1713792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269" y="6682315"/>
            <a:ext cx="457200" cy="143831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0323" y="1"/>
            <a:ext cx="3361677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257"/>
            <a:ext cx="80984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981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>
          <p15:clr>
            <a:srgbClr val="F26B43"/>
          </p15:clr>
        </p15:guide>
        <p15:guide id="6" pos="216">
          <p15:clr>
            <a:srgbClr val="F26B43"/>
          </p15:clr>
        </p15:guide>
        <p15:guide id="7" pos="4296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>
          <p15:clr>
            <a:srgbClr val="F26B43"/>
          </p15:clr>
        </p15:guide>
        <p15:guide id="11" orient="horz" pos="3984">
          <p15:clr>
            <a:srgbClr val="F26B43"/>
          </p15:clr>
        </p15:guide>
        <p15:guide id="12" orient="horz" pos="1656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>
          <p15:clr>
            <a:srgbClr val="F26B43"/>
          </p15:clr>
        </p15:guide>
        <p15:guide id="15" pos="2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257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87544" y="6664280"/>
            <a:ext cx="1644771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2" y="283845"/>
            <a:ext cx="1332685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/>
        </p:nvSpPr>
        <p:spPr>
          <a:xfrm>
            <a:off x="6747031" y="337349"/>
            <a:ext cx="5165324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12192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548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257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73877"/>
            <a:ext cx="112776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320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87544" y="6664280"/>
            <a:ext cx="1644771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1883" y="6673531"/>
            <a:ext cx="474453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5FAA6-7C03-4FE2-840B-00F215037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2608290"/>
            <a:ext cx="4047744" cy="1394084"/>
          </a:xfrm>
        </p:spPr>
        <p:txBody>
          <a:bodyPr anchor="b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Introduction to Business Analytics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C3C6644-3958-C6F7-96CA-00D7A623B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069830"/>
            <a:ext cx="4047744" cy="8040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0CF93-A0FD-44ED-A8F6-B79CAA223A48}"/>
              </a:ext>
            </a:extLst>
          </p:cNvPr>
          <p:cNvSpPr/>
          <p:nvPr/>
        </p:nvSpPr>
        <p:spPr>
          <a:xfrm>
            <a:off x="829056" y="5096656"/>
            <a:ext cx="4057737" cy="5696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D7C6386-2024-E693-FDC3-8496DD2398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450230"/>
            <a:ext cx="5638800" cy="4976453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5427A-28FA-41D6-B407-1E8E87A740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555C569-B112-4D8C-B1B2-EEE93146C0F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D557F89-88E8-1DC8-AFDF-5F1782C8F3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9372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9"/>
    </mc:Choice>
    <mc:Fallback xmlns="">
      <p:transition spd="slow" advTm="19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4BB7F-087A-DE38-AEF3-53076F1F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0D7A04-95CE-7030-1F14-C163D60A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/>
              <a:t>Available External Data </a:t>
            </a:r>
            <a:r>
              <a:rPr lang="en-US" dirty="0"/>
              <a:t>Sources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224516-2950-37FC-DBD0-2812D9BDD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905" y="2090057"/>
            <a:ext cx="6240687" cy="3894818"/>
          </a:xfr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7D1F87B-6EE7-33F2-2F7D-392237CECFE2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4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973" y="411588"/>
            <a:ext cx="7315200" cy="1088070"/>
          </a:xfrm>
        </p:spPr>
        <p:txBody>
          <a:bodyPr/>
          <a:lstStyle/>
          <a:p>
            <a:r>
              <a:rPr lang="en-US" dirty="0"/>
              <a:t>The Four V’s of Big Data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EA05BFB-B325-4BE6-9440-582AA8E5A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8828" y="1200712"/>
            <a:ext cx="4511361" cy="465981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FEA861-D9E5-4D84-B0AF-F0C5B15E0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1361" y="1499658"/>
            <a:ext cx="3625610" cy="4360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Volume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Click stream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Active/passive sensor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Log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Event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Printed corpus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Speech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Social media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Traditional</a:t>
            </a:r>
          </a:p>
          <a:p>
            <a:pPr marL="0" indent="0">
              <a:buNone/>
            </a:pPr>
            <a:r>
              <a:rPr lang="en-US" sz="1600" b="1" dirty="0"/>
              <a:t>Velocity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Speed of generation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Rate of analysis</a:t>
            </a:r>
          </a:p>
          <a:p>
            <a:pPr marL="0" indent="0">
              <a:buNone/>
            </a:pPr>
            <a:r>
              <a:rPr lang="en-US" sz="1600" b="1" dirty="0"/>
              <a:t>Variety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Unstructured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Semi-structured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Structured</a:t>
            </a:r>
          </a:p>
          <a:p>
            <a:pPr marL="0" indent="0">
              <a:buNone/>
            </a:pPr>
            <a:r>
              <a:rPr lang="en-US" sz="1600" b="1" dirty="0"/>
              <a:t>Veracity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Untrusted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Uncleansed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1EEBD-C055-41E9-8901-C5A0413409F6}"/>
              </a:ext>
            </a:extLst>
          </p:cNvPr>
          <p:cNvSpPr/>
          <p:nvPr/>
        </p:nvSpPr>
        <p:spPr>
          <a:xfrm>
            <a:off x="3398292" y="5964073"/>
            <a:ext cx="850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EXHIBIT 2.1 The Four Vs of Big Data: Volume, Variety, Velocity and Veracity Source: EY, “Big Data: Changing the Way Businesses Compete and Operate,” Insights on Governance, Risk, and Compliance, April 2014, p. 2, https://www.ey.com/ Publication/vwLUAssets/ EY_-_Big_data:_changing _the_way_businesses _operate/%24FILE/ EY-Insights-on-GRC -Big-data.pdf.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2B85C-C109-477D-BD77-6E02CC09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41B86-3AC4-8028-128E-064BBFA327CA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47"/>
    </mc:Choice>
    <mc:Fallback xmlns="">
      <p:transition spd="slow" advTm="1023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4B6F5-EC3C-DB66-0D84-27351580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13209FD-3E48-AEB4-5A2F-C7DCC318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0057EB-71FD-0CC5-2370-33FB7F64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Data – Highly Organized Data that Fit Nicely in a Table or Database</a:t>
            </a:r>
          </a:p>
          <a:p>
            <a:pPr lvl="1"/>
            <a:r>
              <a:rPr lang="en-US" dirty="0"/>
              <a:t>Financial Statements</a:t>
            </a:r>
          </a:p>
          <a:p>
            <a:pPr lvl="1"/>
            <a:r>
              <a:rPr lang="en-US" dirty="0"/>
              <a:t>Database of Customer Orders and Preferences</a:t>
            </a:r>
          </a:p>
          <a:p>
            <a:r>
              <a:rPr lang="en-US" dirty="0"/>
              <a:t>Unstructured Data – Data without Organization or Structure</a:t>
            </a:r>
          </a:p>
          <a:p>
            <a:pPr lvl="1"/>
            <a:r>
              <a:rPr lang="en-US" dirty="0"/>
              <a:t>Blogs, tweets, pictures</a:t>
            </a:r>
          </a:p>
          <a:p>
            <a:r>
              <a:rPr lang="en-US" dirty="0"/>
              <a:t>Semi-structured Data – Elements of Both Structured and Unstructured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39259-9996-1750-6A22-BFE51D01B80D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7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899C10-9F28-4CAB-A4A9-D68795FB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Check 2.1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513C4-B5E2-43C3-B6BE-FB3082F7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Q: How would you rate Tesla’s Financial Statements published four times a year based on the four V’s of Big Data (Volume, Variety, Velocity, and Veracity)?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19797-B7DC-4711-A408-FE7D23808520}"/>
              </a:ext>
            </a:extLst>
          </p:cNvPr>
          <p:cNvSpPr/>
          <p:nvPr/>
        </p:nvSpPr>
        <p:spPr>
          <a:xfrm>
            <a:off x="-3048" y="6618405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02F3F-E8E6-4B8A-A958-48069CD7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E26A3-812B-0C25-70D6-06C0D4D73A3A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0"/>
    </mc:Choice>
    <mc:Fallback xmlns="">
      <p:transition spd="slow" advTm="26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141E4-5EF5-40F0-AD72-0097561A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Obtaining the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06C38-61DF-4CC4-8E13-426D1284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 2.2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662C9-0CB9-4A3A-99C6-3C42FDDE59BF}"/>
              </a:ext>
            </a:extLst>
          </p:cNvPr>
          <p:cNvSpPr/>
          <p:nvPr/>
        </p:nvSpPr>
        <p:spPr>
          <a:xfrm>
            <a:off x="50942" y="6596095"/>
            <a:ext cx="1218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866DE-3186-447E-9EBE-AD6C9B67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BE01A0F-4DF9-DA0F-0488-5A06A2ECEA98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"/>
    </mc:Choice>
    <mc:Fallback xmlns="">
      <p:transition spd="slow" advTm="54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18F851-E4E0-4B0F-85AD-0BF2AECD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Formats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69B2B5-7E78-BD5A-1C94-B081E8D23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Data</a:t>
            </a:r>
          </a:p>
          <a:p>
            <a:pPr lvl="1"/>
            <a:r>
              <a:rPr lang="en-US" dirty="0"/>
              <a:t>Tweets, Hashtags, Word Document, etc.</a:t>
            </a:r>
          </a:p>
          <a:p>
            <a:r>
              <a:rPr lang="en-US" dirty="0"/>
              <a:t>Tabular Data</a:t>
            </a:r>
          </a:p>
          <a:p>
            <a:pPr lvl="1"/>
            <a:r>
              <a:rPr lang="en-US" dirty="0"/>
              <a:t>Data Structured into Rows and Columns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FEE0B4-5312-DE56-8998-7EF98E1D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7" y="3736460"/>
            <a:ext cx="7912699" cy="22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9C80A-C89D-217D-5739-668D698058C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36"/>
    </mc:Choice>
    <mc:Fallback xmlns="">
      <p:transition spd="slow" advTm="1187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7D4D-8627-9E7B-7A5A-DEC8E2E9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A9B4E-FB69-0952-9418-D8FD11BB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Formats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FE16E-B479-BF9E-C6A4-74236C61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usually delivered as comma-separated files with the file extension .csv</a:t>
            </a:r>
          </a:p>
          <a:p>
            <a:r>
              <a:rPr lang="en-US" dirty="0"/>
              <a:t>.csv files store data as text, but they convert rapidly to a tabular format when they are imported into spreadsheet applications or used with programming languages. </a:t>
            </a:r>
          </a:p>
          <a:p>
            <a:r>
              <a:rPr lang="en-US" dirty="0"/>
              <a:t>.csv files do not have the same row and column limits that Excel has, which allows .csv files to hold Big Data that exceed Excel’s size limit.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8BADF9F-45D4-2FC7-65B5-3C6646CD0DD8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0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80D5-639C-F48F-1897-66E6D60E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F6365-8B92-0DC5-305D-45D485A2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83AC2-D00E-7029-62A2-6C27E3252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want it? </a:t>
            </a:r>
          </a:p>
          <a:p>
            <a:pPr lvl="1"/>
            <a:r>
              <a:rPr lang="en-US" dirty="0"/>
              <a:t>Aggregated Data</a:t>
            </a:r>
          </a:p>
          <a:p>
            <a:pPr lvl="2"/>
            <a:r>
              <a:rPr lang="en-US" dirty="0"/>
              <a:t>Data Already Processed and Transformed</a:t>
            </a:r>
          </a:p>
          <a:p>
            <a:pPr lvl="2"/>
            <a:r>
              <a:rPr lang="en-US" dirty="0"/>
              <a:t>Already Combined into Subtotals, Counts, Sums or Averages</a:t>
            </a:r>
          </a:p>
          <a:p>
            <a:pPr lvl="1"/>
            <a:r>
              <a:rPr lang="en-US" dirty="0"/>
              <a:t>Raw Data</a:t>
            </a:r>
          </a:p>
          <a:p>
            <a:pPr lvl="2"/>
            <a:r>
              <a:rPr lang="en-US" dirty="0"/>
              <a:t>Give the Analyst the Flexibility to Process Data as They See Fit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2FA01C4-628E-68D1-A1B1-01D77C385B26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899C10-9F28-4CAB-A4A9-D68795FB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Check 2.2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513C4-B5E2-43C3-B6BE-FB3082F7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/>
              <a:t>Q. </a:t>
            </a:r>
            <a:r>
              <a:rPr lang="en-US" sz="3200" dirty="0"/>
              <a:t>When would the analyst prefer raw data to aggregated data?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19797-B7DC-4711-A408-FE7D23808520}"/>
              </a:ext>
            </a:extLst>
          </p:cNvPr>
          <p:cNvSpPr/>
          <p:nvPr/>
        </p:nvSpPr>
        <p:spPr>
          <a:xfrm>
            <a:off x="-3048" y="6618405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02F3F-E8E6-4B8A-A958-48069CD7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6F9E4-6A78-6C08-E2D7-F5D186A3518C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0"/>
    </mc:Choice>
    <mc:Fallback xmlns="">
      <p:transition spd="slow" advTm="261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5FAA6-7C03-4FE2-840B-00F215037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Structured Data Types: Categorical versus Numerical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F2A7E-0BBD-4DA9-BD6F-7CDEDCF2C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LO 2.3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46FE-651E-4870-8761-2D6424EC9F04}"/>
              </a:ext>
            </a:extLst>
          </p:cNvPr>
          <p:cNvSpPr/>
          <p:nvPr/>
        </p:nvSpPr>
        <p:spPr>
          <a:xfrm>
            <a:off x="52593" y="6611779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1095B-C64B-4327-A6FA-38052486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E70504A-E637-D1D5-A89D-2ACFFF9B9AF2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8"/>
    </mc:Choice>
    <mc:Fallback xmlns="">
      <p:transition spd="slow" advTm="77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the Data: </a:t>
            </a:r>
            <a:r>
              <a:rPr lang="en-US" sz="4400" dirty="0"/>
              <a:t>An Introduction to Business Data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389DD-B374-47F2-9394-0B1D0587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C5E9E-AEC3-47EE-B937-0F21A9AB00BB}"/>
              </a:ext>
            </a:extLst>
          </p:cNvPr>
          <p:cNvSpPr/>
          <p:nvPr/>
        </p:nvSpPr>
        <p:spPr>
          <a:xfrm>
            <a:off x="9526" y="6348920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classroom2 No reproduction or further distribution permitted without the prior written consent of McGraw Hill.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697A85-FC12-4C3D-2911-725C2A7199DF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4"/>
    </mc:Choice>
    <mc:Fallback xmlns="">
      <p:transition spd="slow" advTm="1934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Categorical</a:t>
            </a:r>
            <a:r>
              <a:rPr lang="en-US" dirty="0"/>
              <a:t> - tend to be represented by words – such as categorizing a group of people by gender (male, female, nonbinary), or categorizing transaction types (sales versus returns).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FEC5B-8F17-4F61-99A0-FFC9BA8EEC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dirty="0"/>
              <a:t>Numerical</a:t>
            </a:r>
            <a:r>
              <a:rPr lang="en-US" dirty="0"/>
              <a:t> - meaningful numbers, such as transaction amount, net income, age, or the score on an exam.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D6969-4378-4B06-8B54-AD7F0D39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575B307-EC13-F61C-E4D5-BDD98042387C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4"/>
    </mc:Choice>
    <mc:Fallback xmlns="">
      <p:transition spd="slow" advTm="1996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Nominal Data </a:t>
            </a:r>
            <a:r>
              <a:rPr lang="en-US" dirty="0"/>
              <a:t>– Categorical data that cannot be ranked</a:t>
            </a:r>
          </a:p>
          <a:p>
            <a:pPr lvl="1"/>
            <a:r>
              <a:rPr lang="en-US" dirty="0"/>
              <a:t>Gender – Male or Female</a:t>
            </a:r>
          </a:p>
          <a:p>
            <a:pPr lvl="1"/>
            <a:r>
              <a:rPr lang="en-US" dirty="0"/>
              <a:t>Transaction Type – Sale or Return</a:t>
            </a:r>
          </a:p>
          <a:p>
            <a:pPr lvl="1"/>
            <a:r>
              <a:rPr lang="en-US" dirty="0"/>
              <a:t>Location of Sale</a:t>
            </a:r>
          </a:p>
          <a:p>
            <a:pPr marL="0" indent="0">
              <a:buNone/>
            </a:pPr>
            <a:r>
              <a:rPr lang="en-US" b="1" dirty="0"/>
              <a:t>Summarize by</a:t>
            </a:r>
          </a:p>
          <a:p>
            <a:pPr lvl="1"/>
            <a:r>
              <a:rPr lang="en-US" dirty="0"/>
              <a:t>Counting and grouping</a:t>
            </a:r>
          </a:p>
          <a:p>
            <a:pPr lvl="1"/>
            <a:r>
              <a:rPr lang="en-US" dirty="0"/>
              <a:t>Proportion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F1BAE-B2A0-4F7C-99BA-9CFABA74F5D5}"/>
              </a:ext>
            </a:extLst>
          </p:cNvPr>
          <p:cNvSpPr/>
          <p:nvPr/>
        </p:nvSpPr>
        <p:spPr>
          <a:xfrm>
            <a:off x="7784075" y="4274486"/>
            <a:ext cx="3475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EXHIBIT 2.9 Analysis of Categorical Data (Online vs. In-Person Transactions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61FF60-2065-4E39-96B9-BA916EB3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3E4C3-F026-C573-FD0F-68489F9D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26" y="2030452"/>
            <a:ext cx="4982275" cy="21682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A4937-F185-94D9-A501-E999956AEAD7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3"/>
    </mc:Choice>
    <mc:Fallback xmlns="">
      <p:transition spd="slow" advTm="5896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Ordinal Data </a:t>
            </a:r>
            <a:r>
              <a:rPr lang="en-US" dirty="0"/>
              <a:t>– Categorical data that allows/implies ranking and sorting</a:t>
            </a:r>
          </a:p>
          <a:p>
            <a:pPr lvl="1"/>
            <a:r>
              <a:rPr lang="en-US" dirty="0"/>
              <a:t>Gold, Silver and Bronze</a:t>
            </a:r>
          </a:p>
          <a:p>
            <a:pPr lvl="1"/>
            <a:r>
              <a:rPr lang="en-US" dirty="0"/>
              <a:t>Survey Answers: Agree, Indifferent, Disagree</a:t>
            </a:r>
          </a:p>
          <a:p>
            <a:pPr lvl="1"/>
            <a:r>
              <a:rPr lang="en-US" dirty="0"/>
              <a:t>Transaction Dates</a:t>
            </a:r>
          </a:p>
          <a:p>
            <a:pPr marL="0" indent="0">
              <a:buNone/>
            </a:pPr>
            <a:r>
              <a:rPr lang="en-US" b="1" dirty="0"/>
              <a:t>Summarize by</a:t>
            </a:r>
          </a:p>
          <a:p>
            <a:pPr lvl="1"/>
            <a:r>
              <a:rPr lang="en-US" dirty="0"/>
              <a:t>Counting and grouping</a:t>
            </a:r>
          </a:p>
          <a:p>
            <a:pPr lvl="1"/>
            <a:r>
              <a:rPr lang="en-US" dirty="0"/>
              <a:t>Proportion</a:t>
            </a:r>
          </a:p>
          <a:p>
            <a:pPr lvl="1"/>
            <a:r>
              <a:rPr lang="en-US" dirty="0"/>
              <a:t>Ranking (Because Ordinal Data is Ranked)</a:t>
            </a:r>
          </a:p>
          <a:p>
            <a:pPr marL="457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73D85-7CAC-4A87-BBDA-E12BAAB6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775B9-8D53-4384-B794-8C91E7741884}"/>
              </a:ext>
            </a:extLst>
          </p:cNvPr>
          <p:cNvSpPr/>
          <p:nvPr/>
        </p:nvSpPr>
        <p:spPr>
          <a:xfrm>
            <a:off x="7818437" y="4957175"/>
            <a:ext cx="3708400" cy="22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EXHIBIT 2.10 Count of Transactions by Date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B8A9F1E-33A6-7626-3697-1AC57A926F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5508" y="2167360"/>
            <a:ext cx="4034259" cy="2694561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7C9F74-E40B-61EA-C7D8-F30F82CBCED0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3"/>
    </mc:Choice>
    <mc:Fallback xmlns="">
      <p:transition spd="slow" advTm="5896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515" y="1961324"/>
            <a:ext cx="3898231" cy="40234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b="1" dirty="0"/>
              <a:t>Interval Data </a:t>
            </a:r>
            <a:r>
              <a:rPr lang="en-US" sz="1800" dirty="0"/>
              <a:t>– an equal interval between each observation, so that not only does summing the data make sense, so does multiplication and other more complex numerical calculations.  </a:t>
            </a:r>
          </a:p>
          <a:p>
            <a:pPr lvl="1"/>
            <a:r>
              <a:rPr lang="en-US" dirty="0"/>
              <a:t>SAT Scores</a:t>
            </a:r>
          </a:p>
          <a:p>
            <a:pPr lvl="1"/>
            <a:r>
              <a:rPr lang="en-US" dirty="0"/>
              <a:t>Fahrenheit Temperature Scale</a:t>
            </a:r>
          </a:p>
          <a:p>
            <a:pPr marL="0" indent="0">
              <a:buNone/>
            </a:pPr>
            <a:r>
              <a:rPr lang="en-US" sz="1800" b="1" dirty="0"/>
              <a:t>Summarize by</a:t>
            </a:r>
          </a:p>
          <a:p>
            <a:pPr lvl="1"/>
            <a:r>
              <a:rPr lang="en-US" dirty="0"/>
              <a:t>Counting and grouping</a:t>
            </a:r>
          </a:p>
          <a:p>
            <a:pPr lvl="1"/>
            <a:r>
              <a:rPr lang="en-US" dirty="0"/>
              <a:t>Proportion</a:t>
            </a:r>
          </a:p>
          <a:p>
            <a:pPr lvl="1"/>
            <a:r>
              <a:rPr lang="en-US" dirty="0"/>
              <a:t>Summing</a:t>
            </a:r>
          </a:p>
          <a:p>
            <a:pPr lvl="1"/>
            <a:r>
              <a:rPr lang="en-US" dirty="0"/>
              <a:t>Averaging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06BF1-3B1E-4F5C-A523-5C09BA5D3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7499" y="1961323"/>
            <a:ext cx="3474720" cy="38557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b="1" dirty="0"/>
              <a:t>Ratio Data </a:t>
            </a:r>
            <a:r>
              <a:rPr lang="en-US" sz="1800" dirty="0"/>
              <a:t>– numerical data with an equal and definitive ratio between each data point and absolute “zero” (meaning absence of) in ratio data is the point of origin.</a:t>
            </a:r>
          </a:p>
          <a:p>
            <a:pPr lvl="1"/>
            <a:r>
              <a:rPr lang="en-US" dirty="0"/>
              <a:t>Height, Weight</a:t>
            </a:r>
          </a:p>
          <a:p>
            <a:pPr lvl="1"/>
            <a:r>
              <a:rPr lang="en-US" dirty="0"/>
              <a:t>Most accounting figures, sales, net income, depreciation expense</a:t>
            </a:r>
          </a:p>
          <a:p>
            <a:pPr lvl="1"/>
            <a:r>
              <a:rPr lang="en-US" dirty="0"/>
              <a:t>Kelvin Temperature Scale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0D6E-E6AB-49DC-BE4F-110FAF75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A6B3E9-953A-576C-4630-713383440783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26"/>
    </mc:Choice>
    <mc:Fallback xmlns="">
      <p:transition spd="slow" advTm="7472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0DE79-E915-076A-F696-397D1A23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DE29CC-DEB1-306E-C786-56EF67A4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 PODS and Data Types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E8D680-7000-E9F8-AB12-CD114FA0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143" y="2093913"/>
            <a:ext cx="6098390" cy="38909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03013-08A3-2404-F498-C265CAE05EAC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8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Check 2.3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B3C9B-5A1C-456E-93D3-C1A311C3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</a:t>
            </a:r>
            <a:r>
              <a:rPr lang="en-US" sz="3200" dirty="0"/>
              <a:t>In general, how do categorical and numerical data differ? Why is it important to collect both types of data to perform your analysis?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5E6C-FF6B-440E-B6DD-689F764F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7208515-3CBF-CDD1-29BF-1258A7B6A2BE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9"/>
    </mc:Choice>
    <mc:Fallback xmlns="">
      <p:transition spd="slow" advTm="3294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141E4-5EF5-40F0-AD72-0097561A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Data for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06C38-61DF-4CC4-8E13-426D1284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 2.4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866DE-3186-447E-9EBE-AD6C9B67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662C9-0CB9-4A3A-99C6-3C42FDDE59BF}"/>
              </a:ext>
            </a:extLst>
          </p:cNvPr>
          <p:cNvSpPr/>
          <p:nvPr/>
        </p:nvSpPr>
        <p:spPr>
          <a:xfrm>
            <a:off x="50942" y="6596095"/>
            <a:ext cx="1218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B03834-B2D2-7B6D-43F2-E46FC7B94611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4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441"/>
    </mc:Choice>
    <mc:Fallback xmlns="">
      <p:transition spd="slow" advTm="544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Data for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69268" y="1737600"/>
            <a:ext cx="7697819" cy="3855720"/>
          </a:xfrm>
        </p:spPr>
        <p:txBody>
          <a:bodyPr/>
          <a:lstStyle/>
          <a:p>
            <a:r>
              <a:rPr lang="en-US" dirty="0"/>
              <a:t>Ensure Data Quality</a:t>
            </a:r>
          </a:p>
          <a:p>
            <a:pPr lvl="1"/>
            <a:r>
              <a:rPr lang="en-US" dirty="0"/>
              <a:t>Data Types for each Attribute are Appropriate</a:t>
            </a:r>
          </a:p>
          <a:p>
            <a:r>
              <a:rPr lang="en-US" dirty="0"/>
              <a:t>Validate the Data for Completeness and Integrity</a:t>
            </a:r>
          </a:p>
          <a:p>
            <a:pPr lvl="1"/>
            <a:r>
              <a:rPr lang="en-US" dirty="0"/>
              <a:t>Were the Data Completely Extracted from Original Source?</a:t>
            </a:r>
          </a:p>
          <a:p>
            <a:pPr lvl="1"/>
            <a:r>
              <a:rPr lang="en-US" dirty="0"/>
              <a:t>Were any Data Manipulated or Tampered during Extraction Process?</a:t>
            </a:r>
          </a:p>
          <a:p>
            <a:r>
              <a:rPr lang="en-US" dirty="0"/>
              <a:t>Cleanse the Data</a:t>
            </a:r>
          </a:p>
          <a:p>
            <a:pPr lvl="1"/>
            <a:r>
              <a:rPr lang="en-US" dirty="0"/>
              <a:t>Use Trim and Clean Function to Prepare the Data for Analysis</a:t>
            </a:r>
          </a:p>
          <a:p>
            <a:pPr lvl="1"/>
            <a:r>
              <a:rPr lang="en-US" dirty="0"/>
              <a:t>Address Missing Data</a:t>
            </a:r>
          </a:p>
          <a:p>
            <a:r>
              <a:rPr lang="en-US" dirty="0"/>
              <a:t>Perform Preliminary Exploratory Analysis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89547A1-9531-4E8F-9587-159142C527A6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69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Data for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ACE23-3B3E-18A3-BF62-A27EA779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10" y="2097032"/>
            <a:ext cx="7978595" cy="279964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2BBD0E7-1CFC-05D9-F8FD-84055522073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242A1-BFED-FE0C-01BB-C521044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B5F5E6-FF52-919A-2117-71E02530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Functions to Trim and Clean the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F7FDD-6524-6CBB-721C-CB379B088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48306"/>
            <a:ext cx="7315200" cy="1824729"/>
          </a:xfrm>
        </p:spPr>
        <p:txBody>
          <a:bodyPr/>
          <a:lstStyle/>
          <a:p>
            <a:r>
              <a:rPr lang="en-US" dirty="0"/>
              <a:t>Trim Functions Remove White Space on Either Side of a Cell of Text</a:t>
            </a:r>
          </a:p>
          <a:p>
            <a:r>
              <a:rPr lang="en-US" dirty="0"/>
              <a:t>Clean Functions Remove Nonprintable Characters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56D8B-5EBB-7F6C-4743-DF073DBE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395" y="4160018"/>
            <a:ext cx="6523740" cy="168717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BDF1AD0-AA6A-15D9-7CEE-0C132601868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6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56612-0D5E-4DB7-807B-A984A7DA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6D2CD-31E1-4927-A501-6422F4AE6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1816274"/>
            <a:ext cx="3474720" cy="41730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2.1</a:t>
            </a:r>
            <a:r>
              <a:rPr lang="en-US" sz="3600" b="1" dirty="0"/>
              <a:t> </a:t>
            </a:r>
            <a:br>
              <a:rPr lang="en-US" b="1" dirty="0"/>
            </a:br>
            <a:r>
              <a:rPr lang="en-US" dirty="0"/>
              <a:t>Identify common internal and external sources of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2.2</a:t>
            </a:r>
            <a:r>
              <a:rPr lang="en-US" sz="3600" b="1" dirty="0"/>
              <a:t> </a:t>
            </a:r>
            <a:br>
              <a:rPr lang="en-US" b="1" dirty="0"/>
            </a:br>
            <a:r>
              <a:rPr lang="en-US" dirty="0"/>
              <a:t>Identify the two most common formats requested for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2.3</a:t>
            </a:r>
            <a:br>
              <a:rPr lang="en-US" b="1" dirty="0"/>
            </a:br>
            <a:r>
              <a:rPr lang="en-US" dirty="0"/>
              <a:t>Identify the different types of structured data.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EDDD2-EE33-478B-BAE1-F927ACAB2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9748" y="1816275"/>
            <a:ext cx="3350734" cy="41730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2"/>
                </a:solidFill>
              </a:rPr>
              <a:t>2.4</a:t>
            </a:r>
            <a:br>
              <a:rPr lang="en-US" sz="2200" b="1" dirty="0"/>
            </a:br>
            <a:r>
              <a:rPr lang="en-US" sz="2200" dirty="0"/>
              <a:t>Understand how to prepare data for analysis.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2"/>
                </a:solidFill>
              </a:rPr>
              <a:t>2.5</a:t>
            </a:r>
            <a:r>
              <a:rPr lang="en-US" sz="3600" b="1" dirty="0"/>
              <a:t> </a:t>
            </a:r>
            <a:br>
              <a:rPr lang="en-US" b="1" dirty="0"/>
            </a:br>
            <a:r>
              <a:rPr lang="en-US" dirty="0"/>
              <a:t>Identify common tools used to prepare data for analysis.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2.6</a:t>
            </a:r>
            <a:r>
              <a:rPr lang="en-US" sz="3600" b="1" dirty="0"/>
              <a:t> </a:t>
            </a:r>
            <a:br>
              <a:rPr lang="en-US" sz="2100" b="1" dirty="0"/>
            </a:br>
            <a:r>
              <a:rPr lang="en-US" dirty="0"/>
              <a:t>Define data ethics and describe how to gather and use personally identifiable information in an ethical manner.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B8021-8D1E-40F7-9BB0-18F310AB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0D05A5C-9CC0-896A-26B9-062FE6D82FD1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26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16FF8-BB99-5F4F-D73D-E25932DD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DCE725-7384-8D8E-228E-1EFF2A61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Choices Regarding Missing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14DE8-E8B8-2DA2-0428-8804D37C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the Missing Values As Is.</a:t>
            </a:r>
          </a:p>
          <a:p>
            <a:r>
              <a:rPr lang="en-US" dirty="0"/>
              <a:t>Remove the Records that Have Missing Values.</a:t>
            </a:r>
          </a:p>
          <a:p>
            <a:r>
              <a:rPr lang="en-US" dirty="0"/>
              <a:t>Impute Values to Replace the Missing Values.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00B0EE-52FB-A9FC-E417-A3D4A669A399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9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08AB9-3A2C-431A-8FDC-32E5DE21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Check 2.4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3F849-5603-46BC-9374-68C3E75D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latin typeface="Montserrat"/>
              </a:rPr>
              <a:t>Q. </a:t>
            </a:r>
            <a:r>
              <a:rPr lang="en-US" sz="2800" dirty="0"/>
              <a:t>What is the Difference Between Data Completeness and Data Integrity? Why are Both Important?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69791-3CCF-432E-A734-39E8EC67D576}"/>
              </a:ext>
            </a:extLst>
          </p:cNvPr>
          <p:cNvSpPr/>
          <p:nvPr/>
        </p:nvSpPr>
        <p:spPr>
          <a:xfrm>
            <a:off x="9526" y="6569822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6A4BD0-2D5B-60FC-75A3-A844396C0AB9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0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850"/>
    </mc:Choice>
    <mc:Fallback xmlns="">
      <p:transition spd="slow" advTm="3785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5FAA6-7C03-4FE2-840B-00F215037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Tools Used to Prepare Data for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F2A7E-0BBD-4DA9-BD6F-7CDEDCF2C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LO 2.5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46FE-651E-4870-8761-2D6424EC9F04}"/>
              </a:ext>
            </a:extLst>
          </p:cNvPr>
          <p:cNvSpPr/>
          <p:nvPr/>
        </p:nvSpPr>
        <p:spPr>
          <a:xfrm>
            <a:off x="52593" y="6611779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1095B-C64B-4327-A6FA-38052486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7B39CA5-5C67-CFAE-E3AB-418D7989E3D5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8"/>
    </mc:Choice>
    <mc:Fallback xmlns="">
      <p:transition spd="slow" advTm="773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Software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670180"/>
            <a:ext cx="7315200" cy="4594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► Microsoft Excel – basic data analysis</a:t>
            </a:r>
          </a:p>
          <a:p>
            <a:pPr marL="0" indent="0">
              <a:buNone/>
            </a:pPr>
            <a:r>
              <a:rPr lang="en-US" dirty="0"/>
              <a:t>► Tableau – basic data visualizations</a:t>
            </a:r>
          </a:p>
          <a:p>
            <a:pPr marL="0" indent="0">
              <a:buNone/>
            </a:pPr>
            <a:r>
              <a:rPr lang="en-US" dirty="0"/>
              <a:t>► Microsoft Power BI – basic data visualizations</a:t>
            </a:r>
          </a:p>
          <a:p>
            <a:pPr marL="0" indent="0">
              <a:buNone/>
            </a:pPr>
            <a:r>
              <a:rPr lang="en-US" dirty="0"/>
              <a:t>► Microsoft Power Query – Used to Manipulate and Clean Data in Preparation for Analysis</a:t>
            </a:r>
          </a:p>
          <a:p>
            <a:pPr marL="0" indent="0">
              <a:buNone/>
            </a:pPr>
            <a:r>
              <a:rPr lang="en-US" dirty="0"/>
              <a:t>► Tableau Prep – Used to Manipulate and Clean Data in Preparation for Analysis</a:t>
            </a:r>
          </a:p>
          <a:p>
            <a:pPr marL="0" indent="0">
              <a:buNone/>
            </a:pPr>
            <a:r>
              <a:rPr lang="en-US" dirty="0"/>
              <a:t>► Alteryx – Used to Manipulate and Clean Data in Preparation for Analysis</a:t>
            </a:r>
          </a:p>
          <a:p>
            <a:pPr marL="0" indent="0">
              <a:buNone/>
            </a:pPr>
            <a:r>
              <a:rPr lang="en-US" dirty="0"/>
              <a:t>► Open-source Tools – Free Software Tools Used with Tableau and Excel</a:t>
            </a:r>
          </a:p>
          <a:p>
            <a:pPr marL="0" indent="0">
              <a:buNone/>
            </a:pPr>
            <a:r>
              <a:rPr lang="en-US" dirty="0"/>
              <a:t>► </a:t>
            </a:r>
            <a:r>
              <a:rPr lang="en-US" dirty="0" err="1"/>
              <a:t>Gretl</a:t>
            </a:r>
            <a:r>
              <a:rPr lang="en-US" dirty="0"/>
              <a:t> – Primary used to Run Statistical Tests on the Data</a:t>
            </a:r>
          </a:p>
          <a:p>
            <a:pPr marL="0" indent="0">
              <a:buNone/>
            </a:pPr>
            <a:r>
              <a:rPr lang="en-US" dirty="0"/>
              <a:t>► R and Python – Programming Languages Used to Clean Data and Perform Data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6EC8-2CB8-4AB3-9C6A-4DCC45CE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005AE-E386-A724-A004-4F7EEB55E8F6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1"/>
    </mc:Choice>
    <mc:Fallback xmlns="">
      <p:transition spd="slow" advTm="5131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Check 2.5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B3C9B-5A1C-456E-93D3-C1A311C3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</a:t>
            </a:r>
            <a:r>
              <a:rPr lang="en-US" sz="3200" dirty="0"/>
              <a:t>Which software tools emphasize data preparation vs. data visualization?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5E6C-FF6B-440E-B6DD-689F764F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A413C0-E04A-D10D-3D1D-C13FA53E5532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9"/>
    </mc:Choice>
    <mc:Fallback xmlns="">
      <p:transition spd="slow" advTm="3294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141E4-5EF5-40F0-AD72-0097561A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Gathering and Protecting Data Ethically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06C38-61DF-4CC4-8E13-426D1284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 2.6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866DE-3186-447E-9EBE-AD6C9B67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662C9-0CB9-4A3A-99C6-3C42FDDE59BF}"/>
              </a:ext>
            </a:extLst>
          </p:cNvPr>
          <p:cNvSpPr/>
          <p:nvPr/>
        </p:nvSpPr>
        <p:spPr>
          <a:xfrm>
            <a:off x="50942" y="6596095"/>
            <a:ext cx="1218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1B12A65-975E-AA5C-3D46-83ACE39FB555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9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441"/>
    </mc:Choice>
    <mc:Fallback xmlns="">
      <p:transition spd="slow" advTm="544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B14B2-379D-CB77-0BA2-EDD86E5D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5A74F5-4BB2-EB12-1621-C96E0B77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Data Ethics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C00BF5-52A9-168F-8FB1-2130A9E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Ethics </a:t>
            </a:r>
            <a:r>
              <a:rPr lang="en-US" dirty="0"/>
              <a:t>refers to the moral responsibility associated with gathering, using and protecting personally identifiable information.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DE8A-06FA-62C5-DC62-C4A97D05FED0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49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69268" y="1737600"/>
            <a:ext cx="7697819" cy="3855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 a Company Must Address to Handle Data Ethically</a:t>
            </a:r>
          </a:p>
          <a:p>
            <a:r>
              <a:rPr lang="en-US" dirty="0"/>
              <a:t>Does the company send a privacy notice to individuals when their personal data are collected? Can individuals opt out of personal data collection? </a:t>
            </a:r>
          </a:p>
          <a:p>
            <a:r>
              <a:rPr lang="en-US" dirty="0"/>
              <a:t>Do the company’s third-party data providers follow ethical practices when gathering and sharing sensitive data?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11DB08E-D185-2340-C9B6-799193BDBE51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9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69268" y="1737600"/>
            <a:ext cx="7697819" cy="3855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 a Company Must Address to Handle Data Ethically</a:t>
            </a:r>
          </a:p>
          <a:p>
            <a:r>
              <a:rPr lang="en-US" dirty="0"/>
              <a:t>If credit card information is taken, what assurance do customers have that their credit card number will be protected? </a:t>
            </a:r>
          </a:p>
          <a:p>
            <a:r>
              <a:rPr lang="en-US" dirty="0"/>
              <a:t>Does the company keep the data secure and private, and does it have safeguards in place to protect the data? </a:t>
            </a:r>
          </a:p>
          <a:p>
            <a:r>
              <a:rPr lang="en-US" dirty="0"/>
              <a:t>Has the company established effective practices to mitigate the risks of data misuse? Are penalties enforced for data misuse?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5C7ACB-BED4-96F2-9CE4-FCE1661A5A3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0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08AB9-3A2C-431A-8FDC-32E5DE21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Check 2.6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3F849-5603-46BC-9374-68C3E75D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>
                <a:latin typeface="Montserrat"/>
              </a:rPr>
              <a:t>Q. </a:t>
            </a:r>
            <a:r>
              <a:rPr lang="en-US" sz="2800" dirty="0"/>
              <a:t>Why would an address be considered personally identifiable information?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69791-3CCF-432E-A734-39E8EC67D576}"/>
              </a:ext>
            </a:extLst>
          </p:cNvPr>
          <p:cNvSpPr/>
          <p:nvPr/>
        </p:nvSpPr>
        <p:spPr>
          <a:xfrm>
            <a:off x="9526" y="6569822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C6DD567-9B2D-A8DC-8F43-D40B56CEE442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3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850"/>
    </mc:Choice>
    <mc:Fallback xmlns="">
      <p:transition spd="slow" advTm="378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SOAR Analytics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u="sng" dirty="0"/>
              <a:t>S</a:t>
            </a:r>
            <a:r>
              <a:rPr lang="en-US" dirty="0"/>
              <a:t>pecify the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O</a:t>
            </a:r>
            <a:r>
              <a:rPr lang="en-US" dirty="0"/>
              <a:t>btain the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A</a:t>
            </a:r>
            <a:r>
              <a:rPr lang="en-US" dirty="0"/>
              <a:t>nalyze the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R</a:t>
            </a:r>
            <a:r>
              <a:rPr lang="en-US" dirty="0"/>
              <a:t>eport the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EB90C-F8D6-4E1C-9FEF-55C80C15BBCB}"/>
              </a:ext>
            </a:extLst>
          </p:cNvPr>
          <p:cNvSpPr/>
          <p:nvPr/>
        </p:nvSpPr>
        <p:spPr>
          <a:xfrm>
            <a:off x="8153400" y="5800081"/>
            <a:ext cx="2974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EXHIBIT 2.1 The SOAR Analytics Model</a:t>
            </a:r>
            <a:endParaRPr lang="en-US" sz="800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DE78F-3421-4D16-944D-7BEE6CB7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EEED9-872B-ED00-16C1-172C4EC4B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37" y="1931252"/>
            <a:ext cx="4260261" cy="38989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0461047-1873-F6D3-AF53-61D19669C49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55"/>
    </mc:Choice>
    <mc:Fallback xmlns="">
      <p:transition spd="slow" advTm="6075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 Associated with Chapter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273393"/>
              </p:ext>
            </p:extLst>
          </p:nvPr>
        </p:nvGraphicFramePr>
        <p:xfrm>
          <a:off x="3868738" y="2093913"/>
          <a:ext cx="7315361" cy="3621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218">
                  <a:extLst>
                    <a:ext uri="{9D8B030D-6E8A-4147-A177-3AD203B41FA5}">
                      <a16:colId xmlns:a16="http://schemas.microsoft.com/office/drawing/2014/main" val="690699932"/>
                    </a:ext>
                  </a:extLst>
                </a:gridCol>
                <a:gridCol w="6195143">
                  <a:extLst>
                    <a:ext uri="{9D8B030D-6E8A-4147-A177-3AD203B41FA5}">
                      <a16:colId xmlns:a16="http://schemas.microsoft.com/office/drawing/2014/main" val="4233647635"/>
                    </a:ext>
                  </a:extLst>
                </a:gridCol>
              </a:tblGrid>
              <a:tr h="350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" panose="020B0604020202020204" charset="0"/>
                        </a:rPr>
                        <a:t>Lab #</a:t>
                      </a:r>
                      <a:endParaRPr lang="en-US" sz="18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1" marR="488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" panose="020B0604020202020204" charset="0"/>
                        </a:rPr>
                        <a:t>Lab Name</a:t>
                      </a:r>
                      <a:endParaRPr lang="en-US" sz="18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1" marR="48821" marT="0" marB="0" anchor="b"/>
                </a:tc>
                <a:extLst>
                  <a:ext uri="{0D108BD9-81ED-4DB2-BD59-A6C34878D82A}">
                    <a16:rowId xmlns:a16="http://schemas.microsoft.com/office/drawing/2014/main" val="1709537712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Excel: Identifying and Working with Different Data Types</a:t>
                      </a: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484601641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</a:rPr>
                        <a:t>2.2</a:t>
                      </a:r>
                      <a:endParaRPr lang="en-US" sz="1800" b="1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Tableau: Preparing Different Data Types for Analysis</a:t>
                      </a:r>
                      <a:endParaRPr lang="en-US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4120033142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BI: Preparing Different Data Types for Analysis</a:t>
                      </a: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3279847168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Tableau: Conducting Preliminary Data Analysis</a:t>
                      </a: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1530775857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BI: Conducting Preliminary Data Analysis</a:t>
                      </a: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3170900367"/>
                  </a:ext>
                </a:extLst>
              </a:tr>
              <a:tr h="54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ontserrat" panose="020B0604020202020204" charset="0"/>
                        </a:rPr>
                        <a:t>2.4</a:t>
                      </a:r>
                      <a:endParaRPr lang="en-US" sz="1800" b="1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1" marR="488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Excel: Aggregating and Visualizing Different Data Types</a:t>
                      </a:r>
                    </a:p>
                  </a:txBody>
                  <a:tcPr marL="48821" marR="48821" marT="0" marB="0" anchor="ctr"/>
                </a:tc>
                <a:extLst>
                  <a:ext uri="{0D108BD9-81ED-4DB2-BD59-A6C34878D82A}">
                    <a16:rowId xmlns:a16="http://schemas.microsoft.com/office/drawing/2014/main" val="3288077394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5004A1C-25E9-EC05-6FFF-7F266F443820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3372"/>
    </mc:Choice>
    <mc:Fallback xmlns="">
      <p:transition spd="slow" advTm="733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141E4-5EF5-40F0-AD72-0097561A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and External Data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06C38-61DF-4CC4-8E13-426D1284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 2.1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6694E5-99B5-4FF3-B15D-360C4EABCE4D}"/>
              </a:ext>
            </a:extLst>
          </p:cNvPr>
          <p:cNvSpPr/>
          <p:nvPr/>
        </p:nvSpPr>
        <p:spPr>
          <a:xfrm>
            <a:off x="9526" y="6348920"/>
            <a:ext cx="121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/>
              </a:rPr>
              <a:t>© 2022 McGraw Hill. All rights reserved. Authorized only for instructor use in the classroom. No reproduction or further distribution permitted without the prior written consent of McGraw Hill.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6ABFF-666C-470B-A041-18F04E15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EDFA4B2-8998-7DDA-1D7D-510ADFF1D528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2"/>
    </mc:Choice>
    <mc:Fallback xmlns="">
      <p:transition spd="slow" advTm="157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Internal Data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52863-512B-4990-B3C7-A9174AED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Enterprise System (also called Enterprise Resource Planning Systems (ERP))</a:t>
            </a:r>
            <a:endParaRPr lang="en-US" dirty="0"/>
          </a:p>
          <a:p>
            <a:pPr lvl="1"/>
            <a:r>
              <a:rPr lang="en-US" dirty="0"/>
              <a:t>A Company’s Interconnected Information Systems that Connect to Each Other.</a:t>
            </a:r>
          </a:p>
          <a:p>
            <a:pPr lvl="1"/>
            <a:r>
              <a:rPr lang="en-US" dirty="0"/>
              <a:t>Centralized Database</a:t>
            </a:r>
          </a:p>
          <a:p>
            <a:pPr lvl="1"/>
            <a:r>
              <a:rPr lang="en-US" dirty="0"/>
              <a:t>Examples include SAP, Oracle, and Workday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45D32-0AB3-4595-89AA-9CE8875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651DE27-8912-AC16-9C47-A2DA21D33963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3"/>
    </mc:Choice>
    <mc:Fallback xmlns="">
      <p:transition spd="slow" advTm="174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Components of a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sz="2000" dirty="0"/>
              <a:t>Relational Databases are an efficient means of storing data in one place, in one table instead of multiple places and have the following components:	</a:t>
            </a:r>
          </a:p>
          <a:p>
            <a:pPr lvl="1"/>
            <a:r>
              <a:rPr lang="en-US" b="1" dirty="0"/>
              <a:t>Tables</a:t>
            </a:r>
            <a:r>
              <a:rPr lang="en-US" dirty="0"/>
              <a:t> – data organized into sets of columns (fields) and rows (records).</a:t>
            </a:r>
          </a:p>
          <a:p>
            <a:pPr lvl="1"/>
            <a:r>
              <a:rPr lang="en-US" b="1" dirty="0"/>
              <a:t>Fields</a:t>
            </a:r>
            <a:r>
              <a:rPr lang="en-US" dirty="0"/>
              <a:t> – these are the columns that contain descriptive information about the observations in the table (including primary and foreign keys).</a:t>
            </a:r>
          </a:p>
          <a:p>
            <a:pPr lvl="1"/>
            <a:r>
              <a:rPr lang="en-US" b="1" dirty="0"/>
              <a:t>Records</a:t>
            </a:r>
            <a:r>
              <a:rPr lang="en-US" dirty="0"/>
              <a:t> – these are the rows in a table; each row, or record, corresponds to a unique instance of what is being described in the table.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FEB4E-FED5-4467-886B-0C434E33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9044324-6AEC-38F6-727D-EF92433B3656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5"/>
    </mc:Choice>
    <mc:Fallback xmlns="">
      <p:transition spd="slow" advTm="333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Tables Connect Together in a Relational Database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9A157A-6EDA-4A78-ACB5-1198AA9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/>
              <a:t>Common fields connect individual tables to each other.</a:t>
            </a:r>
          </a:p>
          <a:p>
            <a:r>
              <a:rPr lang="en-US" b="1" dirty="0"/>
              <a:t>Primary Key </a:t>
            </a:r>
            <a:r>
              <a:rPr lang="en-US" dirty="0"/>
              <a:t>– Unique identifier in each table, Transaction_ID in Transaction Table; CustomerID in Customer Table</a:t>
            </a:r>
          </a:p>
          <a:p>
            <a:r>
              <a:rPr lang="en-US" b="1" dirty="0"/>
              <a:t>Foreign Key </a:t>
            </a:r>
            <a:r>
              <a:rPr lang="en-US" dirty="0"/>
              <a:t>- Exist to create relationships or links between two tables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C895E-8D8D-4FEA-AD50-53D5A88B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02" y="4642675"/>
            <a:ext cx="7315200" cy="1181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002100-F074-41D6-B68E-97AB3FAF894D}"/>
              </a:ext>
            </a:extLst>
          </p:cNvPr>
          <p:cNvSpPr/>
          <p:nvPr/>
        </p:nvSpPr>
        <p:spPr>
          <a:xfrm>
            <a:off x="3869268" y="6009544"/>
            <a:ext cx="2164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EXHIBIT 4.1 Transaction and Customers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EF433-D2CC-4BE5-B06C-7844B48D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2E103B-8428-840D-F36E-3FDFE37D47D4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3"/>
    </mc:Choice>
    <mc:Fallback xmlns="">
      <p:transition spd="slow" advTm="586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Data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52863-512B-4990-B3C7-A9174AED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Media Data</a:t>
            </a:r>
          </a:p>
          <a:p>
            <a:r>
              <a:rPr lang="en-US" dirty="0"/>
              <a:t>Census Data</a:t>
            </a:r>
          </a:p>
          <a:p>
            <a:r>
              <a:rPr lang="en-US" dirty="0"/>
              <a:t>Small Business Administration Data</a:t>
            </a:r>
          </a:p>
          <a:p>
            <a:r>
              <a:rPr lang="en-US" dirty="0"/>
              <a:t>Publicly Available Data</a:t>
            </a:r>
          </a:p>
          <a:p>
            <a:pPr lvl="1"/>
            <a:r>
              <a:rPr lang="en-US" dirty="0"/>
              <a:t>Financial Statements of All Publicly Traded Companies</a:t>
            </a:r>
          </a:p>
          <a:p>
            <a:pPr lvl="1"/>
            <a:r>
              <a:rPr lang="en-US" dirty="0"/>
              <a:t>Stock Price Data</a:t>
            </a:r>
          </a:p>
          <a:p>
            <a:pPr lvl="1"/>
            <a:r>
              <a:rPr lang="en-US" dirty="0"/>
              <a:t>Summarized Financial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45D32-0AB3-4595-89AA-9CE8875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569-B112-4D8C-B1B2-EEE93146C0F6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AFAC3CF-E273-8D59-A07D-BAB05B0F645B}"/>
              </a:ext>
            </a:extLst>
          </p:cNvPr>
          <p:cNvSpPr txBox="1">
            <a:spLocks/>
          </p:cNvSpPr>
          <p:nvPr/>
        </p:nvSpPr>
        <p:spPr>
          <a:xfrm>
            <a:off x="0" y="6478439"/>
            <a:ext cx="12192000" cy="37956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3"/>
    </mc:Choice>
    <mc:Fallback xmlns="">
      <p:transition spd="slow" advTm="17443"/>
    </mc:Fallback>
  </mc:AlternateContent>
</p:sld>
</file>

<file path=ppt/theme/theme1.xml><?xml version="1.0" encoding="utf-8"?>
<a:theme xmlns:a="http://schemas.openxmlformats.org/drawingml/2006/main" name="1_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10.xml><?xml version="1.0" encoding="utf-8"?>
<a:theme xmlns:a="http://schemas.openxmlformats.org/drawingml/2006/main" name="1_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11.xml><?xml version="1.0" encoding="utf-8"?>
<a:theme xmlns:a="http://schemas.openxmlformats.org/drawingml/2006/main" name="1_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59A53402-BF8D-4356-9B02-35501F8B049D}"/>
    </a:ext>
  </a:extLst>
</a:theme>
</file>

<file path=ppt/theme/theme12.xml><?xml version="1.0" encoding="utf-8"?>
<a:theme xmlns:a="http://schemas.openxmlformats.org/drawingml/2006/main" name="1_ImageDescriptionAppendix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E7BC6287-1E57-46F8-B46D-CC0ECE7CEE8E}"/>
    </a:ext>
  </a:extLst>
</a:theme>
</file>

<file path=ppt/theme/theme4.xml><?xml version="1.0" encoding="utf-8"?>
<a:theme xmlns:a="http://schemas.openxmlformats.org/drawingml/2006/main" name="MainContent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5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6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59A53402-BF8D-4356-9B02-35501F8B049D}"/>
    </a:ext>
  </a:extLst>
</a:theme>
</file>

<file path=ppt/theme/theme7.xml><?xml version="1.0" encoding="utf-8"?>
<a:theme xmlns:a="http://schemas.openxmlformats.org/drawingml/2006/main" name="ImageDescriptionAppendix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8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E7BC6287-1E57-46F8-B46D-CC0ECE7CEE8E}"/>
    </a:ext>
  </a:extLst>
</a:theme>
</file>

<file path=ppt/theme/theme9.xml><?xml version="1.0" encoding="utf-8"?>
<a:theme xmlns:a="http://schemas.openxmlformats.org/drawingml/2006/main" name="1_MainContent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4854</TotalTime>
  <Words>2862</Words>
  <Application>Microsoft Office PowerPoint</Application>
  <PresentationFormat>Widescreen</PresentationFormat>
  <Paragraphs>302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Wingdings 2</vt:lpstr>
      <vt:lpstr>Calibri</vt:lpstr>
      <vt:lpstr>Arial</vt:lpstr>
      <vt:lpstr>Montserrat</vt:lpstr>
      <vt:lpstr>Times New Roman</vt:lpstr>
      <vt:lpstr>1_Frame</vt:lpstr>
      <vt:lpstr>2_Frame</vt:lpstr>
      <vt:lpstr>Title Slides Master</vt:lpstr>
      <vt:lpstr>MainContentSlideMaster</vt:lpstr>
      <vt:lpstr>ClosingMaster</vt:lpstr>
      <vt:lpstr>DividerSlideMaster</vt:lpstr>
      <vt:lpstr>ImageDescriptionAppendixSlideMaster</vt:lpstr>
      <vt:lpstr>1_Title Slides Master</vt:lpstr>
      <vt:lpstr>1_MainContentSlideMaster</vt:lpstr>
      <vt:lpstr>1_ClosingMaster</vt:lpstr>
      <vt:lpstr>1_DividerSlideMaster</vt:lpstr>
      <vt:lpstr>1_ImageDescriptionAppendixSlideMaster</vt:lpstr>
      <vt:lpstr>Introduction to Business Analytics</vt:lpstr>
      <vt:lpstr>Obtain the Data: An Introduction to Business Data Sources</vt:lpstr>
      <vt:lpstr>PowerPoint Presentation</vt:lpstr>
      <vt:lpstr>The SOAR Analytics Model</vt:lpstr>
      <vt:lpstr>Internal and External Data Sources</vt:lpstr>
      <vt:lpstr>Internal Data Sources</vt:lpstr>
      <vt:lpstr>Three Basic Components of a Relational Database</vt:lpstr>
      <vt:lpstr>How Tables Connect Together in a Relational Database</vt:lpstr>
      <vt:lpstr>External Data Sources</vt:lpstr>
      <vt:lpstr>Example of Available External Data Sources</vt:lpstr>
      <vt:lpstr>The Four V’s of Big Data</vt:lpstr>
      <vt:lpstr>Variety of Data</vt:lpstr>
      <vt:lpstr>Progress Check 2.1</vt:lpstr>
      <vt:lpstr>Obtaining the Data</vt:lpstr>
      <vt:lpstr>Data Formats</vt:lpstr>
      <vt:lpstr>File Formats</vt:lpstr>
      <vt:lpstr>Level of Aggregation</vt:lpstr>
      <vt:lpstr>Progress Check 2.2</vt:lpstr>
      <vt:lpstr>Structured Data Types: Categorical versus Numerical</vt:lpstr>
      <vt:lpstr>Data Types</vt:lpstr>
      <vt:lpstr>Categorical Data</vt:lpstr>
      <vt:lpstr>Categorical Data</vt:lpstr>
      <vt:lpstr>Numerical Data</vt:lpstr>
      <vt:lpstr>Tide PODS and Data Types</vt:lpstr>
      <vt:lpstr>Progress Check 2.3</vt:lpstr>
      <vt:lpstr>Preparing Data for Analysis</vt:lpstr>
      <vt:lpstr>Preparing Data for Analysis</vt:lpstr>
      <vt:lpstr>Preparing Data for Analysis</vt:lpstr>
      <vt:lpstr>Different Functions to Trim and Clean the Data</vt:lpstr>
      <vt:lpstr>Three Choices Regarding Missing Values</vt:lpstr>
      <vt:lpstr>Progress Check 2.4</vt:lpstr>
      <vt:lpstr>Tools Used to Prepare Data for Analysis</vt:lpstr>
      <vt:lpstr>Available Software Tools</vt:lpstr>
      <vt:lpstr>Progress Check 2.5</vt:lpstr>
      <vt:lpstr>Gathering and Protecting Data Ethically</vt:lpstr>
      <vt:lpstr>Definition of Data Ethics</vt:lpstr>
      <vt:lpstr>Gathering Data</vt:lpstr>
      <vt:lpstr>Protecting Data</vt:lpstr>
      <vt:lpstr>Progress Check 2.6</vt:lpstr>
      <vt:lpstr>Labs Associated with Chapter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Analytics to Ask and Answer Accounting Questions</dc:title>
  <dc:creator>Ryan Teeter</dc:creator>
  <cp:lastModifiedBy>Jothiswari K</cp:lastModifiedBy>
  <cp:revision>57</cp:revision>
  <dcterms:created xsi:type="dcterms:W3CDTF">2020-01-17T18:38:02Z</dcterms:created>
  <dcterms:modified xsi:type="dcterms:W3CDTF">2022-12-19T10:03:39Z</dcterms:modified>
</cp:coreProperties>
</file>