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theme/theme10.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1.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6" r:id="rId1"/>
    <p:sldMasterId id="2147483768" r:id="rId2"/>
    <p:sldMasterId id="2147483780" r:id="rId3"/>
    <p:sldMasterId id="2147483789" r:id="rId4"/>
    <p:sldMasterId id="2147483796" r:id="rId5"/>
    <p:sldMasterId id="2147483798" r:id="rId6"/>
    <p:sldMasterId id="2147483801" r:id="rId7"/>
    <p:sldMasterId id="2147483804" r:id="rId8"/>
    <p:sldMasterId id="2147483813" r:id="rId9"/>
    <p:sldMasterId id="2147483820" r:id="rId10"/>
    <p:sldMasterId id="2147483822" r:id="rId11"/>
    <p:sldMasterId id="2147483825" r:id="rId12"/>
  </p:sldMasterIdLst>
  <p:notesMasterIdLst>
    <p:notesMasterId r:id="rId53"/>
  </p:notesMasterIdLst>
  <p:sldIdLst>
    <p:sldId id="373" r:id="rId13"/>
    <p:sldId id="335" r:id="rId14"/>
    <p:sldId id="259" r:id="rId15"/>
    <p:sldId id="348" r:id="rId16"/>
    <p:sldId id="420" r:id="rId17"/>
    <p:sldId id="359" r:id="rId18"/>
    <p:sldId id="358" r:id="rId19"/>
    <p:sldId id="357" r:id="rId20"/>
    <p:sldId id="381" r:id="rId21"/>
    <p:sldId id="360" r:id="rId22"/>
    <p:sldId id="361" r:id="rId23"/>
    <p:sldId id="403" r:id="rId24"/>
    <p:sldId id="374" r:id="rId25"/>
    <p:sldId id="341" r:id="rId26"/>
    <p:sldId id="414" r:id="rId27"/>
    <p:sldId id="413" r:id="rId28"/>
    <p:sldId id="375" r:id="rId29"/>
    <p:sldId id="407" r:id="rId30"/>
    <p:sldId id="406" r:id="rId31"/>
    <p:sldId id="421" r:id="rId32"/>
    <p:sldId id="411" r:id="rId33"/>
    <p:sldId id="412" r:id="rId34"/>
    <p:sldId id="410" r:id="rId35"/>
    <p:sldId id="415" r:id="rId36"/>
    <p:sldId id="416" r:id="rId37"/>
    <p:sldId id="362" r:id="rId38"/>
    <p:sldId id="405" r:id="rId39"/>
    <p:sldId id="363" r:id="rId40"/>
    <p:sldId id="365" r:id="rId41"/>
    <p:sldId id="379" r:id="rId42"/>
    <p:sldId id="417" r:id="rId43"/>
    <p:sldId id="367" r:id="rId44"/>
    <p:sldId id="422" r:id="rId45"/>
    <p:sldId id="419" r:id="rId46"/>
    <p:sldId id="423" r:id="rId47"/>
    <p:sldId id="424" r:id="rId48"/>
    <p:sldId id="425" r:id="rId49"/>
    <p:sldId id="426" r:id="rId50"/>
    <p:sldId id="429" r:id="rId51"/>
    <p:sldId id="402" r:id="rId52"/>
  </p:sldIdLst>
  <p:sldSz cx="12192000" cy="6858000"/>
  <p:notesSz cx="6858000" cy="9144000"/>
  <p:embeddedFontLst>
    <p:embeddedFont>
      <p:font typeface="Calibri" panose="020F0502020204030204" pitchFamily="34" charset="0"/>
      <p:regular r:id="rId54"/>
      <p:bold r:id="rId55"/>
      <p:italic r:id="rId56"/>
      <p:boldItalic r:id="rId57"/>
    </p:embeddedFont>
    <p:embeddedFont>
      <p:font typeface="Montserrat" panose="00000500000000000000" pitchFamily="2" charset="0"/>
      <p:regular r:id="rId58"/>
      <p:bold r:id="rId59"/>
      <p:italic r:id="rId60"/>
      <p:boldItalic r:id="rId61"/>
    </p:embeddedFont>
    <p:embeddedFont>
      <p:font typeface="Wingdings 2" panose="05020102010507070707" pitchFamily="18" charset="2"/>
      <p:regular r:id="rId6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3C3C"/>
    <a:srgbClr val="8DA9DB"/>
    <a:srgbClr val="ED7D3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11" autoAdjust="0"/>
    <p:restoredTop sz="94660"/>
  </p:normalViewPr>
  <p:slideViewPr>
    <p:cSldViewPr snapToGrid="0">
      <p:cViewPr varScale="1">
        <p:scale>
          <a:sx n="85" d="100"/>
          <a:sy n="85" d="100"/>
        </p:scale>
        <p:origin x="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font" Target="fonts/font2.fntdata"/><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8.fntdata"/><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font" Target="fonts/font6.fntdata"/><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font" Target="fonts/font4.fntdata"/><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BB6AAD-3DE1-4B24-8211-D2F5C56BB46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E4FF8ED-9228-4CC4-8686-B8E1265473DC}" type="pres">
      <dgm:prSet presAssocID="{22BB6AAD-3DE1-4B24-8211-D2F5C56BB46F}" presName="cycle" presStyleCnt="0">
        <dgm:presLayoutVars>
          <dgm:dir/>
          <dgm:resizeHandles val="exact"/>
        </dgm:presLayoutVars>
      </dgm:prSet>
      <dgm:spPr/>
    </dgm:pt>
  </dgm:ptLst>
  <dgm:cxnLst>
    <dgm:cxn modelId="{DDC7BAA5-E290-494D-9653-D1513B8FA69F}" type="presOf" srcId="{22BB6AAD-3DE1-4B24-8211-D2F5C56BB46F}" destId="{CE4FF8ED-9228-4CC4-8686-B8E1265473DC}" srcOrd="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BB6AAD-3DE1-4B24-8211-D2F5C56BB46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E4FF8ED-9228-4CC4-8686-B8E1265473DC}" type="pres">
      <dgm:prSet presAssocID="{22BB6AAD-3DE1-4B24-8211-D2F5C56BB46F}" presName="cycle" presStyleCnt="0">
        <dgm:presLayoutVars>
          <dgm:dir/>
          <dgm:resizeHandles val="exact"/>
        </dgm:presLayoutVars>
      </dgm:prSet>
      <dgm:spPr/>
    </dgm:pt>
  </dgm:ptLst>
  <dgm:cxnLst>
    <dgm:cxn modelId="{DDC7BAA5-E290-494D-9653-D1513B8FA69F}" type="presOf" srcId="{22BB6AAD-3DE1-4B24-8211-D2F5C56BB46F}" destId="{CE4FF8ED-9228-4CC4-8686-B8E1265473DC}" srcOrd="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4D0B9-D8E6-43C1-9F2B-39A9662F8065}" type="datetimeFigureOut">
              <a:rPr lang="en-US" smtClean="0"/>
              <a:t>12/19/2022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5D7DC-5810-49F7-8FDA-9C39183BCEB3}" type="slidenum">
              <a:rPr lang="en-US" smtClean="0"/>
              <a:t>‹#›</a:t>
            </a:fld>
            <a:endParaRPr lang="en-US" dirty="0"/>
          </a:p>
        </p:txBody>
      </p:sp>
    </p:spTree>
    <p:extLst>
      <p:ext uri="{BB962C8B-B14F-4D97-AF65-F5344CB8AC3E}">
        <p14:creationId xmlns:p14="http://schemas.microsoft.com/office/powerpoint/2010/main" val="159169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325416"/>
            <a:ext cx="9141619" cy="770584"/>
          </a:xfrm>
          <a:prstGeom prst="rect">
            <a:avLst/>
          </a:prstGeom>
          <a:gradFill flip="none" rotWithShape="1">
            <a:gsLst>
              <a:gs pos="37000">
                <a:srgbClr val="4472C4"/>
              </a:gs>
              <a:gs pos="100000">
                <a:srgbClr val="8DA9D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8DA9D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a:prstGeom prst="rect">
            <a:avLst/>
          </a:prstGeom>
        </p:spPr>
        <p:txBody>
          <a:bodyPr anchor="b">
            <a:normAutofit/>
          </a:bodyPr>
          <a:lstStyle>
            <a:lvl1pPr algn="l">
              <a:defRPr sz="5900" spc="-100"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a:prstGeom prst="rect">
            <a:avLst/>
          </a:prstGeom>
        </p:spPr>
        <p:txBody>
          <a:bodyPr anchor="t">
            <a:normAutofit/>
          </a:bodyPr>
          <a:lstStyle>
            <a:lvl1pPr marL="0" indent="0" algn="l">
              <a:buNone/>
              <a:defRPr sz="2200" cap="none" spc="0" baseline="0">
                <a:solidFill>
                  <a:schemeClr val="accent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1AD5FE02-AF9A-4B85-B871-BFA442310C58}" type="datetime1">
              <a:rPr lang="en-US" smtClean="0"/>
              <a:t>12/19/2022</a:t>
            </a:fld>
            <a:endParaRPr lang="en-US" dirty="0"/>
          </a:p>
        </p:txBody>
      </p:sp>
      <p:sp>
        <p:nvSpPr>
          <p:cNvPr id="5" name="Footer Placeholder 4"/>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6" name="Slide Number Placeholder 5"/>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127372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460118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69268" y="864108"/>
            <a:ext cx="7315200" cy="5120640"/>
          </a:xfrm>
          <a:prstGeom prst="rect">
            <a:avLst/>
          </a:prstGeo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952AE6-99C6-4A5E-A8D1-2CCAAD7D1F35}" type="datetime1">
              <a:rPr lang="en-US" smtClean="0"/>
              <a:t>12/19/2022</a:t>
            </a:fld>
            <a:endParaRPr lang="en-US" dirty="0"/>
          </a:p>
        </p:txBody>
      </p:sp>
      <p:sp>
        <p:nvSpPr>
          <p:cNvPr id="8" name="Footer Placeholder 7"/>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9" name="Slide Number Placeholder 8"/>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124365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a:prstGeom prst="rect">
            <a:avLst/>
          </a:prstGeo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83C018-79AE-4737-B75F-2D5E78197AAD}" type="datetime1">
              <a:rPr lang="en-US" smtClean="0"/>
              <a:t>12/19/2022</a:t>
            </a:fld>
            <a:endParaRPr lang="en-US" dirty="0"/>
          </a:p>
        </p:txBody>
      </p:sp>
      <p:sp>
        <p:nvSpPr>
          <p:cNvPr id="8" name="Footer Placeholder 7"/>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9" name="Slide Number Placeholder 8"/>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3838087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181600"/>
            <a:ext cx="9141619" cy="914400"/>
          </a:xfrm>
          <a:prstGeom prst="rect">
            <a:avLst/>
          </a:prstGeom>
          <a:gradFill>
            <a:gsLst>
              <a:gs pos="74000">
                <a:srgbClr val="E56F23"/>
              </a:gs>
              <a:gs pos="0">
                <a:schemeClr val="accent2"/>
              </a:gs>
              <a:gs pos="100000">
                <a:srgbClr val="D63C3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D63C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a:prstGeom prst="rect">
            <a:avLst/>
          </a:prstGeom>
        </p:spPr>
        <p:txBody>
          <a:bodyPr anchor="b">
            <a:normAutofit/>
          </a:bodyPr>
          <a:lstStyle>
            <a:lvl1pPr algn="l">
              <a:defRPr sz="5900" spc="-100" baseline="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a:prstGeom prst="rect">
            <a:avLst/>
          </a:prstGeom>
        </p:spPr>
        <p:txBody>
          <a:bodyPr anchor="t">
            <a:normAutofit/>
          </a:bodyPr>
          <a:lstStyle>
            <a:lvl1pPr marL="0" indent="0" algn="l">
              <a:buNone/>
              <a:defRPr sz="2200" cap="none" spc="0" baseline="0">
                <a:solidFill>
                  <a:schemeClr val="accent2">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08ED87-AB1B-4E4F-840A-F48682D37403}" type="datetime1">
              <a:rPr lang="en-US" smtClean="0"/>
              <a:t>12/19/2022</a:t>
            </a:fld>
            <a:endParaRPr lang="en-US" dirty="0"/>
          </a:p>
        </p:txBody>
      </p:sp>
      <p:sp>
        <p:nvSpPr>
          <p:cNvPr id="5" name="Footer Placeholder 4"/>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6" name="Slide Number Placeholder 5"/>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1518146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29E22A-AC5A-403E-ABAF-9C23CEBF09A4}" type="datetime1">
              <a:rPr lang="en-US" smtClean="0"/>
              <a:t>12/19/2022</a:t>
            </a:fld>
            <a:endParaRPr lang="en-US" dirty="0"/>
          </a:p>
        </p:txBody>
      </p:sp>
      <p:sp>
        <p:nvSpPr>
          <p:cNvPr id="5" name="Footer Placeholder 4"/>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6" name="Slide Number Placeholder 5"/>
          <p:cNvSpPr>
            <a:spLocks noGrp="1"/>
          </p:cNvSpPr>
          <p:nvPr>
            <p:ph type="sldNum" sz="quarter" idx="12"/>
          </p:nvPr>
        </p:nvSpPr>
        <p:spPr/>
        <p:txBody>
          <a:bodyPr/>
          <a:lstStyle/>
          <a:p>
            <a:fld id="{E555C569-B112-4D8C-B1B2-EEE93146C0F6}" type="slidenum">
              <a:rPr lang="en-US" smtClean="0"/>
              <a:t>‹#›</a:t>
            </a:fld>
            <a:endParaRPr lang="en-US" dirty="0"/>
          </a:p>
        </p:txBody>
      </p:sp>
      <p:sp>
        <p:nvSpPr>
          <p:cNvPr id="7" name="Title 1">
            <a:extLst>
              <a:ext uri="{FF2B5EF4-FFF2-40B4-BE49-F238E27FC236}">
                <a16:creationId xmlns:a16="http://schemas.microsoft.com/office/drawing/2014/main" id="{CD0C05DD-EBDD-493C-852D-9C8145ABB6FF}"/>
              </a:ext>
            </a:extLst>
          </p:cNvPr>
          <p:cNvSpPr>
            <a:spLocks noGrp="1"/>
          </p:cNvSpPr>
          <p:nvPr>
            <p:ph type="title"/>
          </p:nvPr>
        </p:nvSpPr>
        <p:spPr>
          <a:xfrm>
            <a:off x="3869268" y="873253"/>
            <a:ext cx="7315200" cy="1088070"/>
          </a:xfr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32EE0AC-6DF6-4F86-AC83-FDAEFF22CD6E}"/>
              </a:ext>
            </a:extLst>
          </p:cNvPr>
          <p:cNvSpPr>
            <a:spLocks noGrp="1"/>
          </p:cNvSpPr>
          <p:nvPr>
            <p:ph idx="1"/>
          </p:nvPr>
        </p:nvSpPr>
        <p:spPr>
          <a:xfrm>
            <a:off x="3869268" y="2093842"/>
            <a:ext cx="7315200" cy="38909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0909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a:prstGeom prst="rect">
            <a:avLst/>
          </a:prstGeo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a:prstGeom prst="rect">
            <a:avLst/>
          </a:prstGeo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B401E1-4DBC-42A7-A13D-FD9F68692C4C}" type="datetime1">
              <a:rPr lang="en-US" smtClean="0"/>
              <a:t>12/19/2022</a:t>
            </a:fld>
            <a:endParaRPr lang="en-US" dirty="0"/>
          </a:p>
        </p:txBody>
      </p:sp>
      <p:sp>
        <p:nvSpPr>
          <p:cNvPr id="5" name="Footer Placeholder 4"/>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6" name="Slide Number Placeholder 5"/>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226479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A0FFDB9-DC69-4388-91C8-CBA05909FFBA}" type="datetime1">
              <a:rPr lang="en-US" smtClean="0"/>
              <a:t>12/19/2022</a:t>
            </a:fld>
            <a:endParaRPr lang="en-US" dirty="0"/>
          </a:p>
        </p:txBody>
      </p:sp>
      <p:sp>
        <p:nvSpPr>
          <p:cNvPr id="9" name="Footer Placeholder 8"/>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10" name="Slide Number Placeholder 9"/>
          <p:cNvSpPr>
            <a:spLocks noGrp="1"/>
          </p:cNvSpPr>
          <p:nvPr>
            <p:ph type="sldNum" sz="quarter" idx="12"/>
          </p:nvPr>
        </p:nvSpPr>
        <p:spPr/>
        <p:txBody>
          <a:bodyPr/>
          <a:lstStyle/>
          <a:p>
            <a:fld id="{E555C569-B112-4D8C-B1B2-EEE93146C0F6}" type="slidenum">
              <a:rPr lang="en-US" smtClean="0"/>
              <a:t>‹#›</a:t>
            </a:fld>
            <a:endParaRPr lang="en-US" dirty="0"/>
          </a:p>
        </p:txBody>
      </p:sp>
      <p:sp>
        <p:nvSpPr>
          <p:cNvPr id="11" name="Title 1">
            <a:extLst>
              <a:ext uri="{FF2B5EF4-FFF2-40B4-BE49-F238E27FC236}">
                <a16:creationId xmlns:a16="http://schemas.microsoft.com/office/drawing/2014/main" id="{C4738A73-DB0F-4854-A1BF-A5FF24C33A1D}"/>
              </a:ext>
            </a:extLst>
          </p:cNvPr>
          <p:cNvSpPr>
            <a:spLocks noGrp="1"/>
          </p:cNvSpPr>
          <p:nvPr>
            <p:ph type="title"/>
          </p:nvPr>
        </p:nvSpPr>
        <p:spPr>
          <a:xfrm>
            <a:off x="3869268" y="873253"/>
            <a:ext cx="7315200" cy="1088070"/>
          </a:xfrm>
          <a:prstGeom prst="rect">
            <a:avLst/>
          </a:prstGeom>
        </p:spPr>
        <p:txBody>
          <a:bodyPr/>
          <a:lstStyle>
            <a:lvl1pPr>
              <a:defRPr>
                <a:solidFill>
                  <a:schemeClr val="accent2"/>
                </a:solidFill>
              </a:defRPr>
            </a:lvl1pPr>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32B35A0E-BBEA-4CF1-9C76-7FBD1FF38723}"/>
              </a:ext>
            </a:extLst>
          </p:cNvPr>
          <p:cNvSpPr>
            <a:spLocks noGrp="1"/>
          </p:cNvSpPr>
          <p:nvPr>
            <p:ph sz="half" idx="1"/>
          </p:nvPr>
        </p:nvSpPr>
        <p:spPr>
          <a:xfrm>
            <a:off x="3867912" y="2133600"/>
            <a:ext cx="3474720" cy="385572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A6A63E7C-8A4B-4748-B506-E6A9FD12BC72}"/>
              </a:ext>
            </a:extLst>
          </p:cNvPr>
          <p:cNvSpPr>
            <a:spLocks noGrp="1"/>
          </p:cNvSpPr>
          <p:nvPr>
            <p:ph sz="half" idx="2"/>
          </p:nvPr>
        </p:nvSpPr>
        <p:spPr>
          <a:xfrm>
            <a:off x="7818120" y="2133600"/>
            <a:ext cx="3474720" cy="385572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1225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D270D-7158-4C8E-BD7E-2CD6D30E7771}" type="datetime1">
              <a:rPr lang="en-US" smtClean="0"/>
              <a:t>12/19/2022</a:t>
            </a:fld>
            <a:endParaRPr lang="en-US" dirty="0"/>
          </a:p>
        </p:txBody>
      </p:sp>
      <p:sp>
        <p:nvSpPr>
          <p:cNvPr id="11" name="Footer Placeholder 10"/>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12" name="Slide Number Placeholder 11"/>
          <p:cNvSpPr>
            <a:spLocks noGrp="1"/>
          </p:cNvSpPr>
          <p:nvPr>
            <p:ph type="sldNum" sz="quarter" idx="12"/>
          </p:nvPr>
        </p:nvSpPr>
        <p:spPr/>
        <p:txBody>
          <a:bodyPr/>
          <a:lstStyle/>
          <a:p>
            <a:fld id="{E555C569-B112-4D8C-B1B2-EEE93146C0F6}" type="slidenum">
              <a:rPr lang="en-US" smtClean="0"/>
              <a:t>‹#›</a:t>
            </a:fld>
            <a:endParaRPr lang="en-US" dirty="0"/>
          </a:p>
        </p:txBody>
      </p:sp>
      <p:sp>
        <p:nvSpPr>
          <p:cNvPr id="13" name="Title 9">
            <a:extLst>
              <a:ext uri="{FF2B5EF4-FFF2-40B4-BE49-F238E27FC236}">
                <a16:creationId xmlns:a16="http://schemas.microsoft.com/office/drawing/2014/main" id="{74223708-6CB7-4D95-9C90-0976A404A333}"/>
              </a:ext>
            </a:extLst>
          </p:cNvPr>
          <p:cNvSpPr>
            <a:spLocks noGrp="1"/>
          </p:cNvSpPr>
          <p:nvPr>
            <p:ph type="title"/>
          </p:nvPr>
        </p:nvSpPr>
        <p:spPr>
          <a:xfrm>
            <a:off x="3869268" y="873253"/>
            <a:ext cx="7315200" cy="1088070"/>
          </a:xfrm>
        </p:spPr>
        <p:txBody>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101188B5-1869-4691-983D-4749A5FB040C}"/>
              </a:ext>
            </a:extLst>
          </p:cNvPr>
          <p:cNvSpPr>
            <a:spLocks noGrp="1"/>
          </p:cNvSpPr>
          <p:nvPr>
            <p:ph type="body" idx="1"/>
          </p:nvPr>
        </p:nvSpPr>
        <p:spPr>
          <a:xfrm>
            <a:off x="3867912" y="1987089"/>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260CA470-D4FE-4DEC-B17A-C3086E2AA1E8}"/>
              </a:ext>
            </a:extLst>
          </p:cNvPr>
          <p:cNvSpPr>
            <a:spLocks noGrp="1"/>
          </p:cNvSpPr>
          <p:nvPr>
            <p:ph sz="half" idx="2"/>
          </p:nvPr>
        </p:nvSpPr>
        <p:spPr>
          <a:xfrm>
            <a:off x="3867912" y="2894439"/>
            <a:ext cx="3474720" cy="309030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26A0D270-F8C6-4FBD-8BB5-F00C98B64623}"/>
              </a:ext>
            </a:extLst>
          </p:cNvPr>
          <p:cNvSpPr>
            <a:spLocks noGrp="1"/>
          </p:cNvSpPr>
          <p:nvPr>
            <p:ph type="body" sz="quarter" idx="3"/>
          </p:nvPr>
        </p:nvSpPr>
        <p:spPr>
          <a:xfrm>
            <a:off x="7818463" y="1987089"/>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3C76B784-941C-4E8A-BAA6-0B597843D4FB}"/>
              </a:ext>
            </a:extLst>
          </p:cNvPr>
          <p:cNvSpPr>
            <a:spLocks noGrp="1"/>
          </p:cNvSpPr>
          <p:nvPr>
            <p:ph sz="quarter" idx="4"/>
          </p:nvPr>
        </p:nvSpPr>
        <p:spPr>
          <a:xfrm>
            <a:off x="7818463" y="2894439"/>
            <a:ext cx="3474720" cy="309030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120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252919" y="1123837"/>
            <a:ext cx="2947482" cy="4601183"/>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3A585B78-60BA-4713-82C3-79F724A24B2E}" type="datetime1">
              <a:rPr lang="en-US" smtClean="0"/>
              <a:t>12/19/2022</a:t>
            </a:fld>
            <a:endParaRPr lang="en-US" dirty="0"/>
          </a:p>
        </p:txBody>
      </p:sp>
      <p:sp>
        <p:nvSpPr>
          <p:cNvPr id="7" name="Footer Placeholder 6"/>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8" name="Slide Number Placeholder 7"/>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566562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1024C96-98B8-47B3-A9E5-8CC0E0470232}" type="datetime1">
              <a:rPr lang="en-US" smtClean="0"/>
              <a:t>12/19/2022</a:t>
            </a:fld>
            <a:endParaRPr lang="en-US" dirty="0"/>
          </a:p>
        </p:txBody>
      </p:sp>
      <p:sp>
        <p:nvSpPr>
          <p:cNvPr id="6" name="Footer Placeholder 5"/>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7" name="Slide Number Placeholder 6"/>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726350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a:prstGeom prst="rect">
            <a:avLst/>
          </a:prstGeo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a:prstGeom prst="rect">
            <a:avLst/>
          </a:prstGeo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1C16B09-31EB-42B4-B225-722B1AA4E55F}" type="datetime1">
              <a:rPr lang="en-US" smtClean="0"/>
              <a:t>12/19/2022</a:t>
            </a:fld>
            <a:endParaRPr lang="en-US" dirty="0"/>
          </a:p>
        </p:txBody>
      </p:sp>
      <p:sp>
        <p:nvSpPr>
          <p:cNvPr id="9" name="Footer Placeholder 8"/>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10" name="Slide Number Placeholder 9"/>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46367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90A77F-D7BD-4491-A940-2E81E72569E3}" type="datetime1">
              <a:rPr lang="en-US" smtClean="0"/>
              <a:t>12/19/2022</a:t>
            </a:fld>
            <a:endParaRPr lang="en-US" dirty="0"/>
          </a:p>
        </p:txBody>
      </p:sp>
      <p:sp>
        <p:nvSpPr>
          <p:cNvPr id="5" name="Footer Placeholder 4"/>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6" name="Slide Number Placeholder 5"/>
          <p:cNvSpPr>
            <a:spLocks noGrp="1"/>
          </p:cNvSpPr>
          <p:nvPr>
            <p:ph type="sldNum" sz="quarter" idx="12"/>
          </p:nvPr>
        </p:nvSpPr>
        <p:spPr/>
        <p:txBody>
          <a:bodyPr/>
          <a:lstStyle/>
          <a:p>
            <a:fld id="{E555C569-B112-4D8C-B1B2-EEE93146C0F6}" type="slidenum">
              <a:rPr lang="en-US" smtClean="0"/>
              <a:t>‹#›</a:t>
            </a:fld>
            <a:endParaRPr lang="en-US" dirty="0"/>
          </a:p>
        </p:txBody>
      </p:sp>
      <p:sp>
        <p:nvSpPr>
          <p:cNvPr id="9" name="Title 1">
            <a:extLst>
              <a:ext uri="{FF2B5EF4-FFF2-40B4-BE49-F238E27FC236}">
                <a16:creationId xmlns:a16="http://schemas.microsoft.com/office/drawing/2014/main" id="{550721F6-59B0-4AC7-B147-659A1EB24DF5}"/>
              </a:ext>
            </a:extLst>
          </p:cNvPr>
          <p:cNvSpPr>
            <a:spLocks noGrp="1"/>
          </p:cNvSpPr>
          <p:nvPr>
            <p:ph type="title"/>
          </p:nvPr>
        </p:nvSpPr>
        <p:spPr>
          <a:xfrm>
            <a:off x="3869268" y="873253"/>
            <a:ext cx="7315200" cy="1088070"/>
          </a:xfrm>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6393D304-FF15-474A-885D-398C8DAC8EAD}"/>
              </a:ext>
            </a:extLst>
          </p:cNvPr>
          <p:cNvSpPr>
            <a:spLocks noGrp="1"/>
          </p:cNvSpPr>
          <p:nvPr>
            <p:ph idx="1"/>
          </p:nvPr>
        </p:nvSpPr>
        <p:spPr>
          <a:xfrm>
            <a:off x="3869268" y="2093842"/>
            <a:ext cx="7315200" cy="38909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0535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a:prstGeom prst="rect">
            <a:avLst/>
          </a:prstGeo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prstGeom prst="rect">
            <a:avLst/>
          </a:prstGeo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a:prstGeom prst="rect">
            <a:avLst/>
          </a:prstGeo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EA10D8D-2169-4488-B10D-A7671F61C269}" type="datetime1">
              <a:rPr lang="en-US" smtClean="0"/>
              <a:t>12/19/2022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10" name="Slide Number Placeholder 9"/>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3104166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460118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69268" y="864108"/>
            <a:ext cx="7315200" cy="5120640"/>
          </a:xfrm>
          <a:prstGeom prst="rect">
            <a:avLst/>
          </a:prstGeo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B5E769-B663-42FC-9866-EB995B847549}" type="datetime1">
              <a:rPr lang="en-US" smtClean="0"/>
              <a:t>12/19/2022</a:t>
            </a:fld>
            <a:endParaRPr lang="en-US" dirty="0"/>
          </a:p>
        </p:txBody>
      </p:sp>
      <p:sp>
        <p:nvSpPr>
          <p:cNvPr id="8" name="Footer Placeholder 7"/>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9" name="Slide Number Placeholder 8"/>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125336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a:prstGeom prst="rect">
            <a:avLst/>
          </a:prstGeo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00EF-4089-4D7E-ADAF-42299DB7C571}" type="datetime1">
              <a:rPr lang="en-US" smtClean="0"/>
              <a:t>12/19/2022</a:t>
            </a:fld>
            <a:endParaRPr lang="en-US" dirty="0"/>
          </a:p>
        </p:txBody>
      </p:sp>
      <p:sp>
        <p:nvSpPr>
          <p:cNvPr id="8" name="Footer Placeholder 7"/>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9" name="Slide Number Placeholder 8"/>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2589386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p:nvGrpSpPr>
        <p:grpSpPr>
          <a:xfrm>
            <a:off x="461474" y="2099014"/>
            <a:ext cx="5151277"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grpSp>
      <p:sp>
        <p:nvSpPr>
          <p:cNvPr id="7" name="Title"/>
          <p:cNvSpPr>
            <a:spLocks noGrp="1"/>
          </p:cNvSpPr>
          <p:nvPr>
            <p:ph type="ctrTitle" hasCustomPrompt="1"/>
          </p:nvPr>
        </p:nvSpPr>
        <p:spPr>
          <a:xfrm>
            <a:off x="829056" y="3140015"/>
            <a:ext cx="371856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829056" y="4261104"/>
            <a:ext cx="371856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p:nvCxnSpPr>
        <p:spPr>
          <a:xfrm>
            <a:off x="950976" y="4919472"/>
            <a:ext cx="33771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829056" y="5093209"/>
            <a:ext cx="371856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6096000" y="1450230"/>
            <a:ext cx="56388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12192000" cy="374266"/>
          </a:xfrm>
        </p:spPr>
        <p:txBody>
          <a:bodyPr/>
          <a:lstStyle>
            <a:lvl1pPr algn="ctr">
              <a:defRPr>
                <a:solidFill>
                  <a:schemeClr val="tx1"/>
                </a:solidFill>
              </a:defRPr>
            </a:lvl1pPr>
          </a:lstStyle>
          <a:p>
            <a:r>
              <a:rPr lang="en-US" dirty="0"/>
              <a:t>© 2022 McGraw Hill. All rights reserved. Authorized only for instructor use in the classroom.</a:t>
            </a:r>
          </a:p>
          <a:p>
            <a:r>
              <a:rPr lang="en-US" dirty="0"/>
              <a:t>No reproduction or further distribution permitted without the prior written consent of McGraw Hill.</a:t>
            </a:r>
          </a:p>
        </p:txBody>
      </p:sp>
    </p:spTree>
    <p:extLst>
      <p:ext uri="{BB962C8B-B14F-4D97-AF65-F5344CB8AC3E}">
        <p14:creationId xmlns:p14="http://schemas.microsoft.com/office/powerpoint/2010/main" val="2503797841"/>
      </p:ext>
    </p:extLst>
  </p:cSld>
  <p:clrMapOvr>
    <a:masterClrMapping/>
  </p:clrMapOvr>
  <p:hf hdr="0" dt="0"/>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p:nvGrpSpPr>
        <p:grpSpPr>
          <a:xfrm>
            <a:off x="457201" y="2095501"/>
            <a:ext cx="51815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grpSp>
      <p:sp>
        <p:nvSpPr>
          <p:cNvPr id="7" name="Title"/>
          <p:cNvSpPr>
            <a:spLocks noGrp="1"/>
          </p:cNvSpPr>
          <p:nvPr>
            <p:ph type="ctrTitle" hasCustomPrompt="1"/>
          </p:nvPr>
        </p:nvSpPr>
        <p:spPr>
          <a:xfrm>
            <a:off x="829056" y="2608290"/>
            <a:ext cx="4047744"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829056" y="4069830"/>
            <a:ext cx="4047744"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p:nvCxnSpPr>
        <p:spPr>
          <a:xfrm>
            <a:off x="950976" y="4919472"/>
            <a:ext cx="33771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829056" y="5096656"/>
            <a:ext cx="4057737"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6096000" y="1450230"/>
            <a:ext cx="56388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defRPr>
            </a:lvl1pPr>
          </a:lstStyle>
          <a:p>
            <a:r>
              <a:rPr lang="en-US" dirty="0"/>
              <a:t>© 2022 McGraw Hill. All rights reserved. Authorized only for instructor use in the classroom.</a:t>
            </a:r>
          </a:p>
          <a:p>
            <a:r>
              <a:rPr lang="en-US" dirty="0"/>
              <a:t>No reproduction or further distribution permitted without the prior written consent of McGraw Hill.</a:t>
            </a:r>
          </a:p>
        </p:txBody>
      </p:sp>
    </p:spTree>
    <p:extLst>
      <p:ext uri="{BB962C8B-B14F-4D97-AF65-F5344CB8AC3E}">
        <p14:creationId xmlns:p14="http://schemas.microsoft.com/office/powerpoint/2010/main" val="2389493839"/>
      </p:ext>
    </p:extLst>
  </p:cSld>
  <p:clrMapOvr>
    <a:masterClrMapping/>
  </p:clrMapOvr>
  <p:hf hdr="0" dt="0"/>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p:nvGrpSpPr>
        <p:grpSpPr>
          <a:xfrm>
            <a:off x="0" y="1452559"/>
            <a:ext cx="12192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grpSp>
      <p:sp>
        <p:nvSpPr>
          <p:cNvPr id="2" name="Title"/>
          <p:cNvSpPr>
            <a:spLocks noGrp="1"/>
          </p:cNvSpPr>
          <p:nvPr>
            <p:ph type="ctrTitle"/>
          </p:nvPr>
        </p:nvSpPr>
        <p:spPr>
          <a:xfrm>
            <a:off x="1036320" y="2985555"/>
            <a:ext cx="869552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1042744" y="3986785"/>
            <a:ext cx="573024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p:nvCxnSpPr>
        <p:spPr>
          <a:xfrm>
            <a:off x="1156270" y="4650037"/>
            <a:ext cx="47663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1036321" y="4718305"/>
            <a:ext cx="5924551"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5"/>
            <a:ext cx="12192000" cy="370935"/>
          </a:xfrm>
        </p:spPr>
        <p:txBody>
          <a:bodyPr/>
          <a:lstStyle>
            <a:lvl1pPr algn="ctr">
              <a:defRPr>
                <a:solidFill>
                  <a:schemeClr val="tx1"/>
                </a:solidFill>
              </a:defRPr>
            </a:lvl1pPr>
          </a:lstStyle>
          <a:p>
            <a:r>
              <a:rPr lang="en-US" dirty="0"/>
              <a:t>© 2022 McGraw Hill. All rights reserved. Authorized only for instructor use in the classroom.</a:t>
            </a:r>
          </a:p>
          <a:p>
            <a:r>
              <a:rPr lang="en-US" dirty="0"/>
              <a:t>No reproduction or further distribution permitted without the prior written consent of McGraw Hill.</a:t>
            </a:r>
          </a:p>
        </p:txBody>
      </p:sp>
    </p:spTree>
    <p:extLst>
      <p:ext uri="{BB962C8B-B14F-4D97-AF65-F5344CB8AC3E}">
        <p14:creationId xmlns:p14="http://schemas.microsoft.com/office/powerpoint/2010/main" val="1488959879"/>
      </p:ext>
    </p:extLst>
  </p:cSld>
  <p:clrMapOvr>
    <a:masterClrMapping/>
  </p:clrMapOvr>
  <p:hf hdr="0" dt="0"/>
  <p:extLst>
    <p:ext uri="{DCECCB84-F9BA-43D5-87BE-67443E8EF086}">
      <p15:sldGuideLst xmlns:p15="http://schemas.microsoft.com/office/powerpoint/2012/main">
        <p15:guide id="1" orient="horz" pos="95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p:nvGrpSpPr>
        <p:grpSpPr>
          <a:xfrm>
            <a:off x="1" y="1446366"/>
            <a:ext cx="12191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grpSp>
      <p:sp>
        <p:nvSpPr>
          <p:cNvPr id="2" name="Title"/>
          <p:cNvSpPr>
            <a:spLocks noGrp="1"/>
          </p:cNvSpPr>
          <p:nvPr>
            <p:ph type="ctrTitle"/>
          </p:nvPr>
        </p:nvSpPr>
        <p:spPr>
          <a:xfrm>
            <a:off x="756504" y="2593299"/>
            <a:ext cx="9306893"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56504" y="3807503"/>
            <a:ext cx="6056027"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p:nvCxnSpPr>
        <p:spPr>
          <a:xfrm>
            <a:off x="936414" y="4665027"/>
            <a:ext cx="47663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56505" y="4770770"/>
            <a:ext cx="5924551"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5"/>
            <a:ext cx="12192000" cy="370935"/>
          </a:xfrm>
        </p:spPr>
        <p:txBody>
          <a:bodyPr/>
          <a:lstStyle>
            <a:lvl1pPr algn="ctr">
              <a:defRPr>
                <a:solidFill>
                  <a:schemeClr val="tx1"/>
                </a:solidFill>
              </a:defRPr>
            </a:lvl1pPr>
          </a:lstStyle>
          <a:p>
            <a:r>
              <a:rPr lang="en-US" dirty="0"/>
              <a:t>© 2022 McGraw Hill. All rights reserved. Authorized only for instructor use in the classroom.</a:t>
            </a:r>
          </a:p>
          <a:p>
            <a:r>
              <a:rPr lang="en-US" dirty="0"/>
              <a:t>No reproduction or further distribution permitted without the prior written consent of McGraw Hill.</a:t>
            </a:r>
          </a:p>
        </p:txBody>
      </p:sp>
    </p:spTree>
    <p:extLst>
      <p:ext uri="{BB962C8B-B14F-4D97-AF65-F5344CB8AC3E}">
        <p14:creationId xmlns:p14="http://schemas.microsoft.com/office/powerpoint/2010/main" val="1452587574"/>
      </p:ext>
    </p:extLst>
  </p:cSld>
  <p:clrMapOvr>
    <a:masterClrMapping/>
  </p:clrMapOvr>
  <p:hf hdr="0" dt="0"/>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D1ECC70-E9A6-4B0D-9CB1-3FA099C11930}" type="datetime1">
              <a:rPr lang="en-US" smtClean="0"/>
              <a:t>12/19/2022</a:t>
            </a:fld>
            <a:endParaRPr lang="en-US" dirty="0"/>
          </a:p>
        </p:txBody>
      </p:sp>
      <p:sp>
        <p:nvSpPr>
          <p:cNvPr id="5" name="Footer Placeholder 4"/>
          <p:cNvSpPr>
            <a:spLocks noGrp="1"/>
          </p:cNvSpPr>
          <p:nvPr>
            <p:ph type="ftr" sz="quarter" idx="11"/>
          </p:nvPr>
        </p:nvSpPr>
        <p:spPr/>
        <p:txBody>
          <a:bodyPr/>
          <a:lstStyle>
            <a:lvl1pPr>
              <a:defRPr sz="900"/>
            </a:lvl1pPr>
          </a:lstStyle>
          <a:p>
            <a:r>
              <a:rPr lang="en-US" dirty="0"/>
              <a:t>© 2022 McGraw Hill. All rights reserved. Authorized only for instructor use in the classroom. No reproduction or further distribution permitted without the prior written consent of McGraw Hill.</a:t>
            </a:r>
          </a:p>
        </p:txBody>
      </p:sp>
      <p:sp>
        <p:nvSpPr>
          <p:cNvPr id="6" name="Slide Number Placeholder 5"/>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242930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 name="Rectangle 7"/>
          <p:cNvSpPr/>
          <p:nvPr userDrawn="1"/>
        </p:nvSpPr>
        <p:spPr>
          <a:xfrm>
            <a:off x="9270263" y="761999"/>
            <a:ext cx="2925318" cy="5334001"/>
          </a:xfrm>
          <a:prstGeom prst="rect">
            <a:avLst/>
          </a:prstGeom>
          <a:gradFill>
            <a:gsLst>
              <a:gs pos="74000">
                <a:srgbClr val="E56F23"/>
              </a:gs>
              <a:gs pos="0">
                <a:schemeClr val="accent2"/>
              </a:gs>
              <a:gs pos="100000">
                <a:srgbClr val="D63C3C"/>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259FA59D-ADCB-472C-9E4A-D56463A0597A}" type="datetime1">
              <a:rPr lang="en-US" smtClean="0"/>
              <a:t>12/19/2022</a:t>
            </a:fld>
            <a:endParaRPr lang="en-US" dirty="0"/>
          </a:p>
        </p:txBody>
      </p:sp>
      <p:sp>
        <p:nvSpPr>
          <p:cNvPr id="5" name="Footer Placeholder 4"/>
          <p:cNvSpPr>
            <a:spLocks noGrp="1"/>
          </p:cNvSpPr>
          <p:nvPr>
            <p:ph type="ftr" sz="quarter" idx="11"/>
          </p:nvPr>
        </p:nvSpPr>
        <p:spPr>
          <a:xfrm>
            <a:off x="3869268" y="6356350"/>
            <a:ext cx="6601508" cy="407742"/>
          </a:xfrm>
        </p:spPr>
        <p:txBody>
          <a:bodyPr/>
          <a:lstStyle>
            <a:lvl1pPr>
              <a:defRPr sz="900"/>
            </a:lvl1pPr>
          </a:lstStyle>
          <a:p>
            <a:r>
              <a:rPr lang="en-US" dirty="0"/>
              <a:t>© 2022 McGraw Hill. All rights reserved. Authorized only for instructor use in the classroom.</a:t>
            </a:r>
          </a:p>
          <a:p>
            <a:r>
              <a:rPr lang="en-US" dirty="0"/>
              <a:t>No reproduction or further distribution permitted without the prior written consent of McGraw Hill.</a:t>
            </a:r>
          </a:p>
        </p:txBody>
      </p:sp>
      <p:sp>
        <p:nvSpPr>
          <p:cNvPr id="6" name="Slide Number Placeholder 5"/>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3730944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77AAEF-4EF0-4529-9690-D4C573B98148}" type="datetime1">
              <a:rPr lang="en-US" smtClean="0"/>
              <a:t>12/19/2022</a:t>
            </a:fld>
            <a:endParaRPr lang="en-US" dirty="0"/>
          </a:p>
        </p:txBody>
      </p:sp>
      <p:sp>
        <p:nvSpPr>
          <p:cNvPr id="5" name="Footer Placeholder 4"/>
          <p:cNvSpPr>
            <a:spLocks noGrp="1"/>
          </p:cNvSpPr>
          <p:nvPr>
            <p:ph type="ftr" sz="quarter" idx="11"/>
          </p:nvPr>
        </p:nvSpPr>
        <p:spPr/>
        <p:txBody>
          <a:bodyPr/>
          <a:lstStyle>
            <a:lvl1pPr>
              <a:defRPr sz="900"/>
            </a:lvl1pPr>
          </a:lstStyle>
          <a:p>
            <a:r>
              <a:rPr lang="en-US" dirty="0"/>
              <a:t>© 2022 McGraw Hill. All rights reserved. Authorized only for instructor use in the classroom. No reproduction or further distribution permitted without the prior written consent of McGraw Hill.</a:t>
            </a:r>
          </a:p>
        </p:txBody>
      </p:sp>
      <p:sp>
        <p:nvSpPr>
          <p:cNvPr id="6" name="Slide Number Placeholder 5"/>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93253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a:prstGeom prst="rect">
            <a:avLst/>
          </a:prstGeo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a:prstGeom prst="rect">
            <a:avLst/>
          </a:prstGeo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C3E7D-D604-40F2-800A-EB511EB7355F}" type="datetime1">
              <a:rPr lang="en-US" smtClean="0"/>
              <a:t>12/19/2022</a:t>
            </a:fld>
            <a:endParaRPr lang="en-US" dirty="0"/>
          </a:p>
        </p:txBody>
      </p:sp>
      <p:sp>
        <p:nvSpPr>
          <p:cNvPr id="5" name="Footer Placeholder 4"/>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6" name="Slide Number Placeholder 5"/>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3490105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2133600"/>
            <a:ext cx="3474720" cy="385572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2133600"/>
            <a:ext cx="3474720" cy="385572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0225F81-F229-4422-A360-8B5EC2E293DD}" type="datetime1">
              <a:rPr lang="en-US" smtClean="0"/>
              <a:t>12/19/2022</a:t>
            </a:fld>
            <a:endParaRPr lang="en-US" dirty="0"/>
          </a:p>
        </p:txBody>
      </p:sp>
      <p:sp>
        <p:nvSpPr>
          <p:cNvPr id="9" name="Footer Placeholder 8"/>
          <p:cNvSpPr>
            <a:spLocks noGrp="1"/>
          </p:cNvSpPr>
          <p:nvPr>
            <p:ph type="ftr" sz="quarter" idx="11"/>
          </p:nvPr>
        </p:nvSpPr>
        <p:spPr/>
        <p:txBody>
          <a:bodyPr/>
          <a:lstStyle>
            <a:lvl1pPr>
              <a:defRPr sz="900"/>
            </a:lvl1pPr>
          </a:lstStyle>
          <a:p>
            <a:r>
              <a:rPr lang="en-US" dirty="0"/>
              <a:t>© 2022 McGraw Hill. All rights reserved. Authorized only for instructor use in the classroom. No reproduction or further distribution permitted without the prior written consent of McGraw Hill.</a:t>
            </a:r>
          </a:p>
        </p:txBody>
      </p:sp>
      <p:sp>
        <p:nvSpPr>
          <p:cNvPr id="10" name="Slide Number Placeholder 9"/>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912179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276710"/>
            <a:ext cx="112776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4492463" y="6324600"/>
            <a:ext cx="3207076"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2082800" y="6684964"/>
            <a:ext cx="92964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89543199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276710"/>
            <a:ext cx="112776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57200" y="4343400"/>
            <a:ext cx="11277600" cy="1905000"/>
          </a:xfrm>
        </p:spPr>
        <p:txBody>
          <a:bodyPr/>
          <a:lstStyle>
            <a:lvl1pPr>
              <a:defRPr/>
            </a:lvl1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4492752" y="6324600"/>
            <a:ext cx="3206496"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2082800" y="6684964"/>
            <a:ext cx="9296400" cy="173037"/>
          </a:xfrm>
        </p:spPr>
        <p:txBody>
          <a:bodyPr vert="horz" lIns="91440" tIns="45720" rIns="91440" bIns="45720" rtlCol="0" anchor="ctr">
            <a:noAutofit/>
          </a:bodyPr>
          <a:lstStyle>
            <a:lvl1pPr>
              <a:defRPr lang="en-US" sz="800" dirty="0">
                <a:solidFill>
                  <a:schemeClr val="tx1"/>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073217609"/>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276710"/>
            <a:ext cx="54356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299200" y="1257300"/>
            <a:ext cx="5435600"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4492752" y="6324600"/>
            <a:ext cx="3206496"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2082800" y="6684964"/>
            <a:ext cx="92964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17018108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276710"/>
            <a:ext cx="77216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8557403" y="1257300"/>
            <a:ext cx="3177396"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4492752" y="6324600"/>
            <a:ext cx="3206496"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2082802" y="6684964"/>
            <a:ext cx="92963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590627079"/>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276710"/>
            <a:ext cx="112776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57201" y="4343400"/>
            <a:ext cx="7721600" cy="19050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8534400" y="4343400"/>
            <a:ext cx="3200400" cy="19050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4492752" y="6324600"/>
            <a:ext cx="3206496"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2082802" y="6684964"/>
            <a:ext cx="92963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7710090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276710"/>
            <a:ext cx="11277600" cy="61247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57200" y="2070496"/>
            <a:ext cx="11277600" cy="649138"/>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457200" y="2900944"/>
            <a:ext cx="11277600" cy="6731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57200" y="3755354"/>
            <a:ext cx="11277600" cy="698500"/>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457200" y="4635164"/>
            <a:ext cx="11277600" cy="698500"/>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57200" y="5514976"/>
            <a:ext cx="11277600" cy="733425"/>
          </a:xfrm>
        </p:spPr>
        <p:txBody>
          <a:bodyPr/>
          <a:lstStyle>
            <a:lvl1pPr>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4492752" y="6324600"/>
            <a:ext cx="3206496"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2082802" y="6684964"/>
            <a:ext cx="92963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754928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4567933" y="418392"/>
            <a:ext cx="3056137"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6949" y="1005698"/>
            <a:ext cx="3258105"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12192000" cy="370936"/>
          </a:xfrm>
        </p:spPr>
        <p:txBody>
          <a:bodyPr/>
          <a:lstStyle>
            <a:lvl1pPr algn="ctr">
              <a:defRPr/>
            </a:lvl1pPr>
          </a:lstStyle>
          <a:p>
            <a:pPr>
              <a:spcBef>
                <a:spcPct val="20000"/>
              </a:spcBef>
              <a:defRPr/>
            </a:pPr>
            <a:r>
              <a:rPr lang="en-US" dirty="0"/>
              <a:t>© &lt; add the year&gt; McGraw Hill, LLC. All rights reserved. Authorized only for instructor use in the classroom.</a:t>
            </a:r>
          </a:p>
          <a:p>
            <a:pPr>
              <a:spcBef>
                <a:spcPct val="20000"/>
              </a:spcBef>
              <a:defRPr/>
            </a:pPr>
            <a:r>
              <a:rPr lang="en-US" dirty="0"/>
              <a:t>No reproduction or further distribution permitted without the prior written consent of McGraw Hill, LLC.</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2307662" y="3796683"/>
            <a:ext cx="7576677"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4358781" y="5329121"/>
            <a:ext cx="34744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4098283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457199" y="2366309"/>
            <a:ext cx="1026255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11516269" y="6682315"/>
            <a:ext cx="457200" cy="143831"/>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405912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452601" y="117244"/>
            <a:ext cx="8087801" cy="730970"/>
          </a:xfrm>
          <a:prstGeom prst="rect">
            <a:avLst/>
          </a:prstGeom>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457200" y="1973249"/>
            <a:ext cx="8636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28452649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F20C8DE-EECC-4E83-82D2-78417F84FB18}" type="datetime1">
              <a:rPr lang="en-US" smtClean="0"/>
              <a:t>12/19/2022</a:t>
            </a:fld>
            <a:endParaRPr lang="en-US" dirty="0"/>
          </a:p>
        </p:txBody>
      </p:sp>
      <p:sp>
        <p:nvSpPr>
          <p:cNvPr id="9" name="Footer Placeholder 8"/>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10" name="Slide Number Placeholder 9"/>
          <p:cNvSpPr>
            <a:spLocks noGrp="1"/>
          </p:cNvSpPr>
          <p:nvPr>
            <p:ph type="sldNum" sz="quarter" idx="12"/>
          </p:nvPr>
        </p:nvSpPr>
        <p:spPr/>
        <p:txBody>
          <a:bodyPr/>
          <a:lstStyle/>
          <a:p>
            <a:fld id="{E555C569-B112-4D8C-B1B2-EEE93146C0F6}" type="slidenum">
              <a:rPr lang="en-US" smtClean="0"/>
              <a:t>‹#›</a:t>
            </a:fld>
            <a:endParaRPr lang="en-US" dirty="0"/>
          </a:p>
        </p:txBody>
      </p:sp>
      <p:sp>
        <p:nvSpPr>
          <p:cNvPr id="11" name="Title 1">
            <a:extLst>
              <a:ext uri="{FF2B5EF4-FFF2-40B4-BE49-F238E27FC236}">
                <a16:creationId xmlns:a16="http://schemas.microsoft.com/office/drawing/2014/main" id="{FACB3436-5E2C-44B3-8765-E38BB56DEE39}"/>
              </a:ext>
            </a:extLst>
          </p:cNvPr>
          <p:cNvSpPr>
            <a:spLocks noGrp="1"/>
          </p:cNvSpPr>
          <p:nvPr>
            <p:ph type="title"/>
          </p:nvPr>
        </p:nvSpPr>
        <p:spPr>
          <a:xfrm>
            <a:off x="3869268" y="873253"/>
            <a:ext cx="7315200" cy="1088070"/>
          </a:xfrm>
        </p:spPr>
        <p:txBody>
          <a:bodyPr/>
          <a:lstStyle/>
          <a:p>
            <a:r>
              <a:rPr lang="en-US" dirty="0"/>
              <a:t>Click to edit Master title style</a:t>
            </a:r>
          </a:p>
        </p:txBody>
      </p:sp>
      <p:sp>
        <p:nvSpPr>
          <p:cNvPr id="12" name="Content Placeholder 2">
            <a:extLst>
              <a:ext uri="{FF2B5EF4-FFF2-40B4-BE49-F238E27FC236}">
                <a16:creationId xmlns:a16="http://schemas.microsoft.com/office/drawing/2014/main" id="{3BBC33F8-8724-41FD-8F01-FFE1064ADF3A}"/>
              </a:ext>
            </a:extLst>
          </p:cNvPr>
          <p:cNvSpPr>
            <a:spLocks noGrp="1"/>
          </p:cNvSpPr>
          <p:nvPr>
            <p:ph sz="half" idx="1"/>
          </p:nvPr>
        </p:nvSpPr>
        <p:spPr>
          <a:xfrm>
            <a:off x="3867912" y="2133600"/>
            <a:ext cx="3474720" cy="385572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CD1CF9BA-33C3-4B73-9762-3DC031AEA781}"/>
              </a:ext>
            </a:extLst>
          </p:cNvPr>
          <p:cNvSpPr>
            <a:spLocks noGrp="1"/>
          </p:cNvSpPr>
          <p:nvPr>
            <p:ph sz="half" idx="2"/>
          </p:nvPr>
        </p:nvSpPr>
        <p:spPr>
          <a:xfrm>
            <a:off x="7818120" y="2133600"/>
            <a:ext cx="3474720" cy="385572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80684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4108783" y="1068235"/>
            <a:ext cx="3974435"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371601"/>
            <a:ext cx="112776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4122815" y="6350211"/>
            <a:ext cx="3946372"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652261508"/>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4108704" y="1059828"/>
            <a:ext cx="3974592"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486833" y="1410562"/>
            <a:ext cx="54356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933303"/>
            <a:ext cx="54356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6286860" y="1410562"/>
            <a:ext cx="5437632"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299200" y="1933303"/>
            <a:ext cx="54356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4108704" y="6348550"/>
            <a:ext cx="3974592"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73531"/>
            <a:ext cx="474453"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63017154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p:nvGrpSpPr>
        <p:grpSpPr>
          <a:xfrm>
            <a:off x="461474" y="2099014"/>
            <a:ext cx="5151277"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grpSp>
      <p:sp>
        <p:nvSpPr>
          <p:cNvPr id="7" name="Title"/>
          <p:cNvSpPr>
            <a:spLocks noGrp="1"/>
          </p:cNvSpPr>
          <p:nvPr>
            <p:ph type="ctrTitle" hasCustomPrompt="1"/>
          </p:nvPr>
        </p:nvSpPr>
        <p:spPr>
          <a:xfrm>
            <a:off x="829056" y="3140015"/>
            <a:ext cx="371856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829056" y="4261104"/>
            <a:ext cx="371856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p:nvCxnSpPr>
        <p:spPr>
          <a:xfrm>
            <a:off x="950976" y="4919472"/>
            <a:ext cx="33771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829056" y="5093209"/>
            <a:ext cx="371856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6096000" y="1450230"/>
            <a:ext cx="56388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12192000" cy="374266"/>
          </a:xfrm>
        </p:spPr>
        <p:txBody>
          <a:bodyPr/>
          <a:lstStyle>
            <a:lvl1pPr algn="ctr">
              <a:defRPr>
                <a:solidFill>
                  <a:schemeClr val="tx1"/>
                </a:solidFill>
              </a:defRPr>
            </a:lvl1pPr>
          </a:lstStyle>
          <a:p>
            <a:r>
              <a:rPr lang="en-US" dirty="0"/>
              <a:t>© 2022 McGraw Hill. All rights reserved. Authorized only for instructor use in the classroom.</a:t>
            </a:r>
          </a:p>
          <a:p>
            <a:r>
              <a:rPr lang="en-US" dirty="0"/>
              <a:t>No reproduction or further distribution permitted without the prior written consent of McGraw Hill.</a:t>
            </a:r>
          </a:p>
        </p:txBody>
      </p:sp>
    </p:spTree>
    <p:extLst>
      <p:ext uri="{BB962C8B-B14F-4D97-AF65-F5344CB8AC3E}">
        <p14:creationId xmlns:p14="http://schemas.microsoft.com/office/powerpoint/2010/main" val="3607190323"/>
      </p:ext>
    </p:extLst>
  </p:cSld>
  <p:clrMapOvr>
    <a:masterClrMapping/>
  </p:clrMapOvr>
  <p:hf hdr="0" dt="0"/>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p:nvGrpSpPr>
        <p:grpSpPr>
          <a:xfrm>
            <a:off x="457201" y="2095501"/>
            <a:ext cx="51815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grpSp>
      <p:sp>
        <p:nvSpPr>
          <p:cNvPr id="7" name="Title"/>
          <p:cNvSpPr>
            <a:spLocks noGrp="1"/>
          </p:cNvSpPr>
          <p:nvPr>
            <p:ph type="ctrTitle" hasCustomPrompt="1"/>
          </p:nvPr>
        </p:nvSpPr>
        <p:spPr>
          <a:xfrm>
            <a:off x="829056" y="2608290"/>
            <a:ext cx="4047744"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829056" y="4069830"/>
            <a:ext cx="4047744"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p:nvCxnSpPr>
        <p:spPr>
          <a:xfrm>
            <a:off x="950976" y="4919472"/>
            <a:ext cx="33771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829056" y="5096656"/>
            <a:ext cx="4057737"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6096000" y="1450230"/>
            <a:ext cx="56388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defRPr>
            </a:lvl1pPr>
          </a:lstStyle>
          <a:p>
            <a:r>
              <a:rPr lang="en-US" dirty="0"/>
              <a:t>© 2022 McGraw Hill. All rights reserved. Authorized only for instructor use in the classroom.</a:t>
            </a:r>
          </a:p>
          <a:p>
            <a:r>
              <a:rPr lang="en-US" dirty="0"/>
              <a:t>No reproduction or further distribution permitted without the prior written consent of McGraw Hill.</a:t>
            </a:r>
          </a:p>
        </p:txBody>
      </p:sp>
    </p:spTree>
    <p:extLst>
      <p:ext uri="{BB962C8B-B14F-4D97-AF65-F5344CB8AC3E}">
        <p14:creationId xmlns:p14="http://schemas.microsoft.com/office/powerpoint/2010/main" val="1899859258"/>
      </p:ext>
    </p:extLst>
  </p:cSld>
  <p:clrMapOvr>
    <a:masterClrMapping/>
  </p:clrMapOvr>
  <p:hf hdr="0" dt="0"/>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p:nvGrpSpPr>
        <p:grpSpPr>
          <a:xfrm>
            <a:off x="0" y="1452559"/>
            <a:ext cx="12192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grpSp>
      <p:sp>
        <p:nvSpPr>
          <p:cNvPr id="2" name="Title"/>
          <p:cNvSpPr>
            <a:spLocks noGrp="1"/>
          </p:cNvSpPr>
          <p:nvPr>
            <p:ph type="ctrTitle"/>
          </p:nvPr>
        </p:nvSpPr>
        <p:spPr>
          <a:xfrm>
            <a:off x="1036320" y="2985555"/>
            <a:ext cx="869552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1042744" y="3986785"/>
            <a:ext cx="573024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p:nvCxnSpPr>
        <p:spPr>
          <a:xfrm>
            <a:off x="1156270" y="4650037"/>
            <a:ext cx="47663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1036321" y="4718305"/>
            <a:ext cx="5924551"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5"/>
            <a:ext cx="12192000" cy="370935"/>
          </a:xfrm>
        </p:spPr>
        <p:txBody>
          <a:bodyPr/>
          <a:lstStyle>
            <a:lvl1pPr algn="ctr">
              <a:defRPr>
                <a:solidFill>
                  <a:schemeClr val="tx1"/>
                </a:solidFill>
              </a:defRPr>
            </a:lvl1pPr>
          </a:lstStyle>
          <a:p>
            <a:r>
              <a:rPr lang="en-US" dirty="0"/>
              <a:t>© 2022 McGraw Hill. All rights reserved. Authorized only for instructor use in the classroom.</a:t>
            </a:r>
          </a:p>
          <a:p>
            <a:r>
              <a:rPr lang="en-US" dirty="0"/>
              <a:t>No reproduction or further distribution permitted without the prior written consent of McGraw Hill.</a:t>
            </a:r>
          </a:p>
        </p:txBody>
      </p:sp>
    </p:spTree>
    <p:extLst>
      <p:ext uri="{BB962C8B-B14F-4D97-AF65-F5344CB8AC3E}">
        <p14:creationId xmlns:p14="http://schemas.microsoft.com/office/powerpoint/2010/main" val="933580754"/>
      </p:ext>
    </p:extLst>
  </p:cSld>
  <p:clrMapOvr>
    <a:masterClrMapping/>
  </p:clrMapOvr>
  <p:hf hdr="0" dt="0"/>
  <p:extLst>
    <p:ext uri="{DCECCB84-F9BA-43D5-87BE-67443E8EF086}">
      <p15:sldGuideLst xmlns:p15="http://schemas.microsoft.com/office/powerpoint/2012/main">
        <p15:guide id="1" orient="horz" pos="95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p:nvGrpSpPr>
        <p:grpSpPr>
          <a:xfrm>
            <a:off x="1" y="1446366"/>
            <a:ext cx="12191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grpSp>
      <p:sp>
        <p:nvSpPr>
          <p:cNvPr id="2" name="Title"/>
          <p:cNvSpPr>
            <a:spLocks noGrp="1"/>
          </p:cNvSpPr>
          <p:nvPr>
            <p:ph type="ctrTitle"/>
          </p:nvPr>
        </p:nvSpPr>
        <p:spPr>
          <a:xfrm>
            <a:off x="756504" y="2593299"/>
            <a:ext cx="9306893"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56504" y="3807503"/>
            <a:ext cx="6056027"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p:nvCxnSpPr>
        <p:spPr>
          <a:xfrm>
            <a:off x="936414" y="4665027"/>
            <a:ext cx="47663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56505" y="4770770"/>
            <a:ext cx="5924551"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5"/>
            <a:ext cx="12192000" cy="370935"/>
          </a:xfrm>
        </p:spPr>
        <p:txBody>
          <a:bodyPr/>
          <a:lstStyle>
            <a:lvl1pPr algn="ctr">
              <a:defRPr>
                <a:solidFill>
                  <a:schemeClr val="tx1"/>
                </a:solidFill>
              </a:defRPr>
            </a:lvl1pPr>
          </a:lstStyle>
          <a:p>
            <a:r>
              <a:rPr lang="en-US" dirty="0"/>
              <a:t>© 2022 McGraw Hill. All rights reserved. Authorized only for instructor use in the classroom.</a:t>
            </a:r>
          </a:p>
          <a:p>
            <a:r>
              <a:rPr lang="en-US" dirty="0"/>
              <a:t>No reproduction or further distribution permitted without the prior written consent of McGraw Hill.</a:t>
            </a:r>
          </a:p>
        </p:txBody>
      </p:sp>
    </p:spTree>
    <p:extLst>
      <p:ext uri="{BB962C8B-B14F-4D97-AF65-F5344CB8AC3E}">
        <p14:creationId xmlns:p14="http://schemas.microsoft.com/office/powerpoint/2010/main" val="3395727539"/>
      </p:ext>
    </p:extLst>
  </p:cSld>
  <p:clrMapOvr>
    <a:masterClrMapping/>
  </p:clrMapOvr>
  <p:hf hdr="0" dt="0"/>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D1ECC70-E9A6-4B0D-9CB1-3FA099C11930}" type="datetime1">
              <a:rPr lang="en-US" smtClean="0"/>
              <a:t>12/19/2022</a:t>
            </a:fld>
            <a:endParaRPr lang="en-US" dirty="0"/>
          </a:p>
        </p:txBody>
      </p:sp>
      <p:sp>
        <p:nvSpPr>
          <p:cNvPr id="5" name="Footer Placeholder 4"/>
          <p:cNvSpPr>
            <a:spLocks noGrp="1"/>
          </p:cNvSpPr>
          <p:nvPr>
            <p:ph type="ftr" sz="quarter" idx="11"/>
          </p:nvPr>
        </p:nvSpPr>
        <p:spPr/>
        <p:txBody>
          <a:bodyPr/>
          <a:lstStyle>
            <a:lvl1pPr>
              <a:defRPr sz="900"/>
            </a:lvl1pPr>
          </a:lstStyle>
          <a:p>
            <a:r>
              <a:rPr lang="en-US" dirty="0"/>
              <a:t>© 2022 McGraw Hill. All rights reserved. Authorized only for instructor use in the classroom. No reproduction or further distribution permitted without the prior written consent of McGraw Hill.</a:t>
            </a:r>
          </a:p>
        </p:txBody>
      </p:sp>
      <p:sp>
        <p:nvSpPr>
          <p:cNvPr id="6" name="Slide Number Placeholder 5"/>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726626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 name="Rectangle 7"/>
          <p:cNvSpPr/>
          <p:nvPr userDrawn="1"/>
        </p:nvSpPr>
        <p:spPr>
          <a:xfrm>
            <a:off x="9270263" y="761999"/>
            <a:ext cx="2925318" cy="5334001"/>
          </a:xfrm>
          <a:prstGeom prst="rect">
            <a:avLst/>
          </a:prstGeom>
          <a:gradFill>
            <a:gsLst>
              <a:gs pos="74000">
                <a:srgbClr val="E56F23"/>
              </a:gs>
              <a:gs pos="0">
                <a:schemeClr val="accent2"/>
              </a:gs>
              <a:gs pos="100000">
                <a:srgbClr val="D63C3C"/>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259FA59D-ADCB-472C-9E4A-D56463A0597A}" type="datetime1">
              <a:rPr lang="en-US" smtClean="0"/>
              <a:t>12/19/2022</a:t>
            </a:fld>
            <a:endParaRPr lang="en-US" dirty="0"/>
          </a:p>
        </p:txBody>
      </p:sp>
      <p:sp>
        <p:nvSpPr>
          <p:cNvPr id="5" name="Footer Placeholder 4"/>
          <p:cNvSpPr>
            <a:spLocks noGrp="1"/>
          </p:cNvSpPr>
          <p:nvPr>
            <p:ph type="ftr" sz="quarter" idx="11"/>
          </p:nvPr>
        </p:nvSpPr>
        <p:spPr>
          <a:xfrm>
            <a:off x="3869268" y="6356350"/>
            <a:ext cx="6601508" cy="407742"/>
          </a:xfrm>
        </p:spPr>
        <p:txBody>
          <a:bodyPr/>
          <a:lstStyle>
            <a:lvl1pPr>
              <a:defRPr sz="900"/>
            </a:lvl1pPr>
          </a:lstStyle>
          <a:p>
            <a:r>
              <a:rPr lang="en-US" dirty="0"/>
              <a:t>© 2022 McGraw Hill. All rights reserved. Authorized only for instructor use in the classroom.</a:t>
            </a:r>
          </a:p>
          <a:p>
            <a:r>
              <a:rPr lang="en-US" dirty="0"/>
              <a:t>No reproduction or further distribution permitted without the prior written consent of McGraw Hill.</a:t>
            </a:r>
          </a:p>
        </p:txBody>
      </p:sp>
      <p:sp>
        <p:nvSpPr>
          <p:cNvPr id="6" name="Slide Number Placeholder 5"/>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2434315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2133600"/>
            <a:ext cx="3474720" cy="385572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2133600"/>
            <a:ext cx="3474720" cy="385572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0225F81-F229-4422-A360-8B5EC2E293DD}" type="datetime1">
              <a:rPr lang="en-US" smtClean="0"/>
              <a:t>12/19/2022</a:t>
            </a:fld>
            <a:endParaRPr lang="en-US" dirty="0"/>
          </a:p>
        </p:txBody>
      </p:sp>
      <p:sp>
        <p:nvSpPr>
          <p:cNvPr id="9" name="Footer Placeholder 8"/>
          <p:cNvSpPr>
            <a:spLocks noGrp="1"/>
          </p:cNvSpPr>
          <p:nvPr>
            <p:ph type="ftr" sz="quarter" idx="11"/>
          </p:nvPr>
        </p:nvSpPr>
        <p:spPr/>
        <p:txBody>
          <a:bodyPr/>
          <a:lstStyle>
            <a:lvl1pPr>
              <a:defRPr sz="900"/>
            </a:lvl1pPr>
          </a:lstStyle>
          <a:p>
            <a:r>
              <a:rPr lang="en-US" dirty="0"/>
              <a:t>© 2022 McGraw Hill. All rights reserved. Authorized only for instructor use in the classroom. No reproduction or further distribution permitted without the prior written consent of McGraw Hill.</a:t>
            </a:r>
          </a:p>
        </p:txBody>
      </p:sp>
      <p:sp>
        <p:nvSpPr>
          <p:cNvPr id="10" name="Slide Number Placeholder 9"/>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14207322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276710"/>
            <a:ext cx="112776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4492463" y="6324600"/>
            <a:ext cx="3207076"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2082800" y="6684964"/>
            <a:ext cx="92964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69749269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1B0D9-693D-47AB-874B-61C5FF2B3A96}" type="datetime1">
              <a:rPr lang="en-US" smtClean="0"/>
              <a:t>12/19/2022</a:t>
            </a:fld>
            <a:endParaRPr lang="en-US" dirty="0"/>
          </a:p>
        </p:txBody>
      </p:sp>
      <p:sp>
        <p:nvSpPr>
          <p:cNvPr id="11" name="Footer Placeholder 10"/>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12" name="Slide Number Placeholder 11"/>
          <p:cNvSpPr>
            <a:spLocks noGrp="1"/>
          </p:cNvSpPr>
          <p:nvPr>
            <p:ph type="sldNum" sz="quarter" idx="12"/>
          </p:nvPr>
        </p:nvSpPr>
        <p:spPr/>
        <p:txBody>
          <a:bodyPr/>
          <a:lstStyle/>
          <a:p>
            <a:fld id="{E555C569-B112-4D8C-B1B2-EEE93146C0F6}" type="slidenum">
              <a:rPr lang="en-US" smtClean="0"/>
              <a:t>‹#›</a:t>
            </a:fld>
            <a:endParaRPr lang="en-US" dirty="0"/>
          </a:p>
        </p:txBody>
      </p:sp>
      <p:sp>
        <p:nvSpPr>
          <p:cNvPr id="13" name="Title 9">
            <a:extLst>
              <a:ext uri="{FF2B5EF4-FFF2-40B4-BE49-F238E27FC236}">
                <a16:creationId xmlns:a16="http://schemas.microsoft.com/office/drawing/2014/main" id="{91C9B5D2-0F0B-436B-BBBA-C0C53F70BB1B}"/>
              </a:ext>
            </a:extLst>
          </p:cNvPr>
          <p:cNvSpPr>
            <a:spLocks noGrp="1"/>
          </p:cNvSpPr>
          <p:nvPr>
            <p:ph type="title"/>
          </p:nvPr>
        </p:nvSpPr>
        <p:spPr>
          <a:xfrm>
            <a:off x="3869268" y="873253"/>
            <a:ext cx="7315200" cy="1088070"/>
          </a:xfrm>
        </p:spPr>
        <p:txBody>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40E2A076-0BC2-4B86-A3C5-22A23A8B9121}"/>
              </a:ext>
            </a:extLst>
          </p:cNvPr>
          <p:cNvSpPr>
            <a:spLocks noGrp="1"/>
          </p:cNvSpPr>
          <p:nvPr>
            <p:ph type="body" idx="1"/>
          </p:nvPr>
        </p:nvSpPr>
        <p:spPr>
          <a:xfrm>
            <a:off x="3867912" y="1987089"/>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9C7C11F7-EEF3-4CE0-BF76-45EF5AF0D5C5}"/>
              </a:ext>
            </a:extLst>
          </p:cNvPr>
          <p:cNvSpPr>
            <a:spLocks noGrp="1"/>
          </p:cNvSpPr>
          <p:nvPr>
            <p:ph sz="half" idx="2"/>
          </p:nvPr>
        </p:nvSpPr>
        <p:spPr>
          <a:xfrm>
            <a:off x="3867912" y="2894439"/>
            <a:ext cx="3474720" cy="309030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FD6E1DD4-B965-435A-8D8E-CF49855A5F67}"/>
              </a:ext>
            </a:extLst>
          </p:cNvPr>
          <p:cNvSpPr>
            <a:spLocks noGrp="1"/>
          </p:cNvSpPr>
          <p:nvPr>
            <p:ph type="body" sz="quarter" idx="3"/>
          </p:nvPr>
        </p:nvSpPr>
        <p:spPr>
          <a:xfrm>
            <a:off x="7818463" y="1987089"/>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F2DC4AE7-92B6-426D-9BB9-0DAA4CD6CF2B}"/>
              </a:ext>
            </a:extLst>
          </p:cNvPr>
          <p:cNvSpPr>
            <a:spLocks noGrp="1"/>
          </p:cNvSpPr>
          <p:nvPr>
            <p:ph sz="quarter" idx="4"/>
          </p:nvPr>
        </p:nvSpPr>
        <p:spPr>
          <a:xfrm>
            <a:off x="7818463" y="2894439"/>
            <a:ext cx="3474720" cy="309030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3757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276710"/>
            <a:ext cx="112776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57200" y="4343400"/>
            <a:ext cx="11277600" cy="1905000"/>
          </a:xfrm>
        </p:spPr>
        <p:txBody>
          <a:bodyPr/>
          <a:lstStyle>
            <a:lvl1pPr>
              <a:defRPr/>
            </a:lvl1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4492752" y="6324600"/>
            <a:ext cx="3206496"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2082800" y="6684964"/>
            <a:ext cx="9296400" cy="173037"/>
          </a:xfrm>
        </p:spPr>
        <p:txBody>
          <a:bodyPr vert="horz" lIns="91440" tIns="45720" rIns="91440" bIns="45720" rtlCol="0" anchor="ctr">
            <a:noAutofit/>
          </a:bodyPr>
          <a:lstStyle>
            <a:lvl1pPr>
              <a:defRPr lang="en-US" sz="800" dirty="0">
                <a:solidFill>
                  <a:schemeClr val="tx1"/>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516743883"/>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276710"/>
            <a:ext cx="54356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299200" y="1257300"/>
            <a:ext cx="5435600"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4492752" y="6324600"/>
            <a:ext cx="3206496"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2082800" y="6684964"/>
            <a:ext cx="92964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61971052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276710"/>
            <a:ext cx="77216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8557403" y="1257300"/>
            <a:ext cx="3177396"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4492752" y="6324600"/>
            <a:ext cx="3206496"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2082802" y="6684964"/>
            <a:ext cx="92963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7263126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276710"/>
            <a:ext cx="112776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57201" y="4343400"/>
            <a:ext cx="7721600" cy="19050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8534400" y="4343400"/>
            <a:ext cx="3200400" cy="19050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4492752" y="6324600"/>
            <a:ext cx="3206496"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2082802" y="6684964"/>
            <a:ext cx="92963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26592241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276710"/>
            <a:ext cx="11277600" cy="61247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57200" y="2070496"/>
            <a:ext cx="11277600" cy="649138"/>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457200" y="2900944"/>
            <a:ext cx="11277600" cy="6731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57200" y="3755354"/>
            <a:ext cx="11277600" cy="698500"/>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457200" y="4635164"/>
            <a:ext cx="11277600" cy="698500"/>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57200" y="5514976"/>
            <a:ext cx="11277600" cy="733425"/>
          </a:xfrm>
        </p:spPr>
        <p:txBody>
          <a:bodyPr/>
          <a:lstStyle>
            <a:lvl1pPr>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4492752" y="6324600"/>
            <a:ext cx="3206496"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2082802" y="6684964"/>
            <a:ext cx="92963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9482067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4567933" y="418392"/>
            <a:ext cx="3056137"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6949" y="1005698"/>
            <a:ext cx="3258105"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12192000" cy="370936"/>
          </a:xfrm>
        </p:spPr>
        <p:txBody>
          <a:bodyPr/>
          <a:lstStyle>
            <a:lvl1pPr algn="ctr">
              <a:defRPr/>
            </a:lvl1pPr>
          </a:lstStyle>
          <a:p>
            <a:pPr>
              <a:spcBef>
                <a:spcPct val="20000"/>
              </a:spcBef>
              <a:defRPr/>
            </a:pPr>
            <a:r>
              <a:rPr lang="en-US" dirty="0"/>
              <a:t>© &lt; add the year&gt; McGraw Hill, LLC. All rights reserved. Authorized only for instructor use in the classroom.</a:t>
            </a:r>
          </a:p>
          <a:p>
            <a:pPr>
              <a:spcBef>
                <a:spcPct val="20000"/>
              </a:spcBef>
              <a:defRPr/>
            </a:pPr>
            <a:r>
              <a:rPr lang="en-US" dirty="0"/>
              <a:t>No reproduction or further distribution permitted without the prior written consent of McGraw Hill, LLC.</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2307662" y="3796683"/>
            <a:ext cx="7576677"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4358781" y="5329121"/>
            <a:ext cx="34744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1358585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457199" y="2366309"/>
            <a:ext cx="1026255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11516269" y="6682315"/>
            <a:ext cx="457200" cy="143831"/>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520471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452601" y="117244"/>
            <a:ext cx="8087801" cy="730970"/>
          </a:xfrm>
          <a:prstGeom prst="rect">
            <a:avLst/>
          </a:prstGeom>
        </p:spPr>
        <p:txBody>
          <a:body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457200" y="1973249"/>
            <a:ext cx="8636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1258063178"/>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4108783" y="1068235"/>
            <a:ext cx="3974435"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371601"/>
            <a:ext cx="112776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4122815" y="6350211"/>
            <a:ext cx="3946372"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175243198"/>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4108704" y="1059828"/>
            <a:ext cx="3974592"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486833" y="1410562"/>
            <a:ext cx="54356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933303"/>
            <a:ext cx="54356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6286860" y="1410562"/>
            <a:ext cx="5437632"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299200" y="1933303"/>
            <a:ext cx="54356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4108704" y="6348550"/>
            <a:ext cx="3974592"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73531"/>
            <a:ext cx="474453"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42594033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252919" y="1123837"/>
            <a:ext cx="2947482" cy="4601183"/>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513F22F-401A-46A3-BEFB-A05FE99FA802}" type="datetime1">
              <a:rPr lang="en-US" smtClean="0"/>
              <a:t>12/19/2022</a:t>
            </a:fld>
            <a:endParaRPr lang="en-US" dirty="0"/>
          </a:p>
        </p:txBody>
      </p:sp>
      <p:sp>
        <p:nvSpPr>
          <p:cNvPr id="7" name="Footer Placeholder 6"/>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8" name="Slide Number Placeholder 7"/>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386785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5DE8EC-2BC6-462D-ABED-31E4D01269E5}" type="datetime1">
              <a:rPr lang="en-US" smtClean="0"/>
              <a:t>12/19/2022</a:t>
            </a:fld>
            <a:endParaRPr lang="en-US" dirty="0"/>
          </a:p>
        </p:txBody>
      </p:sp>
      <p:sp>
        <p:nvSpPr>
          <p:cNvPr id="6" name="Footer Placeholder 5"/>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7" name="Slide Number Placeholder 6"/>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64934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a:prstGeom prst="rect">
            <a:avLst/>
          </a:prstGeo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a:prstGeom prst="rect">
            <a:avLst/>
          </a:prstGeo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B1982F7-A4EC-4926-B4EE-91CDF7BF9361}" type="datetime1">
              <a:rPr lang="en-US" smtClean="0"/>
              <a:t>12/19/2022</a:t>
            </a:fld>
            <a:endParaRPr lang="en-US" dirty="0"/>
          </a:p>
        </p:txBody>
      </p:sp>
      <p:sp>
        <p:nvSpPr>
          <p:cNvPr id="9" name="Footer Placeholder 8"/>
          <p:cNvSpPr>
            <a:spLocks noGrp="1"/>
          </p:cNvSpPr>
          <p:nvPr>
            <p:ph type="ftr" sz="quarter" idx="11"/>
          </p:nvPr>
        </p:nvSpPr>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10" name="Slide Number Placeholder 9"/>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23890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a:prstGeom prst="rect">
            <a:avLst/>
          </a:prstGeo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prstGeom prst="rect">
            <a:avLst/>
          </a:prstGeo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a:prstGeom prst="rect">
            <a:avLst/>
          </a:prstGeo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703E772-7841-4AA2-887B-F5C0393B81C6}" type="datetime1">
              <a:rPr lang="en-US" smtClean="0"/>
              <a:t>12/19/2022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dirty="0"/>
              <a:t>© 2022 McGraw Hill. All rights reserved. Authorized only for instructor use in the classroom. No reproduction or further distribution permitted without the prior written consent of McGraw Hill.</a:t>
            </a:r>
          </a:p>
        </p:txBody>
      </p:sp>
      <p:sp>
        <p:nvSpPr>
          <p:cNvPr id="10" name="Slide Number Placeholder 9"/>
          <p:cNvSpPr>
            <a:spLocks noGrp="1"/>
          </p:cNvSpPr>
          <p:nvPr>
            <p:ph type="sldNum" sz="quarter" idx="12"/>
          </p:nvPr>
        </p:nvSpPr>
        <p:spPr/>
        <p:txBody>
          <a:bodyPr/>
          <a:lstStyle/>
          <a:p>
            <a:fld id="{E555C569-B112-4D8C-B1B2-EEE93146C0F6}" type="slidenum">
              <a:rPr lang="en-US" smtClean="0"/>
              <a:t>‹#›</a:t>
            </a:fld>
            <a:endParaRPr lang="en-US" dirty="0"/>
          </a:p>
        </p:txBody>
      </p:sp>
    </p:spTree>
    <p:extLst>
      <p:ext uri="{BB962C8B-B14F-4D97-AF65-F5344CB8AC3E}">
        <p14:creationId xmlns:p14="http://schemas.microsoft.com/office/powerpoint/2010/main" val="83945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55.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7.xml"/><Relationship Id="rId1" Type="http://schemas.openxmlformats.org/officeDocument/2006/relationships/slideLayout" Target="../slideLayouts/slideLayout56.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59.xml"/><Relationship Id="rId1" Type="http://schemas.openxmlformats.org/officeDocument/2006/relationships/slideLayout" Target="../slideLayouts/slideLayout5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9.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gradFill flip="none" rotWithShape="1">
            <a:gsLst>
              <a:gs pos="37000">
                <a:srgbClr val="4472C4"/>
              </a:gs>
              <a:gs pos="100000">
                <a:srgbClr val="8DA9D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11815864" y="758952"/>
            <a:ext cx="384048" cy="5330952"/>
          </a:xfrm>
          <a:prstGeom prst="rect">
            <a:avLst/>
          </a:prstGeom>
          <a:solidFill>
            <a:srgbClr val="8DA9D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Montserrat" panose="020B0604020202020204" charset="0"/>
              </a:defRPr>
            </a:lvl1pPr>
          </a:lstStyle>
          <a:p>
            <a:fld id="{24F6A318-1D7F-4321-819C-A197EFCA5B4C}" type="datetime1">
              <a:rPr lang="en-US" smtClean="0"/>
              <a:t>12/19/2022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900">
                <a:solidFill>
                  <a:schemeClr val="tx1">
                    <a:lumMod val="50000"/>
                    <a:lumOff val="50000"/>
                  </a:schemeClr>
                </a:solidFill>
                <a:latin typeface="Montserrat" panose="00000500000000000000" pitchFamily="2" charset="0"/>
              </a:defRPr>
            </a:lvl1pPr>
          </a:lstStyle>
          <a:p>
            <a:r>
              <a:rPr lang="en-US" dirty="0"/>
              <a:t>© 2022 McGraw Hill. All rights reserved. Authorized only for instructor use in the classroom. No reproduction or further distribution permitted without the prior written consent of McGraw Hill.</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latin typeface="Montserrat" panose="020B0604020202020204" charset="0"/>
              </a:defRPr>
            </a:lvl1pPr>
          </a:lstStyle>
          <a:p>
            <a:fld id="{E555C569-B112-4D8C-B1B2-EEE93146C0F6}" type="slidenum">
              <a:rPr lang="en-US" smtClean="0"/>
              <a:pPr/>
              <a:t>‹#›</a:t>
            </a:fld>
            <a:endParaRPr lang="en-US" dirty="0"/>
          </a:p>
        </p:txBody>
      </p:sp>
      <p:sp>
        <p:nvSpPr>
          <p:cNvPr id="11" name="Title Placeholder 1">
            <a:extLst>
              <a:ext uri="{FF2B5EF4-FFF2-40B4-BE49-F238E27FC236}">
                <a16:creationId xmlns:a16="http://schemas.microsoft.com/office/drawing/2014/main" id="{706863C5-0C24-486F-8BEB-B77FAF8B8F89}"/>
              </a:ext>
            </a:extLst>
          </p:cNvPr>
          <p:cNvSpPr>
            <a:spLocks noGrp="1"/>
          </p:cNvSpPr>
          <p:nvPr>
            <p:ph type="title"/>
          </p:nvPr>
        </p:nvSpPr>
        <p:spPr>
          <a:xfrm>
            <a:off x="3869268" y="873253"/>
            <a:ext cx="7315200" cy="1088070"/>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a:extLst>
              <a:ext uri="{FF2B5EF4-FFF2-40B4-BE49-F238E27FC236}">
                <a16:creationId xmlns:a16="http://schemas.microsoft.com/office/drawing/2014/main" id="{8276F225-FC53-47B6-8DDA-98C28C881D0E}"/>
              </a:ext>
            </a:extLst>
          </p:cNvPr>
          <p:cNvSpPr>
            <a:spLocks noGrp="1"/>
          </p:cNvSpPr>
          <p:nvPr>
            <p:ph type="body" idx="1"/>
          </p:nvPr>
        </p:nvSpPr>
        <p:spPr>
          <a:xfrm>
            <a:off x="3869268" y="2093842"/>
            <a:ext cx="7315200" cy="3890905"/>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512703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l" defTabSz="914400" rtl="0" eaLnBrk="1" latinLnBrk="0" hangingPunct="1">
        <a:lnSpc>
          <a:spcPct val="90000"/>
        </a:lnSpc>
        <a:spcBef>
          <a:spcPct val="0"/>
        </a:spcBef>
        <a:buNone/>
        <a:defRPr sz="3600" b="1" kern="1200" spc="-60" baseline="0">
          <a:solidFill>
            <a:schemeClr val="accent1"/>
          </a:solidFill>
          <a:latin typeface="Montserrat" panose="00000500000000000000" pitchFamily="2"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ontserrat" panose="00000500000000000000" pitchFamily="2"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ontserrat" panose="00000500000000000000" pitchFamily="2"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ontserrat" panose="00000500000000000000" pitchFamily="2"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ontserrat" panose="00000500000000000000" pitchFamily="2"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2"/>
            <a:ext cx="12192000" cy="362309"/>
          </a:xfrm>
          <a:prstGeom prst="rect">
            <a:avLst/>
          </a:prstGeom>
        </p:spPr>
        <p:txBody>
          <a:bodyPr vert="horz" lIns="91440" tIns="45720" rIns="91440" bIns="45720" rtlCol="0" anchor="ctr"/>
          <a:lstStyle>
            <a:lvl1pPr algn="ctr">
              <a:defRPr sz="800">
                <a:solidFill>
                  <a:schemeClr val="tx1"/>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p:nvSpPr>
        <p:spPr>
          <a:xfrm>
            <a:off x="0" y="6432548"/>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58006100"/>
      </p:ext>
    </p:extLst>
  </p:cSld>
  <p:clrMap bg1="lt1" tx1="dk1" bg2="lt2" tx2="dk2" accent1="accent1" accent2="accent2" accent3="accent3" accent4="accent4" accent5="accent5" accent6="accent6" hlink="hlink" folHlink="folHlink"/>
  <p:sldLayoutIdLst>
    <p:sldLayoutId id="2147483821" r:id="rId1"/>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2160">
          <p15:clr>
            <a:srgbClr val="F26B43"/>
          </p15:clr>
        </p15:guide>
        <p15:guide id="13" pos="364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457202" y="1976546"/>
            <a:ext cx="8640791"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Short Copyright">
            <a:extLst>
              <a:ext uri="{FF2B5EF4-FFF2-40B4-BE49-F238E27FC236}">
                <a16:creationId xmlns:a16="http://schemas.microsoft.com/office/drawing/2014/main" id="{36838A37-515E-4F5C-BF9F-CE51891A9C27}"/>
              </a:ext>
            </a:extLst>
          </p:cNvPr>
          <p:cNvSpPr txBox="1"/>
          <p:nvPr/>
        </p:nvSpPr>
        <p:spPr>
          <a:xfrm>
            <a:off x="299039" y="6660234"/>
            <a:ext cx="1713792"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16269" y="6682315"/>
            <a:ext cx="457200" cy="143831"/>
          </a:xfrm>
          <a:prstGeom prst="rect">
            <a:avLst/>
          </a:prstGeom>
        </p:spPr>
        <p:txBody>
          <a:bodyPr vert="horz" lIns="45720" tIns="45720" rIns="45720" bIns="45720" rtlCol="0" anchor="ctr"/>
          <a:lstStyle>
            <a:lvl1pPr algn="r">
              <a:defRPr lang="en-US" sz="800" smtClean="0">
                <a:solidFill>
                  <a:schemeClr val="tx1"/>
                </a:solidFill>
              </a:defRPr>
            </a:lvl1pPr>
          </a:lstStyle>
          <a:p>
            <a:fld id="{68151E55-6873-49E2-B8D5-2F265E6F1973}" type="slidenum">
              <a:rPr lang="en-US" smtClean="0"/>
              <a:pPr/>
              <a:t>‹#›</a:t>
            </a:fld>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p:nvGrpSpPr>
        <p:grpSpPr>
          <a:xfrm>
            <a:off x="8830323" y="1"/>
            <a:ext cx="3361677"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457201" y="136257"/>
            <a:ext cx="8098404"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551594828"/>
      </p:ext>
    </p:extLst>
  </p:cSld>
  <p:clrMap bg1="lt1" tx1="dk1" bg2="lt2" tx2="dk2" accent1="accent1" accent2="accent2" accent3="accent3" accent4="accent4" accent5="accent5" accent6="accent6" hlink="hlink" folHlink="folHlink"/>
  <p:sldLayoutIdLst>
    <p:sldLayoutId id="2147483823" r:id="rId1"/>
    <p:sldLayoutId id="2147483824"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p15:clr>
            <a:srgbClr val="F26B43"/>
          </p15:clr>
        </p15:guide>
        <p15:guide id="6" pos="216">
          <p15:clr>
            <a:srgbClr val="F26B43"/>
          </p15:clr>
        </p15:guide>
        <p15:guide id="7" pos="4296">
          <p15:clr>
            <a:srgbClr val="F26B43"/>
          </p15:clr>
        </p15:guide>
        <p15:guide id="9" orient="horz" pos="4211">
          <p15:clr>
            <a:srgbClr val="F26B43"/>
          </p15:clr>
        </p15:guide>
        <p15:guide id="10" orient="horz" pos="1248">
          <p15:clr>
            <a:srgbClr val="F26B43"/>
          </p15:clr>
        </p15:guide>
        <p15:guide id="11" orient="horz" pos="3984">
          <p15:clr>
            <a:srgbClr val="F26B43"/>
          </p15:clr>
        </p15:guide>
        <p15:guide id="12" orient="horz" pos="1656">
          <p15:clr>
            <a:srgbClr val="F26B43"/>
          </p15:clr>
        </p15:guide>
        <p15:guide id="13" pos="2980">
          <p15:clr>
            <a:srgbClr val="F26B43"/>
          </p15:clr>
        </p15:guide>
        <p15:guide id="14" orient="horz" pos="2260">
          <p15:clr>
            <a:srgbClr val="F26B43"/>
          </p15:clr>
        </p15:guide>
        <p15:guide id="15" pos="264">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36257"/>
            <a:ext cx="112776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371600"/>
            <a:ext cx="112776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Short Copyright">
            <a:extLst>
              <a:ext uri="{FF2B5EF4-FFF2-40B4-BE49-F238E27FC236}">
                <a16:creationId xmlns:a16="http://schemas.microsoft.com/office/drawing/2014/main" id="{36838A37-515E-4F5C-BF9F-CE51891A9C27}"/>
              </a:ext>
            </a:extLst>
          </p:cNvPr>
          <p:cNvSpPr txBox="1"/>
          <p:nvPr/>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301397122"/>
      </p:ext>
    </p:extLst>
  </p:cSld>
  <p:clrMap bg1="lt1" tx1="dk1" bg2="lt2" tx2="dk2" accent1="accent1" accent2="accent2" accent3="accent3" accent4="accent4" accent5="accent5" accent6="accent6" hlink="hlink" folHlink="folHlink"/>
  <p:sldLayoutIdLst>
    <p:sldLayoutId id="2147483826" r:id="rId1"/>
    <p:sldLayoutId id="2147483827"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gradFill>
            <a:gsLst>
              <a:gs pos="74000">
                <a:srgbClr val="E56F23"/>
              </a:gs>
              <a:gs pos="0">
                <a:schemeClr val="accent2"/>
              </a:gs>
              <a:gs pos="100000">
                <a:srgbClr val="D63C3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11815864" y="758952"/>
            <a:ext cx="384048" cy="5330952"/>
          </a:xfrm>
          <a:prstGeom prst="rect">
            <a:avLst/>
          </a:prstGeom>
          <a:solidFill>
            <a:srgbClr val="D63C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Montserrat" panose="020B0604020202020204" charset="0"/>
              </a:defRPr>
            </a:lvl1pPr>
          </a:lstStyle>
          <a:p>
            <a:fld id="{39993A30-8B8B-49AD-87C8-DB01D0F18644}" type="datetime1">
              <a:rPr lang="en-US" smtClean="0"/>
              <a:t>12/19/2022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900">
                <a:solidFill>
                  <a:schemeClr val="tx1">
                    <a:lumMod val="50000"/>
                    <a:lumOff val="50000"/>
                  </a:schemeClr>
                </a:solidFill>
                <a:latin typeface="Montserrat" panose="00000500000000000000" pitchFamily="2" charset="0"/>
              </a:defRPr>
            </a:lvl1pPr>
          </a:lstStyle>
          <a:p>
            <a:r>
              <a:rPr lang="en-US" dirty="0"/>
              <a:t>© 2022 McGraw Hill. All rights reserved. Authorized only for instructor use in the classroom. No reproduction or further distribution permitted without the prior written consent of McGraw Hill.</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latin typeface="Montserrat" panose="020B0604020202020204" charset="0"/>
              </a:defRPr>
            </a:lvl1pPr>
          </a:lstStyle>
          <a:p>
            <a:fld id="{E555C569-B112-4D8C-B1B2-EEE93146C0F6}" type="slidenum">
              <a:rPr lang="en-US" smtClean="0"/>
              <a:pPr/>
              <a:t>‹#›</a:t>
            </a:fld>
            <a:endParaRPr lang="en-US" dirty="0"/>
          </a:p>
        </p:txBody>
      </p:sp>
      <p:sp>
        <p:nvSpPr>
          <p:cNvPr id="9" name="Title Placeholder 1">
            <a:extLst>
              <a:ext uri="{FF2B5EF4-FFF2-40B4-BE49-F238E27FC236}">
                <a16:creationId xmlns:a16="http://schemas.microsoft.com/office/drawing/2014/main" id="{66B4334B-42C4-48D8-8DB3-6228384DB71A}"/>
              </a:ext>
            </a:extLst>
          </p:cNvPr>
          <p:cNvSpPr>
            <a:spLocks noGrp="1"/>
          </p:cNvSpPr>
          <p:nvPr>
            <p:ph type="title"/>
          </p:nvPr>
        </p:nvSpPr>
        <p:spPr>
          <a:xfrm>
            <a:off x="3869268" y="873253"/>
            <a:ext cx="7315200" cy="1088070"/>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2">
            <a:extLst>
              <a:ext uri="{FF2B5EF4-FFF2-40B4-BE49-F238E27FC236}">
                <a16:creationId xmlns:a16="http://schemas.microsoft.com/office/drawing/2014/main" id="{86F897A9-198E-4C0C-8F1D-B768023F2815}"/>
              </a:ext>
            </a:extLst>
          </p:cNvPr>
          <p:cNvSpPr>
            <a:spLocks noGrp="1"/>
          </p:cNvSpPr>
          <p:nvPr>
            <p:ph type="body" idx="1"/>
          </p:nvPr>
        </p:nvSpPr>
        <p:spPr>
          <a:xfrm>
            <a:off x="3869268" y="2093842"/>
            <a:ext cx="7315200" cy="3890905"/>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598251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defTabSz="914400" rtl="0" eaLnBrk="1" latinLnBrk="0" hangingPunct="1">
        <a:lnSpc>
          <a:spcPct val="90000"/>
        </a:lnSpc>
        <a:spcBef>
          <a:spcPct val="0"/>
        </a:spcBef>
        <a:buNone/>
        <a:defRPr sz="3600" b="1" kern="1200" spc="-60" baseline="0">
          <a:solidFill>
            <a:schemeClr val="accent2"/>
          </a:solidFill>
          <a:latin typeface="Montserrat" panose="00000500000000000000" pitchFamily="2"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ontserrat" panose="00000500000000000000" pitchFamily="2"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ontserrat" panose="00000500000000000000" pitchFamily="2"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ontserrat" panose="00000500000000000000" pitchFamily="2"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ontserrat" panose="00000500000000000000" pitchFamily="2"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2142" y="283845"/>
            <a:ext cx="1332685"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p:nvSpPr>
        <p:spPr>
          <a:xfrm>
            <a:off x="6747031" y="337349"/>
            <a:ext cx="5165324"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12192000" cy="379562"/>
          </a:xfrm>
          <a:prstGeom prst="rect">
            <a:avLst/>
          </a:prstGeom>
        </p:spPr>
        <p:txBody>
          <a:bodyPr vert="horz" lIns="91440" tIns="45720" rIns="91440" bIns="45720" rtlCol="0" anchor="ctr"/>
          <a:lstStyle>
            <a:lvl1pPr algn="ctr">
              <a:defRPr sz="800">
                <a:solidFill>
                  <a:schemeClr val="tx1"/>
                </a:solidFill>
              </a:defRPr>
            </a:lvl1pPr>
          </a:lstStyle>
          <a:p>
            <a:r>
              <a:rPr lang="en-US" dirty="0"/>
              <a:t>© 2022 McGraw Hill. All rights reserved. Authorized only for instructor use in the classroom.</a:t>
            </a:r>
          </a:p>
          <a:p>
            <a:r>
              <a:rPr lang="en-US" dirty="0"/>
              <a:t>No reproduction or further distribution permitted without the prior written consent of McGraw Hill.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p:nvSpPr>
        <p:spPr>
          <a:xfrm>
            <a:off x="0" y="6432548"/>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Tree>
    <p:extLst>
      <p:ext uri="{BB962C8B-B14F-4D97-AF65-F5344CB8AC3E}">
        <p14:creationId xmlns:p14="http://schemas.microsoft.com/office/powerpoint/2010/main" val="111321227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36257"/>
            <a:ext cx="112776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Short Copyright">
            <a:extLst>
              <a:ext uri="{FF2B5EF4-FFF2-40B4-BE49-F238E27FC236}">
                <a16:creationId xmlns:a16="http://schemas.microsoft.com/office/drawing/2014/main" id="{36838A37-515E-4F5C-BF9F-CE51891A9C27}"/>
              </a:ext>
            </a:extLst>
          </p:cNvPr>
          <p:cNvSpPr txBox="1"/>
          <p:nvPr/>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2911716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2"/>
            <a:ext cx="12192000" cy="362309"/>
          </a:xfrm>
          <a:prstGeom prst="rect">
            <a:avLst/>
          </a:prstGeom>
        </p:spPr>
        <p:txBody>
          <a:bodyPr vert="horz" lIns="91440" tIns="45720" rIns="91440" bIns="45720" rtlCol="0" anchor="ctr"/>
          <a:lstStyle>
            <a:lvl1pPr algn="ctr">
              <a:defRPr sz="800">
                <a:solidFill>
                  <a:schemeClr val="tx1"/>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p:nvSpPr>
        <p:spPr>
          <a:xfrm>
            <a:off x="0" y="6432548"/>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4557939"/>
      </p:ext>
    </p:extLst>
  </p:cSld>
  <p:clrMap bg1="lt1" tx1="dk1" bg2="lt2" tx2="dk2" accent1="accent1" accent2="accent2" accent3="accent3" accent4="accent4" accent5="accent5" accent6="accent6" hlink="hlink" folHlink="folHlink"/>
  <p:sldLayoutIdLst>
    <p:sldLayoutId id="2147483797" r:id="rId1"/>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2160">
          <p15:clr>
            <a:srgbClr val="F26B43"/>
          </p15:clr>
        </p15:guide>
        <p15:guide id="13" pos="364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457202" y="1976546"/>
            <a:ext cx="8640791"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Short Copyright">
            <a:extLst>
              <a:ext uri="{FF2B5EF4-FFF2-40B4-BE49-F238E27FC236}">
                <a16:creationId xmlns:a16="http://schemas.microsoft.com/office/drawing/2014/main" id="{36838A37-515E-4F5C-BF9F-CE51891A9C27}"/>
              </a:ext>
            </a:extLst>
          </p:cNvPr>
          <p:cNvSpPr txBox="1"/>
          <p:nvPr/>
        </p:nvSpPr>
        <p:spPr>
          <a:xfrm>
            <a:off x="299039" y="6660234"/>
            <a:ext cx="1713792"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16269" y="6682315"/>
            <a:ext cx="457200" cy="143831"/>
          </a:xfrm>
          <a:prstGeom prst="rect">
            <a:avLst/>
          </a:prstGeom>
        </p:spPr>
        <p:txBody>
          <a:bodyPr vert="horz" lIns="45720" tIns="45720" rIns="45720" bIns="45720" rtlCol="0" anchor="ctr"/>
          <a:lstStyle>
            <a:lvl1pPr algn="r">
              <a:defRPr lang="en-US" sz="800" smtClean="0">
                <a:solidFill>
                  <a:schemeClr val="tx1"/>
                </a:solidFill>
              </a:defRPr>
            </a:lvl1pPr>
          </a:lstStyle>
          <a:p>
            <a:fld id="{68151E55-6873-49E2-B8D5-2F265E6F1973}" type="slidenum">
              <a:rPr lang="en-US" smtClean="0"/>
              <a:pPr/>
              <a:t>‹#›</a:t>
            </a:fld>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p:nvGrpSpPr>
        <p:grpSpPr>
          <a:xfrm>
            <a:off x="8830323" y="1"/>
            <a:ext cx="3361677"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457201" y="136257"/>
            <a:ext cx="8098404"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898139054"/>
      </p:ext>
    </p:extLst>
  </p:cSld>
  <p:clrMap bg1="lt1" tx1="dk1" bg2="lt2" tx2="dk2" accent1="accent1" accent2="accent2" accent3="accent3" accent4="accent4" accent5="accent5" accent6="accent6" hlink="hlink" folHlink="folHlink"/>
  <p:sldLayoutIdLst>
    <p:sldLayoutId id="2147483799" r:id="rId1"/>
    <p:sldLayoutId id="2147483800"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p15:clr>
            <a:srgbClr val="F26B43"/>
          </p15:clr>
        </p15:guide>
        <p15:guide id="6" pos="216">
          <p15:clr>
            <a:srgbClr val="F26B43"/>
          </p15:clr>
        </p15:guide>
        <p15:guide id="7" pos="4296">
          <p15:clr>
            <a:srgbClr val="F26B43"/>
          </p15:clr>
        </p15:guide>
        <p15:guide id="9" orient="horz" pos="4211">
          <p15:clr>
            <a:srgbClr val="F26B43"/>
          </p15:clr>
        </p15:guide>
        <p15:guide id="10" orient="horz" pos="1248">
          <p15:clr>
            <a:srgbClr val="F26B43"/>
          </p15:clr>
        </p15:guide>
        <p15:guide id="11" orient="horz" pos="3984">
          <p15:clr>
            <a:srgbClr val="F26B43"/>
          </p15:clr>
        </p15:guide>
        <p15:guide id="12" orient="horz" pos="1656">
          <p15:clr>
            <a:srgbClr val="F26B43"/>
          </p15:clr>
        </p15:guide>
        <p15:guide id="13" pos="2980">
          <p15:clr>
            <a:srgbClr val="F26B43"/>
          </p15:clr>
        </p15:guide>
        <p15:guide id="14" orient="horz" pos="2260">
          <p15:clr>
            <a:srgbClr val="F26B43"/>
          </p15:clr>
        </p15:guide>
        <p15:guide id="15" pos="26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36257"/>
            <a:ext cx="112776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371600"/>
            <a:ext cx="112776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Short Copyright">
            <a:extLst>
              <a:ext uri="{FF2B5EF4-FFF2-40B4-BE49-F238E27FC236}">
                <a16:creationId xmlns:a16="http://schemas.microsoft.com/office/drawing/2014/main" id="{36838A37-515E-4F5C-BF9F-CE51891A9C27}"/>
              </a:ext>
            </a:extLst>
          </p:cNvPr>
          <p:cNvSpPr txBox="1"/>
          <p:nvPr/>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337351422"/>
      </p:ext>
    </p:extLst>
  </p:cSld>
  <p:clrMap bg1="lt1" tx1="dk1" bg2="lt2" tx2="dk2" accent1="accent1" accent2="accent2" accent3="accent3" accent4="accent4" accent5="accent5" accent6="accent6" hlink="hlink" folHlink="folHlink"/>
  <p:sldLayoutIdLst>
    <p:sldLayoutId id="2147483802" r:id="rId1"/>
    <p:sldLayoutId id="21474838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2142" y="283845"/>
            <a:ext cx="1332685"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p:nvSpPr>
        <p:spPr>
          <a:xfrm>
            <a:off x="6747031" y="337349"/>
            <a:ext cx="5165324"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12192000" cy="379562"/>
          </a:xfrm>
          <a:prstGeom prst="rect">
            <a:avLst/>
          </a:prstGeom>
        </p:spPr>
        <p:txBody>
          <a:bodyPr vert="horz" lIns="91440" tIns="45720" rIns="91440" bIns="45720" rtlCol="0" anchor="ctr"/>
          <a:lstStyle>
            <a:lvl1pPr algn="ctr">
              <a:defRPr sz="800">
                <a:solidFill>
                  <a:schemeClr val="tx1"/>
                </a:solidFill>
              </a:defRPr>
            </a:lvl1pPr>
          </a:lstStyle>
          <a:p>
            <a:r>
              <a:rPr lang="en-US" dirty="0"/>
              <a:t>© 2022 McGraw Hill. All rights reserved. Authorized only for instructor use in the classroom. No reproduction or further distribution permitted without the prior written consent of McGraw Hill.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p:nvSpPr>
        <p:spPr>
          <a:xfrm>
            <a:off x="0" y="6432548"/>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Tree>
    <p:extLst>
      <p:ext uri="{BB962C8B-B14F-4D97-AF65-F5344CB8AC3E}">
        <p14:creationId xmlns:p14="http://schemas.microsoft.com/office/powerpoint/2010/main" val="414443606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2" r:id="rId7"/>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36257"/>
            <a:ext cx="112776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Short Copyright">
            <a:extLst>
              <a:ext uri="{FF2B5EF4-FFF2-40B4-BE49-F238E27FC236}">
                <a16:creationId xmlns:a16="http://schemas.microsoft.com/office/drawing/2014/main" id="{36838A37-515E-4F5C-BF9F-CE51891A9C27}"/>
              </a:ext>
            </a:extLst>
          </p:cNvPr>
          <p:cNvSpPr txBox="1"/>
          <p:nvPr/>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90252388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aaahq.org/Education/Webinars/6-7-17-EY-Academic-Resource-Center-An-"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9.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hemeOverride" Target="../theme/themeOverride10.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hemeOverride" Target="../theme/themeOverride1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www.forbes.com/sites/bernardmarr/2018/05/21/how-much-data-do-we-create-every-day-the-mind-blowing-stats-everyone-should-read/#6ddf004d60ba"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55FAA6-7C03-4FE2-840B-00F215037EF4}"/>
              </a:ext>
            </a:extLst>
          </p:cNvPr>
          <p:cNvSpPr>
            <a:spLocks noGrp="1"/>
          </p:cNvSpPr>
          <p:nvPr>
            <p:ph type="ctrTitle"/>
          </p:nvPr>
        </p:nvSpPr>
        <p:spPr>
          <a:xfrm>
            <a:off x="829056" y="2608290"/>
            <a:ext cx="4047744" cy="1394084"/>
          </a:xfrm>
        </p:spPr>
        <p:txBody>
          <a:bodyPr anchor="b">
            <a:normAutofit/>
          </a:bodyPr>
          <a:lstStyle/>
          <a:p>
            <a:r>
              <a:rPr lang="en-US" b="1" kern="1200" dirty="0">
                <a:latin typeface="+mj-lt"/>
                <a:ea typeface="+mj-ea"/>
                <a:cs typeface="+mj-cs"/>
              </a:rPr>
              <a:t>Introduction to Business Analytics</a:t>
            </a:r>
          </a:p>
        </p:txBody>
      </p:sp>
      <p:sp>
        <p:nvSpPr>
          <p:cNvPr id="14" name="Subtitle 2">
            <a:extLst>
              <a:ext uri="{FF2B5EF4-FFF2-40B4-BE49-F238E27FC236}">
                <a16:creationId xmlns:a16="http://schemas.microsoft.com/office/drawing/2014/main" id="{4C3C6644-3958-C6F7-96CA-00D7A623B50B}"/>
              </a:ext>
            </a:extLst>
          </p:cNvPr>
          <p:cNvSpPr>
            <a:spLocks noGrp="1"/>
          </p:cNvSpPr>
          <p:nvPr>
            <p:ph type="subTitle" idx="1"/>
          </p:nvPr>
        </p:nvSpPr>
        <p:spPr>
          <a:xfrm>
            <a:off x="829056" y="4069830"/>
            <a:ext cx="4047744" cy="804094"/>
          </a:xfrm>
        </p:spPr>
        <p:txBody>
          <a:bodyPr/>
          <a:lstStyle/>
          <a:p>
            <a:endParaRPr lang="en-US" dirty="0"/>
          </a:p>
        </p:txBody>
      </p:sp>
      <p:sp>
        <p:nvSpPr>
          <p:cNvPr id="2" name="Rectangle 1">
            <a:extLst>
              <a:ext uri="{FF2B5EF4-FFF2-40B4-BE49-F238E27FC236}">
                <a16:creationId xmlns:a16="http://schemas.microsoft.com/office/drawing/2014/main" id="{7780CF93-A0FD-44ED-A8F6-B79CAA223A48}"/>
              </a:ext>
            </a:extLst>
          </p:cNvPr>
          <p:cNvSpPr/>
          <p:nvPr/>
        </p:nvSpPr>
        <p:spPr>
          <a:xfrm>
            <a:off x="829056" y="5096656"/>
            <a:ext cx="4057737" cy="569626"/>
          </a:xfrm>
          <a:prstGeom prst="rect">
            <a:avLst/>
          </a:prstGeom>
        </p:spPr>
        <p:txBody>
          <a:bodyPr>
            <a:normAutofit/>
          </a:bodyPr>
          <a:lstStyle/>
          <a:p>
            <a:pPr defTabSz="914400">
              <a:lnSpc>
                <a:spcPct val="90000"/>
              </a:lnSpc>
              <a:spcAft>
                <a:spcPts val="600"/>
              </a:spcAft>
              <a:defRPr/>
            </a:pPr>
            <a:r>
              <a:rPr lang="en-US" sz="900" b="1" kern="1200" baseline="0" dirty="0">
                <a:solidFill>
                  <a:schemeClr val="bg1"/>
                </a:solidFill>
                <a:latin typeface="+mn-lt"/>
                <a:ea typeface="+mn-ea"/>
                <a:cs typeface="+mn-cs"/>
              </a:rPr>
              <a:t>© 2022 McGraw Hill. All rights reserved. Authorized only for instructor use in the classroom. No reproduction or further distribution permitted without the prior written consent of McGraw Hill.</a:t>
            </a:r>
          </a:p>
        </p:txBody>
      </p:sp>
      <p:sp>
        <p:nvSpPr>
          <p:cNvPr id="15" name="Picture Placeholder 4">
            <a:extLst>
              <a:ext uri="{FF2B5EF4-FFF2-40B4-BE49-F238E27FC236}">
                <a16:creationId xmlns:a16="http://schemas.microsoft.com/office/drawing/2014/main" id="{3D7C6386-2024-E693-FDC3-8496DD239868}"/>
              </a:ext>
            </a:extLst>
          </p:cNvPr>
          <p:cNvSpPr>
            <a:spLocks noGrp="1"/>
          </p:cNvSpPr>
          <p:nvPr>
            <p:ph type="pic" sz="quarter" idx="11"/>
          </p:nvPr>
        </p:nvSpPr>
        <p:spPr>
          <a:xfrm>
            <a:off x="6096000" y="1450230"/>
            <a:ext cx="5638800" cy="4976453"/>
          </a:xfrm>
        </p:spPr>
      </p:sp>
      <p:sp>
        <p:nvSpPr>
          <p:cNvPr id="4" name="Footer Placeholder 3">
            <a:extLst>
              <a:ext uri="{FF2B5EF4-FFF2-40B4-BE49-F238E27FC236}">
                <a16:creationId xmlns:a16="http://schemas.microsoft.com/office/drawing/2014/main" id="{F0909033-FE6C-4241-99AB-D318212836E6}"/>
              </a:ext>
            </a:extLst>
          </p:cNvPr>
          <p:cNvSpPr>
            <a:spLocks noGrp="1"/>
          </p:cNvSpPr>
          <p:nvPr>
            <p:ph type="ftr" sz="quarter" idx="12"/>
          </p:nvPr>
        </p:nvSpPr>
        <p:spPr>
          <a:xfrm>
            <a:off x="0" y="6478439"/>
            <a:ext cx="12192000" cy="379562"/>
          </a:xfrm>
        </p:spPr>
        <p:txBody>
          <a:bodyPr vert="horz" lIns="91440" tIns="45720" rIns="91440" bIns="45720" rtlCol="0" anchor="ctr">
            <a:normAutofit/>
          </a:bodyPr>
          <a:lstStyle/>
          <a:p>
            <a:pPr>
              <a:spcAft>
                <a:spcPts val="600"/>
              </a:spcAft>
            </a:pPr>
            <a:r>
              <a:rPr lang="en-US" dirty="0">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p>
        </p:txBody>
      </p:sp>
      <p:sp>
        <p:nvSpPr>
          <p:cNvPr id="5" name="Slide Number Placeholder 4">
            <a:extLst>
              <a:ext uri="{FF2B5EF4-FFF2-40B4-BE49-F238E27FC236}">
                <a16:creationId xmlns:a16="http://schemas.microsoft.com/office/drawing/2014/main" id="{2E15427A-28FA-41D6-B407-1E8E87A74083}"/>
              </a:ext>
            </a:extLst>
          </p:cNvPr>
          <p:cNvSpPr>
            <a:spLocks noGrp="1"/>
          </p:cNvSpPr>
          <p:nvPr>
            <p:ph type="sldNum" sz="quarter" idx="4294967295"/>
          </p:nvPr>
        </p:nvSpPr>
        <p:spPr/>
        <p:txBody>
          <a:bodyPr/>
          <a:lstStyle/>
          <a:p>
            <a:pPr>
              <a:spcAft>
                <a:spcPts val="600"/>
              </a:spcAft>
            </a:pPr>
            <a:fld id="{E555C569-B112-4D8C-B1B2-EEE93146C0F6}" type="slidenum">
              <a:rPr lang="en-US" smtClean="0"/>
              <a:pPr>
                <a:spcAft>
                  <a:spcPts val="600"/>
                </a:spcAft>
              </a:pPr>
              <a:t>1</a:t>
            </a:fld>
            <a:endParaRPr lang="en-US" dirty="0"/>
          </a:p>
        </p:txBody>
      </p:sp>
    </p:spTree>
    <p:extLst>
      <p:ext uri="{BB962C8B-B14F-4D97-AF65-F5344CB8AC3E}">
        <p14:creationId xmlns:p14="http://schemas.microsoft.com/office/powerpoint/2010/main" val="3937267295"/>
      </p:ext>
    </p:extLst>
  </p:cSld>
  <p:clrMapOvr>
    <a:masterClrMapping/>
  </p:clrMapOvr>
  <mc:AlternateContent xmlns:mc="http://schemas.openxmlformats.org/markup-compatibility/2006" xmlns:p14="http://schemas.microsoft.com/office/powerpoint/2010/main">
    <mc:Choice Requires="p14">
      <p:transition spd="slow" p14:dur="2000" advTm="19819"/>
    </mc:Choice>
    <mc:Fallback xmlns="">
      <p:transition spd="slow" advTm="1981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141E4-5EF5-40F0-AD72-0097561A274A}"/>
              </a:ext>
            </a:extLst>
          </p:cNvPr>
          <p:cNvSpPr>
            <a:spLocks noGrp="1"/>
          </p:cNvSpPr>
          <p:nvPr>
            <p:ph type="ctrTitle"/>
          </p:nvPr>
        </p:nvSpPr>
        <p:spPr/>
        <p:txBody>
          <a:bodyPr>
            <a:normAutofit/>
          </a:bodyPr>
          <a:lstStyle/>
          <a:p>
            <a:r>
              <a:rPr lang="en-US" dirty="0"/>
              <a:t>The Difference Between Data and Information</a:t>
            </a:r>
          </a:p>
        </p:txBody>
      </p:sp>
      <p:sp>
        <p:nvSpPr>
          <p:cNvPr id="4" name="Text Placeholder 3">
            <a:extLst>
              <a:ext uri="{FF2B5EF4-FFF2-40B4-BE49-F238E27FC236}">
                <a16:creationId xmlns:a16="http://schemas.microsoft.com/office/drawing/2014/main" id="{55406C38-61DF-4CC4-8E13-426D12848068}"/>
              </a:ext>
            </a:extLst>
          </p:cNvPr>
          <p:cNvSpPr>
            <a:spLocks noGrp="1"/>
          </p:cNvSpPr>
          <p:nvPr>
            <p:ph type="subTitle" idx="1"/>
          </p:nvPr>
        </p:nvSpPr>
        <p:spPr/>
        <p:txBody>
          <a:bodyPr/>
          <a:lstStyle/>
          <a:p>
            <a:r>
              <a:rPr lang="en-US" dirty="0"/>
              <a:t>LO 1.2</a:t>
            </a:r>
          </a:p>
        </p:txBody>
      </p:sp>
      <p:sp>
        <p:nvSpPr>
          <p:cNvPr id="16" name="Rectangle 15">
            <a:extLst>
              <a:ext uri="{FF2B5EF4-FFF2-40B4-BE49-F238E27FC236}">
                <a16:creationId xmlns:a16="http://schemas.microsoft.com/office/drawing/2014/main" id="{BD3662C9-0CB9-4A3A-99C6-3C42FDDE59BF}"/>
              </a:ext>
            </a:extLst>
          </p:cNvPr>
          <p:cNvSpPr/>
          <p:nvPr/>
        </p:nvSpPr>
        <p:spPr>
          <a:xfrm>
            <a:off x="50942" y="6596095"/>
            <a:ext cx="12188952" cy="246221"/>
          </a:xfrm>
          <a:prstGeom prst="rect">
            <a:avLst/>
          </a:prstGeom>
        </p:spPr>
        <p:txBody>
          <a:bodyPr wrap="square">
            <a:spAutoFit/>
          </a:bodyPr>
          <a:lstStyle/>
          <a:p>
            <a:pPr>
              <a:spcBef>
                <a:spcPct val="20000"/>
              </a:spcBef>
              <a:defRPr/>
            </a:pPr>
            <a:r>
              <a:rPr lang="en-US" sz="1000" dirty="0">
                <a:solidFill>
                  <a:schemeClr val="bg1"/>
                </a:solidFill>
                <a:latin typeface="Arial" panose="020B0604020202020204"/>
              </a:rPr>
              <a:t>© 2022 McGraw Hill. All rights reserved. Authorized only for instructor use in the classroom. No reproduction or further distribution permitted without the prior written consent of McGraw Hill.</a:t>
            </a:r>
          </a:p>
        </p:txBody>
      </p:sp>
      <p:sp>
        <p:nvSpPr>
          <p:cNvPr id="5" name="Slide Number Placeholder 4">
            <a:extLst>
              <a:ext uri="{FF2B5EF4-FFF2-40B4-BE49-F238E27FC236}">
                <a16:creationId xmlns:a16="http://schemas.microsoft.com/office/drawing/2014/main" id="{565866DE-3186-447E-9EBE-AD6C9B67DEB9}"/>
              </a:ext>
            </a:extLst>
          </p:cNvPr>
          <p:cNvSpPr>
            <a:spLocks noGrp="1"/>
          </p:cNvSpPr>
          <p:nvPr>
            <p:ph type="sldNum" sz="quarter" idx="12"/>
          </p:nvPr>
        </p:nvSpPr>
        <p:spPr/>
        <p:txBody>
          <a:bodyPr/>
          <a:lstStyle/>
          <a:p>
            <a:fld id="{E555C569-B112-4D8C-B1B2-EEE93146C0F6}" type="slidenum">
              <a:rPr lang="en-US" smtClean="0"/>
              <a:t>10</a:t>
            </a:fld>
            <a:endParaRPr lang="en-US" dirty="0"/>
          </a:p>
        </p:txBody>
      </p:sp>
      <p:sp>
        <p:nvSpPr>
          <p:cNvPr id="6" name="Footer Placeholder 3">
            <a:extLst>
              <a:ext uri="{FF2B5EF4-FFF2-40B4-BE49-F238E27FC236}">
                <a16:creationId xmlns:a16="http://schemas.microsoft.com/office/drawing/2014/main" id="{866E21CF-FEB4-53D7-48A5-0DFC96F67A51}"/>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67503"/>
      </p:ext>
    </p:extLst>
  </p:cSld>
  <p:clrMapOvr>
    <a:masterClrMapping/>
  </p:clrMapOvr>
  <mc:AlternateContent xmlns:mc="http://schemas.openxmlformats.org/markup-compatibility/2006" xmlns:p14="http://schemas.microsoft.com/office/powerpoint/2010/main">
    <mc:Choice Requires="p14">
      <p:transition spd="slow" p14:dur="2000" advTm="5441"/>
    </mc:Choice>
    <mc:Fallback xmlns="">
      <p:transition spd="slow" advTm="544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Information Value Chain</a:t>
            </a:r>
          </a:p>
        </p:txBody>
      </p:sp>
      <p:sp>
        <p:nvSpPr>
          <p:cNvPr id="3" name="Slide Number Placeholder 2">
            <a:extLst>
              <a:ext uri="{FF2B5EF4-FFF2-40B4-BE49-F238E27FC236}">
                <a16:creationId xmlns:a16="http://schemas.microsoft.com/office/drawing/2014/main" id="{3B18F851-E4E0-4B0F-85AD-0BF2AECDE5B6}"/>
              </a:ext>
            </a:extLst>
          </p:cNvPr>
          <p:cNvSpPr>
            <a:spLocks noGrp="1"/>
          </p:cNvSpPr>
          <p:nvPr>
            <p:ph type="sldNum" sz="quarter" idx="12"/>
          </p:nvPr>
        </p:nvSpPr>
        <p:spPr/>
        <p:txBody>
          <a:bodyPr/>
          <a:lstStyle/>
          <a:p>
            <a:fld id="{E555C569-B112-4D8C-B1B2-EEE93146C0F6}" type="slidenum">
              <a:rPr lang="en-US" smtClean="0"/>
              <a:t>11</a:t>
            </a:fld>
            <a:endParaRPr lang="en-US" dirty="0"/>
          </a:p>
        </p:txBody>
      </p:sp>
      <p:sp>
        <p:nvSpPr>
          <p:cNvPr id="4" name="Content Placeholder 3"/>
          <p:cNvSpPr>
            <a:spLocks noGrp="1"/>
          </p:cNvSpPr>
          <p:nvPr>
            <p:ph idx="1"/>
          </p:nvPr>
        </p:nvSpPr>
        <p:spPr>
          <a:xfrm>
            <a:off x="3788881" y="4411226"/>
            <a:ext cx="7994802" cy="1161538"/>
          </a:xfrm>
        </p:spPr>
        <p:txBody>
          <a:bodyPr>
            <a:noAutofit/>
          </a:bodyPr>
          <a:lstStyle/>
          <a:p>
            <a:r>
              <a:rPr lang="en-US" sz="1450" dirty="0"/>
              <a:t>Data - Raw Facts that have Little Meaning on their Own</a:t>
            </a:r>
          </a:p>
          <a:p>
            <a:r>
              <a:rPr lang="en-US" sz="1450" dirty="0"/>
              <a:t>Context – The Setting, Event, Statement or Situation</a:t>
            </a:r>
          </a:p>
          <a:p>
            <a:r>
              <a:rPr lang="en-US" sz="1450" dirty="0"/>
              <a:t>Information - Data Organized in a Way to Be Useful to the Analyst or User Combining Data with Context</a:t>
            </a:r>
          </a:p>
          <a:p>
            <a:r>
              <a:rPr lang="en-US" sz="1450" dirty="0"/>
              <a:t>Knowledge – Understanding or Familiarity With Information Gained</a:t>
            </a:r>
          </a:p>
          <a:p>
            <a:r>
              <a:rPr lang="en-US" sz="1450" dirty="0"/>
              <a:t>Decisions - Conclusion reached after Consideration of Knowledge is Considered</a:t>
            </a:r>
          </a:p>
          <a:p>
            <a:endParaRPr lang="en-US" sz="1450" dirty="0"/>
          </a:p>
        </p:txBody>
      </p:sp>
      <p:pic>
        <p:nvPicPr>
          <p:cNvPr id="8" name="Picture 7">
            <a:extLst>
              <a:ext uri="{FF2B5EF4-FFF2-40B4-BE49-F238E27FC236}">
                <a16:creationId xmlns:a16="http://schemas.microsoft.com/office/drawing/2014/main" id="{3E194D47-8D03-9002-2F3D-56DECE154EA1}"/>
              </a:ext>
            </a:extLst>
          </p:cNvPr>
          <p:cNvPicPr>
            <a:picLocks noChangeAspect="1"/>
          </p:cNvPicPr>
          <p:nvPr/>
        </p:nvPicPr>
        <p:blipFill>
          <a:blip r:embed="rId2"/>
          <a:stretch>
            <a:fillRect/>
          </a:stretch>
        </p:blipFill>
        <p:spPr>
          <a:xfrm>
            <a:off x="3977629" y="1951006"/>
            <a:ext cx="7278116" cy="1676634"/>
          </a:xfrm>
          <a:prstGeom prst="rect">
            <a:avLst/>
          </a:prstGeom>
        </p:spPr>
      </p:pic>
      <p:sp>
        <p:nvSpPr>
          <p:cNvPr id="6" name="Footer Placeholder 3">
            <a:extLst>
              <a:ext uri="{FF2B5EF4-FFF2-40B4-BE49-F238E27FC236}">
                <a16:creationId xmlns:a16="http://schemas.microsoft.com/office/drawing/2014/main" id="{FE065EA5-76CE-EB3E-F71F-28463ADACAA2}"/>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628092"/>
      </p:ext>
    </p:extLst>
  </p:cSld>
  <p:clrMapOvr>
    <a:masterClrMapping/>
  </p:clrMapOvr>
  <mc:AlternateContent xmlns:mc="http://schemas.openxmlformats.org/markup-compatibility/2006" xmlns:p14="http://schemas.microsoft.com/office/powerpoint/2010/main">
    <mc:Choice Requires="p14">
      <p:transition spd="slow" p14:dur="2000" advTm="118736"/>
    </mc:Choice>
    <mc:Fallback xmlns="">
      <p:transition spd="slow" advTm="11873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69267" y="873253"/>
            <a:ext cx="7914415" cy="1088070"/>
          </a:xfrm>
        </p:spPr>
        <p:txBody>
          <a:bodyPr>
            <a:normAutofit/>
          </a:bodyPr>
          <a:lstStyle/>
          <a:p>
            <a:r>
              <a:rPr lang="en-US" dirty="0"/>
              <a:t>Information Value Chain </a:t>
            </a:r>
            <a:br>
              <a:rPr lang="en-US" dirty="0"/>
            </a:br>
            <a:r>
              <a:rPr lang="en-US" dirty="0"/>
              <a:t>(Example for Tide Pods)</a:t>
            </a:r>
          </a:p>
        </p:txBody>
      </p:sp>
      <p:sp>
        <p:nvSpPr>
          <p:cNvPr id="3" name="Slide Number Placeholder 2">
            <a:extLst>
              <a:ext uri="{FF2B5EF4-FFF2-40B4-BE49-F238E27FC236}">
                <a16:creationId xmlns:a16="http://schemas.microsoft.com/office/drawing/2014/main" id="{3B18F851-E4E0-4B0F-85AD-0BF2AECDE5B6}"/>
              </a:ext>
            </a:extLst>
          </p:cNvPr>
          <p:cNvSpPr>
            <a:spLocks noGrp="1"/>
          </p:cNvSpPr>
          <p:nvPr>
            <p:ph type="sldNum" sz="quarter" idx="12"/>
          </p:nvPr>
        </p:nvSpPr>
        <p:spPr/>
        <p:txBody>
          <a:bodyPr/>
          <a:lstStyle/>
          <a:p>
            <a:fld id="{E555C569-B112-4D8C-B1B2-EEE93146C0F6}" type="slidenum">
              <a:rPr lang="en-US" smtClean="0"/>
              <a:t>12</a:t>
            </a:fld>
            <a:endParaRPr lang="en-US" dirty="0"/>
          </a:p>
        </p:txBody>
      </p:sp>
      <p:sp>
        <p:nvSpPr>
          <p:cNvPr id="4" name="Content Placeholder 3"/>
          <p:cNvSpPr>
            <a:spLocks noGrp="1"/>
          </p:cNvSpPr>
          <p:nvPr>
            <p:ph idx="1"/>
          </p:nvPr>
        </p:nvSpPr>
        <p:spPr>
          <a:xfrm>
            <a:off x="3788881" y="4411226"/>
            <a:ext cx="7994802" cy="1161538"/>
          </a:xfrm>
        </p:spPr>
        <p:txBody>
          <a:bodyPr>
            <a:noAutofit/>
          </a:bodyPr>
          <a:lstStyle/>
          <a:p>
            <a:r>
              <a:rPr lang="en-US" sz="1450" dirty="0"/>
              <a:t>Data – Data Dump of Instagram Posts</a:t>
            </a:r>
          </a:p>
          <a:p>
            <a:r>
              <a:rPr lang="en-US" sz="1450" dirty="0"/>
              <a:t>Context – Instagram Posts regarding Tide (detergent) Pods</a:t>
            </a:r>
          </a:p>
          <a:p>
            <a:r>
              <a:rPr lang="en-US" sz="1450" dirty="0"/>
              <a:t>Information – Current Level of Consumer Sentiment Regarding Tide Pods</a:t>
            </a:r>
          </a:p>
          <a:p>
            <a:r>
              <a:rPr lang="en-US" sz="1450" dirty="0"/>
              <a:t>Knowledge – Knowledge of Current and Planned Marketing Campaign and Consumer Response on Tide Pods</a:t>
            </a:r>
          </a:p>
          <a:p>
            <a:r>
              <a:rPr lang="en-US" sz="1450" dirty="0"/>
              <a:t>Decisions – Decisions Regarding Future Marketing Campaign of Tide Pods</a:t>
            </a:r>
          </a:p>
          <a:p>
            <a:endParaRPr lang="en-US" sz="1450" dirty="0"/>
          </a:p>
        </p:txBody>
      </p:sp>
      <p:pic>
        <p:nvPicPr>
          <p:cNvPr id="6" name="Picture 5">
            <a:extLst>
              <a:ext uri="{FF2B5EF4-FFF2-40B4-BE49-F238E27FC236}">
                <a16:creationId xmlns:a16="http://schemas.microsoft.com/office/drawing/2014/main" id="{49AED120-2F1F-BE8B-E94C-D575A36C382C}"/>
              </a:ext>
            </a:extLst>
          </p:cNvPr>
          <p:cNvPicPr>
            <a:picLocks noChangeAspect="1"/>
          </p:cNvPicPr>
          <p:nvPr/>
        </p:nvPicPr>
        <p:blipFill>
          <a:blip r:embed="rId2"/>
          <a:stretch>
            <a:fillRect/>
          </a:stretch>
        </p:blipFill>
        <p:spPr>
          <a:xfrm>
            <a:off x="3977629" y="1951006"/>
            <a:ext cx="7278116" cy="1676634"/>
          </a:xfrm>
          <a:prstGeom prst="rect">
            <a:avLst/>
          </a:prstGeom>
        </p:spPr>
      </p:pic>
      <p:sp>
        <p:nvSpPr>
          <p:cNvPr id="7" name="Footer Placeholder 3">
            <a:extLst>
              <a:ext uri="{FF2B5EF4-FFF2-40B4-BE49-F238E27FC236}">
                <a16:creationId xmlns:a16="http://schemas.microsoft.com/office/drawing/2014/main" id="{170EDAA2-F773-D1B4-20E7-A339DBCE1CBE}"/>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908300"/>
      </p:ext>
    </p:extLst>
  </p:cSld>
  <p:clrMapOvr>
    <a:masterClrMapping/>
  </p:clrMapOvr>
  <mc:AlternateContent xmlns:mc="http://schemas.openxmlformats.org/markup-compatibility/2006" xmlns:p14="http://schemas.microsoft.com/office/powerpoint/2010/main">
    <mc:Choice Requires="p14">
      <p:transition spd="slow" p14:dur="2000" advTm="118736"/>
    </mc:Choice>
    <mc:Fallback xmlns="">
      <p:transition spd="slow" advTm="11873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899C10-9F28-4CAB-A4A9-D68795FBA2E3}"/>
              </a:ext>
            </a:extLst>
          </p:cNvPr>
          <p:cNvSpPr>
            <a:spLocks noGrp="1"/>
          </p:cNvSpPr>
          <p:nvPr>
            <p:ph type="title"/>
          </p:nvPr>
        </p:nvSpPr>
        <p:spPr/>
        <p:txBody>
          <a:bodyPr/>
          <a:lstStyle/>
          <a:p>
            <a:r>
              <a:rPr lang="en-US" dirty="0"/>
              <a:t>Progress Check 1.2</a:t>
            </a:r>
          </a:p>
        </p:txBody>
      </p:sp>
      <p:sp>
        <p:nvSpPr>
          <p:cNvPr id="7" name="Content Placeholder 6">
            <a:extLst>
              <a:ext uri="{FF2B5EF4-FFF2-40B4-BE49-F238E27FC236}">
                <a16:creationId xmlns:a16="http://schemas.microsoft.com/office/drawing/2014/main" id="{1A9513C4-B5E2-43C3-B6BE-FB3082F70E55}"/>
              </a:ext>
            </a:extLst>
          </p:cNvPr>
          <p:cNvSpPr>
            <a:spLocks noGrp="1"/>
          </p:cNvSpPr>
          <p:nvPr>
            <p:ph idx="1"/>
          </p:nvPr>
        </p:nvSpPr>
        <p:spPr/>
        <p:txBody>
          <a:bodyPr>
            <a:normAutofit/>
          </a:bodyPr>
          <a:lstStyle/>
          <a:p>
            <a:pPr lvl="0"/>
            <a:r>
              <a:rPr lang="en-US" sz="4000" dirty="0"/>
              <a:t>Q. </a:t>
            </a:r>
            <a:r>
              <a:rPr lang="en-US" sz="3200" dirty="0"/>
              <a:t>How could a set of Instagram posts about the quality of a new Ford Maverick Truck turn into knowledge capable of affecting a decision at Ford?</a:t>
            </a:r>
          </a:p>
        </p:txBody>
      </p:sp>
      <p:sp>
        <p:nvSpPr>
          <p:cNvPr id="16" name="Rectangle 15">
            <a:extLst>
              <a:ext uri="{FF2B5EF4-FFF2-40B4-BE49-F238E27FC236}">
                <a16:creationId xmlns:a16="http://schemas.microsoft.com/office/drawing/2014/main" id="{C8B19797-B7DC-4711-A408-FE7D23808520}"/>
              </a:ext>
            </a:extLst>
          </p:cNvPr>
          <p:cNvSpPr/>
          <p:nvPr/>
        </p:nvSpPr>
        <p:spPr>
          <a:xfrm>
            <a:off x="-3048" y="6618405"/>
            <a:ext cx="12185649" cy="246221"/>
          </a:xfrm>
          <a:prstGeom prst="rect">
            <a:avLst/>
          </a:prstGeom>
        </p:spPr>
        <p:txBody>
          <a:bodyPr wrap="square">
            <a:spAutoFit/>
          </a:bodyPr>
          <a:lstStyle/>
          <a:p>
            <a:pPr>
              <a:spcBef>
                <a:spcPct val="20000"/>
              </a:spcBef>
              <a:defRPr/>
            </a:pPr>
            <a:r>
              <a:rPr lang="en-US" sz="1000" dirty="0">
                <a:solidFill>
                  <a:schemeClr val="bg1"/>
                </a:solidFill>
                <a:latin typeface="Arial" panose="020B0604020202020204"/>
              </a:rPr>
              <a:t>© 2022 McGraw Hill. All rights reserved. Authorized only for instructor use in the classroom. No reproduction or further distribution permitted without the prior written consent of McGraw Hill.</a:t>
            </a:r>
          </a:p>
        </p:txBody>
      </p:sp>
      <p:sp>
        <p:nvSpPr>
          <p:cNvPr id="3" name="Slide Number Placeholder 2">
            <a:extLst>
              <a:ext uri="{FF2B5EF4-FFF2-40B4-BE49-F238E27FC236}">
                <a16:creationId xmlns:a16="http://schemas.microsoft.com/office/drawing/2014/main" id="{DDD02F3F-E8E6-4B8A-A958-48069CD7012B}"/>
              </a:ext>
            </a:extLst>
          </p:cNvPr>
          <p:cNvSpPr>
            <a:spLocks noGrp="1"/>
          </p:cNvSpPr>
          <p:nvPr>
            <p:ph type="sldNum" sz="quarter" idx="12"/>
          </p:nvPr>
        </p:nvSpPr>
        <p:spPr/>
        <p:txBody>
          <a:bodyPr/>
          <a:lstStyle/>
          <a:p>
            <a:fld id="{E555C569-B112-4D8C-B1B2-EEE93146C0F6}" type="slidenum">
              <a:rPr lang="en-US" smtClean="0"/>
              <a:t>13</a:t>
            </a:fld>
            <a:endParaRPr lang="en-US" dirty="0"/>
          </a:p>
        </p:txBody>
      </p:sp>
      <p:sp>
        <p:nvSpPr>
          <p:cNvPr id="4" name="Footer Placeholder 3">
            <a:extLst>
              <a:ext uri="{FF2B5EF4-FFF2-40B4-BE49-F238E27FC236}">
                <a16:creationId xmlns:a16="http://schemas.microsoft.com/office/drawing/2014/main" id="{5FC26751-AE2F-C9F4-C36D-3936D8165F78}"/>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458454"/>
      </p:ext>
    </p:extLst>
  </p:cSld>
  <p:clrMapOvr>
    <a:masterClrMapping/>
  </p:clrMapOvr>
  <mc:AlternateContent xmlns:mc="http://schemas.openxmlformats.org/markup-compatibility/2006" xmlns:p14="http://schemas.microsoft.com/office/powerpoint/2010/main">
    <mc:Choice Requires="p14">
      <p:transition spd="slow" p14:dur="2000" advTm="26100"/>
    </mc:Choice>
    <mc:Fallback xmlns="">
      <p:transition spd="slow" advTm="261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55FAA6-7C03-4FE2-840B-00F215037EF4}"/>
              </a:ext>
            </a:extLst>
          </p:cNvPr>
          <p:cNvSpPr>
            <a:spLocks noGrp="1"/>
          </p:cNvSpPr>
          <p:nvPr>
            <p:ph type="ctrTitle"/>
          </p:nvPr>
        </p:nvSpPr>
        <p:spPr/>
        <p:txBody>
          <a:bodyPr vert="horz" lIns="91440" tIns="45720" rIns="91440" bIns="45720" rtlCol="0" anchor="b">
            <a:normAutofit/>
          </a:bodyPr>
          <a:lstStyle/>
          <a:p>
            <a:r>
              <a:rPr lang="en-US" dirty="0"/>
              <a:t>The Role of the Business Analyst</a:t>
            </a:r>
          </a:p>
        </p:txBody>
      </p:sp>
      <p:sp>
        <p:nvSpPr>
          <p:cNvPr id="4" name="Text Placeholder 3">
            <a:extLst>
              <a:ext uri="{FF2B5EF4-FFF2-40B4-BE49-F238E27FC236}">
                <a16:creationId xmlns:a16="http://schemas.microsoft.com/office/drawing/2014/main" id="{F38F2A7E-0BBD-4DA9-BD6F-7CDEDCF2C12A}"/>
              </a:ext>
            </a:extLst>
          </p:cNvPr>
          <p:cNvSpPr>
            <a:spLocks noGrp="1"/>
          </p:cNvSpPr>
          <p:nvPr>
            <p:ph type="subTitle" idx="1"/>
          </p:nvPr>
        </p:nvSpPr>
        <p:spPr/>
        <p:txBody>
          <a:bodyPr vert="horz" lIns="91440" tIns="45720" rIns="91440" bIns="45720" rtlCol="0">
            <a:normAutofit/>
          </a:bodyPr>
          <a:lstStyle/>
          <a:p>
            <a:r>
              <a:rPr lang="en-US" dirty="0"/>
              <a:t>LO 1.3</a:t>
            </a:r>
          </a:p>
        </p:txBody>
      </p:sp>
      <p:sp>
        <p:nvSpPr>
          <p:cNvPr id="10" name="Rectangle 9">
            <a:extLst>
              <a:ext uri="{FF2B5EF4-FFF2-40B4-BE49-F238E27FC236}">
                <a16:creationId xmlns:a16="http://schemas.microsoft.com/office/drawing/2014/main" id="{2E0046FE-651E-4870-8761-2D6424EC9F04}"/>
              </a:ext>
            </a:extLst>
          </p:cNvPr>
          <p:cNvSpPr/>
          <p:nvPr/>
        </p:nvSpPr>
        <p:spPr>
          <a:xfrm>
            <a:off x="52593" y="6611779"/>
            <a:ext cx="12185649" cy="246221"/>
          </a:xfrm>
          <a:prstGeom prst="rect">
            <a:avLst/>
          </a:prstGeom>
        </p:spPr>
        <p:txBody>
          <a:bodyPr wrap="square">
            <a:spAutoFit/>
          </a:bodyPr>
          <a:lstStyle/>
          <a:p>
            <a:pPr>
              <a:spcBef>
                <a:spcPct val="20000"/>
              </a:spcBef>
              <a:defRPr/>
            </a:pPr>
            <a:r>
              <a:rPr lang="en-US" sz="1000" dirty="0">
                <a:solidFill>
                  <a:schemeClr val="bg1"/>
                </a:solidFill>
                <a:latin typeface="Arial" panose="020B0604020202020204"/>
              </a:rPr>
              <a:t>© 2022 McGraw Hill. All rights reserved. Authorized only for instructor use in the classroom. No reproduction or further distribution permitted without the prior written consent of McGraw Hill.</a:t>
            </a:r>
          </a:p>
        </p:txBody>
      </p:sp>
      <p:sp>
        <p:nvSpPr>
          <p:cNvPr id="5" name="Slide Number Placeholder 4">
            <a:extLst>
              <a:ext uri="{FF2B5EF4-FFF2-40B4-BE49-F238E27FC236}">
                <a16:creationId xmlns:a16="http://schemas.microsoft.com/office/drawing/2014/main" id="{D471095B-C64B-4327-A6FA-380524869D37}"/>
              </a:ext>
            </a:extLst>
          </p:cNvPr>
          <p:cNvSpPr>
            <a:spLocks noGrp="1"/>
          </p:cNvSpPr>
          <p:nvPr>
            <p:ph type="sldNum" sz="quarter" idx="12"/>
          </p:nvPr>
        </p:nvSpPr>
        <p:spPr/>
        <p:txBody>
          <a:bodyPr/>
          <a:lstStyle/>
          <a:p>
            <a:fld id="{E555C569-B112-4D8C-B1B2-EEE93146C0F6}" type="slidenum">
              <a:rPr lang="en-US" smtClean="0"/>
              <a:t>14</a:t>
            </a:fld>
            <a:endParaRPr lang="en-US" dirty="0"/>
          </a:p>
        </p:txBody>
      </p:sp>
      <p:sp>
        <p:nvSpPr>
          <p:cNvPr id="6" name="Footer Placeholder 3">
            <a:extLst>
              <a:ext uri="{FF2B5EF4-FFF2-40B4-BE49-F238E27FC236}">
                <a16:creationId xmlns:a16="http://schemas.microsoft.com/office/drawing/2014/main" id="{D2126852-F6BC-0F71-C1D9-A39A90C0FA94}"/>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7960121"/>
      </p:ext>
    </p:extLst>
  </p:cSld>
  <p:clrMapOvr>
    <a:masterClrMapping/>
  </p:clrMapOvr>
  <mc:AlternateContent xmlns:mc="http://schemas.openxmlformats.org/markup-compatibility/2006" xmlns:p14="http://schemas.microsoft.com/office/powerpoint/2010/main">
    <mc:Choice Requires="p14">
      <p:transition spd="slow" p14:dur="2000" advTm="7738"/>
    </mc:Choice>
    <mc:Fallback xmlns="">
      <p:transition spd="slow" advTm="773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55C569-B112-4D8C-B1B2-EEE93146C0F6}" type="slidenum">
              <a:rPr lang="en-US" smtClean="0"/>
              <a:t>15</a:t>
            </a:fld>
            <a:endParaRPr lang="en-US" dirty="0"/>
          </a:p>
        </p:txBody>
      </p:sp>
      <p:sp>
        <p:nvSpPr>
          <p:cNvPr id="4" name="Title 3"/>
          <p:cNvSpPr>
            <a:spLocks noGrp="1"/>
          </p:cNvSpPr>
          <p:nvPr>
            <p:ph type="title"/>
          </p:nvPr>
        </p:nvSpPr>
        <p:spPr/>
        <p:txBody>
          <a:bodyPr/>
          <a:lstStyle/>
          <a:p>
            <a:r>
              <a:rPr lang="en-US" dirty="0"/>
              <a:t>Who Gets Involved With Data?</a:t>
            </a:r>
          </a:p>
        </p:txBody>
      </p:sp>
      <p:sp>
        <p:nvSpPr>
          <p:cNvPr id="5" name="Content Placeholder 4"/>
          <p:cNvSpPr>
            <a:spLocks noGrp="1"/>
          </p:cNvSpPr>
          <p:nvPr>
            <p:ph sz="half" idx="1"/>
          </p:nvPr>
        </p:nvSpPr>
        <p:spPr>
          <a:xfrm>
            <a:off x="3867912" y="2133600"/>
            <a:ext cx="7316556" cy="3855720"/>
          </a:xfrm>
        </p:spPr>
        <p:txBody>
          <a:bodyPr/>
          <a:lstStyle/>
          <a:p>
            <a:r>
              <a:rPr lang="en-US" dirty="0"/>
              <a:t>Decision Maker – Needs Knowledge and Information to Make Decisions</a:t>
            </a:r>
          </a:p>
          <a:p>
            <a:r>
              <a:rPr lang="en-US" dirty="0"/>
              <a:t>Data Scientist – a specialist who knows how to work with, manipulate, and statistically test data</a:t>
            </a:r>
          </a:p>
          <a:p>
            <a:r>
              <a:rPr lang="en-US" dirty="0"/>
              <a:t>Business/Data Analyst – The Interpreter or </a:t>
            </a:r>
            <a:r>
              <a:rPr lang="en-US" dirty="0" err="1"/>
              <a:t>Liaision</a:t>
            </a:r>
            <a:r>
              <a:rPr lang="en-US" dirty="0"/>
              <a:t>.  The one that knows business, knows what data is needed, and knows how to communicate with both the decision maker and the data scientist</a:t>
            </a:r>
          </a:p>
        </p:txBody>
      </p:sp>
      <p:sp>
        <p:nvSpPr>
          <p:cNvPr id="6" name="Footer Placeholder 3">
            <a:extLst>
              <a:ext uri="{FF2B5EF4-FFF2-40B4-BE49-F238E27FC236}">
                <a16:creationId xmlns:a16="http://schemas.microsoft.com/office/drawing/2014/main" id="{4D3D6A6D-427E-8DAA-626A-70DD69A22B57}"/>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292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Role of the Business Analyst – Interpreter or Liaison</a:t>
            </a:r>
          </a:p>
        </p:txBody>
      </p:sp>
      <p:sp>
        <p:nvSpPr>
          <p:cNvPr id="4" name="Slide Number Placeholder 3">
            <a:extLst>
              <a:ext uri="{FF2B5EF4-FFF2-40B4-BE49-F238E27FC236}">
                <a16:creationId xmlns:a16="http://schemas.microsoft.com/office/drawing/2014/main" id="{6C0DE78F-3421-4D16-944D-7BEE6CB7FD96}"/>
              </a:ext>
            </a:extLst>
          </p:cNvPr>
          <p:cNvSpPr>
            <a:spLocks noGrp="1"/>
          </p:cNvSpPr>
          <p:nvPr>
            <p:ph type="sldNum" sz="quarter" idx="12"/>
          </p:nvPr>
        </p:nvSpPr>
        <p:spPr/>
        <p:txBody>
          <a:bodyPr/>
          <a:lstStyle/>
          <a:p>
            <a:fld id="{E555C569-B112-4D8C-B1B2-EEE93146C0F6}" type="slidenum">
              <a:rPr lang="en-US" smtClean="0"/>
              <a:t>16</a:t>
            </a:fld>
            <a:endParaRPr lang="en-US" dirty="0"/>
          </a:p>
        </p:txBody>
      </p:sp>
      <p:pic>
        <p:nvPicPr>
          <p:cNvPr id="6" name="Content Placeholder 5">
            <a:extLst>
              <a:ext uri="{FF2B5EF4-FFF2-40B4-BE49-F238E27FC236}">
                <a16:creationId xmlns:a16="http://schemas.microsoft.com/office/drawing/2014/main" id="{668A5C52-D4C5-3140-297C-0D8CAD7DF33F}"/>
              </a:ext>
            </a:extLst>
          </p:cNvPr>
          <p:cNvPicPr>
            <a:picLocks noGrp="1" noChangeAspect="1"/>
          </p:cNvPicPr>
          <p:nvPr>
            <p:ph sz="half" idx="1"/>
          </p:nvPr>
        </p:nvPicPr>
        <p:blipFill>
          <a:blip r:embed="rId2"/>
          <a:stretch>
            <a:fillRect/>
          </a:stretch>
        </p:blipFill>
        <p:spPr>
          <a:xfrm>
            <a:off x="4194336" y="1961323"/>
            <a:ext cx="6439799" cy="3496163"/>
          </a:xfrm>
        </p:spPr>
      </p:pic>
      <p:sp>
        <p:nvSpPr>
          <p:cNvPr id="5" name="Footer Placeholder 3">
            <a:extLst>
              <a:ext uri="{FF2B5EF4-FFF2-40B4-BE49-F238E27FC236}">
                <a16:creationId xmlns:a16="http://schemas.microsoft.com/office/drawing/2014/main" id="{5C7ADA72-E184-2035-01DE-0C708B24302E}"/>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093673"/>
      </p:ext>
    </p:extLst>
  </p:cSld>
  <p:clrMapOvr>
    <a:masterClrMapping/>
  </p:clrMapOvr>
  <mc:AlternateContent xmlns:mc="http://schemas.openxmlformats.org/markup-compatibility/2006" xmlns:p14="http://schemas.microsoft.com/office/powerpoint/2010/main">
    <mc:Choice Requires="p14">
      <p:transition spd="slow" p14:dur="2000" advTm="60755"/>
    </mc:Choice>
    <mc:Fallback xmlns="">
      <p:transition spd="slow" advTm="6075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Progress Check 1.3</a:t>
            </a:r>
          </a:p>
        </p:txBody>
      </p:sp>
      <p:sp>
        <p:nvSpPr>
          <p:cNvPr id="6" name="Text Placeholder 5">
            <a:extLst>
              <a:ext uri="{FF2B5EF4-FFF2-40B4-BE49-F238E27FC236}">
                <a16:creationId xmlns:a16="http://schemas.microsoft.com/office/drawing/2014/main" id="{EEB3F849-5603-46BC-9374-68C3E75D4555}"/>
              </a:ext>
            </a:extLst>
          </p:cNvPr>
          <p:cNvSpPr>
            <a:spLocks noGrp="1"/>
          </p:cNvSpPr>
          <p:nvPr>
            <p:ph idx="1"/>
          </p:nvPr>
        </p:nvSpPr>
        <p:spPr/>
        <p:txBody>
          <a:bodyPr>
            <a:normAutofit/>
          </a:bodyPr>
          <a:lstStyle/>
          <a:p>
            <a:pPr lvl="0"/>
            <a:r>
              <a:rPr lang="en-US" sz="3600" dirty="0">
                <a:latin typeface="Montserrat"/>
              </a:rPr>
              <a:t>Q. </a:t>
            </a:r>
            <a:r>
              <a:rPr lang="en-US" sz="2800" dirty="0"/>
              <a:t>Choosing between the data scientist and the business analyst, which individual is likely to know which data will most directly address business questions? </a:t>
            </a:r>
          </a:p>
          <a:p>
            <a:pPr lvl="0"/>
            <a:r>
              <a:rPr lang="en-US" sz="2800" dirty="0"/>
              <a:t>What skills does each one have?</a:t>
            </a:r>
          </a:p>
        </p:txBody>
      </p:sp>
      <p:sp>
        <p:nvSpPr>
          <p:cNvPr id="10" name="Rectangle 9">
            <a:extLst>
              <a:ext uri="{FF2B5EF4-FFF2-40B4-BE49-F238E27FC236}">
                <a16:creationId xmlns:a16="http://schemas.microsoft.com/office/drawing/2014/main" id="{2F469791-3CCF-432E-A734-39E8EC67D576}"/>
              </a:ext>
            </a:extLst>
          </p:cNvPr>
          <p:cNvSpPr/>
          <p:nvPr/>
        </p:nvSpPr>
        <p:spPr>
          <a:xfrm>
            <a:off x="9526" y="6569822"/>
            <a:ext cx="12185649" cy="246221"/>
          </a:xfrm>
          <a:prstGeom prst="rect">
            <a:avLst/>
          </a:prstGeom>
        </p:spPr>
        <p:txBody>
          <a:bodyPr wrap="square">
            <a:spAutoFit/>
          </a:bodyPr>
          <a:lstStyle/>
          <a:p>
            <a:pPr>
              <a:spcBef>
                <a:spcPct val="20000"/>
              </a:spcBef>
              <a:defRPr/>
            </a:pPr>
            <a:r>
              <a:rPr lang="en-US" sz="1000" dirty="0">
                <a:solidFill>
                  <a:schemeClr val="bg1"/>
                </a:solidFill>
                <a:latin typeface="Arial" panose="020B0604020202020204"/>
              </a:rPr>
              <a:t>© 2022 McGraw Hill. All rights reserved. Authorized only for instructor use in the classroom. No reproduction or further distribution permitted without the prior written consent of McGraw Hill.</a:t>
            </a:r>
          </a:p>
        </p:txBody>
      </p:sp>
      <p:sp>
        <p:nvSpPr>
          <p:cNvPr id="3" name="Slide Number Placeholder 2">
            <a:extLst>
              <a:ext uri="{FF2B5EF4-FFF2-40B4-BE49-F238E27FC236}">
                <a16:creationId xmlns:a16="http://schemas.microsoft.com/office/drawing/2014/main" id="{D2108AB9-3A2C-431A-8FDC-32E5DE212998}"/>
              </a:ext>
            </a:extLst>
          </p:cNvPr>
          <p:cNvSpPr>
            <a:spLocks noGrp="1"/>
          </p:cNvSpPr>
          <p:nvPr>
            <p:ph type="sldNum" sz="quarter" idx="12"/>
          </p:nvPr>
        </p:nvSpPr>
        <p:spPr/>
        <p:txBody>
          <a:bodyPr/>
          <a:lstStyle/>
          <a:p>
            <a:fld id="{E555C569-B112-4D8C-B1B2-EEE93146C0F6}" type="slidenum">
              <a:rPr lang="en-US" smtClean="0"/>
              <a:t>17</a:t>
            </a:fld>
            <a:endParaRPr lang="en-US" dirty="0"/>
          </a:p>
        </p:txBody>
      </p:sp>
      <p:sp>
        <p:nvSpPr>
          <p:cNvPr id="5" name="Footer Placeholder 3">
            <a:extLst>
              <a:ext uri="{FF2B5EF4-FFF2-40B4-BE49-F238E27FC236}">
                <a16:creationId xmlns:a16="http://schemas.microsoft.com/office/drawing/2014/main" id="{4008E41B-526B-DFAC-E794-6C8A4026BA35}"/>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023800"/>
      </p:ext>
    </p:extLst>
  </p:cSld>
  <p:clrMapOvr>
    <a:masterClrMapping/>
  </p:clrMapOvr>
  <mc:AlternateContent xmlns:mc="http://schemas.openxmlformats.org/markup-compatibility/2006" xmlns:p14="http://schemas.microsoft.com/office/powerpoint/2010/main">
    <mc:Choice Requires="p14">
      <p:transition spd="slow" p14:dur="2000" advTm="37850"/>
    </mc:Choice>
    <mc:Fallback xmlns="">
      <p:transition spd="slow" advTm="3785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141E4-5EF5-40F0-AD72-0097561A274A}"/>
              </a:ext>
            </a:extLst>
          </p:cNvPr>
          <p:cNvSpPr>
            <a:spLocks noGrp="1"/>
          </p:cNvSpPr>
          <p:nvPr>
            <p:ph type="ctrTitle"/>
          </p:nvPr>
        </p:nvSpPr>
        <p:spPr/>
        <p:txBody>
          <a:bodyPr>
            <a:normAutofit fontScale="90000"/>
          </a:bodyPr>
          <a:lstStyle/>
          <a:p>
            <a:r>
              <a:rPr lang="en-US" dirty="0"/>
              <a:t>Business Analytics Across the Different Business Functions</a:t>
            </a:r>
          </a:p>
        </p:txBody>
      </p:sp>
      <p:sp>
        <p:nvSpPr>
          <p:cNvPr id="4" name="Text Placeholder 3">
            <a:extLst>
              <a:ext uri="{FF2B5EF4-FFF2-40B4-BE49-F238E27FC236}">
                <a16:creationId xmlns:a16="http://schemas.microsoft.com/office/drawing/2014/main" id="{55406C38-61DF-4CC4-8E13-426D12848068}"/>
              </a:ext>
            </a:extLst>
          </p:cNvPr>
          <p:cNvSpPr>
            <a:spLocks noGrp="1"/>
          </p:cNvSpPr>
          <p:nvPr>
            <p:ph type="subTitle" idx="1"/>
          </p:nvPr>
        </p:nvSpPr>
        <p:spPr/>
        <p:txBody>
          <a:bodyPr/>
          <a:lstStyle/>
          <a:p>
            <a:r>
              <a:rPr lang="en-US" dirty="0"/>
              <a:t>LO 1.4</a:t>
            </a:r>
          </a:p>
        </p:txBody>
      </p:sp>
      <p:sp>
        <p:nvSpPr>
          <p:cNvPr id="5" name="Slide Number Placeholder 4">
            <a:extLst>
              <a:ext uri="{FF2B5EF4-FFF2-40B4-BE49-F238E27FC236}">
                <a16:creationId xmlns:a16="http://schemas.microsoft.com/office/drawing/2014/main" id="{565866DE-3186-447E-9EBE-AD6C9B67DEB9}"/>
              </a:ext>
            </a:extLst>
          </p:cNvPr>
          <p:cNvSpPr>
            <a:spLocks noGrp="1"/>
          </p:cNvSpPr>
          <p:nvPr>
            <p:ph type="sldNum" sz="quarter" idx="12"/>
          </p:nvPr>
        </p:nvSpPr>
        <p:spPr/>
        <p:txBody>
          <a:bodyPr/>
          <a:lstStyle/>
          <a:p>
            <a:fld id="{E555C569-B112-4D8C-B1B2-EEE93146C0F6}" type="slidenum">
              <a:rPr lang="en-US" smtClean="0"/>
              <a:t>18</a:t>
            </a:fld>
            <a:endParaRPr lang="en-US" dirty="0"/>
          </a:p>
        </p:txBody>
      </p:sp>
      <p:sp>
        <p:nvSpPr>
          <p:cNvPr id="16" name="Rectangle 15">
            <a:extLst>
              <a:ext uri="{FF2B5EF4-FFF2-40B4-BE49-F238E27FC236}">
                <a16:creationId xmlns:a16="http://schemas.microsoft.com/office/drawing/2014/main" id="{BD3662C9-0CB9-4A3A-99C6-3C42FDDE59BF}"/>
              </a:ext>
            </a:extLst>
          </p:cNvPr>
          <p:cNvSpPr/>
          <p:nvPr/>
        </p:nvSpPr>
        <p:spPr>
          <a:xfrm>
            <a:off x="26938" y="6292691"/>
            <a:ext cx="12188952" cy="246221"/>
          </a:xfrm>
          <a:prstGeom prst="rect">
            <a:avLst/>
          </a:prstGeom>
        </p:spPr>
        <p:txBody>
          <a:bodyPr wrap="square">
            <a:spAutoFit/>
          </a:bodyPr>
          <a:lstStyle/>
          <a:p>
            <a:pPr>
              <a:spcBef>
                <a:spcPct val="20000"/>
              </a:spcBef>
              <a:defRPr/>
            </a:pPr>
            <a:r>
              <a:rPr lang="en-US" sz="1000" dirty="0">
                <a:solidFill>
                  <a:schemeClr val="bg1"/>
                </a:solidFill>
                <a:latin typeface="Arial" panose="020B0604020202020204"/>
              </a:rPr>
              <a:t>© 2022 McGraw Hill. All rights distribution permitted without the prior written consent of McGraw Hill.</a:t>
            </a:r>
          </a:p>
        </p:txBody>
      </p:sp>
      <p:sp>
        <p:nvSpPr>
          <p:cNvPr id="6" name="Footer Placeholder 3">
            <a:extLst>
              <a:ext uri="{FF2B5EF4-FFF2-40B4-BE49-F238E27FC236}">
                <a16:creationId xmlns:a16="http://schemas.microsoft.com/office/drawing/2014/main" id="{1438DFAE-0815-DAFD-E636-3BC479DA1EA7}"/>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37409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441"/>
    </mc:Choice>
    <mc:Fallback xmlns="">
      <p:transition spd="slow" advTm="544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55C569-B112-4D8C-B1B2-EEE93146C0F6}" type="slidenum">
              <a:rPr lang="en-US" smtClean="0"/>
              <a:t>19</a:t>
            </a:fld>
            <a:endParaRPr lang="en-US" dirty="0"/>
          </a:p>
        </p:txBody>
      </p:sp>
      <p:sp>
        <p:nvSpPr>
          <p:cNvPr id="4" name="Title 3"/>
          <p:cNvSpPr>
            <a:spLocks noGrp="1"/>
          </p:cNvSpPr>
          <p:nvPr>
            <p:ph type="title"/>
          </p:nvPr>
        </p:nvSpPr>
        <p:spPr/>
        <p:txBody>
          <a:bodyPr/>
          <a:lstStyle/>
          <a:p>
            <a:r>
              <a:rPr lang="en-US" dirty="0"/>
              <a:t>Business Analytics</a:t>
            </a:r>
          </a:p>
        </p:txBody>
      </p:sp>
      <p:sp>
        <p:nvSpPr>
          <p:cNvPr id="5" name="Content Placeholder 4"/>
          <p:cNvSpPr>
            <a:spLocks noGrp="1"/>
          </p:cNvSpPr>
          <p:nvPr>
            <p:ph sz="half" idx="1"/>
          </p:nvPr>
        </p:nvSpPr>
        <p:spPr>
          <a:xfrm>
            <a:off x="3869268" y="1737600"/>
            <a:ext cx="7697819" cy="3855720"/>
          </a:xfrm>
        </p:spPr>
        <p:txBody>
          <a:bodyPr/>
          <a:lstStyle/>
          <a:p>
            <a:r>
              <a:rPr lang="en-US" dirty="0"/>
              <a:t>Defined as the use of data to create knowledge, to help draw conclusions and address business questions.</a:t>
            </a:r>
          </a:p>
          <a:p>
            <a:r>
              <a:rPr lang="en-US" dirty="0"/>
              <a:t>Different business functions have different business analytic needs.</a:t>
            </a:r>
          </a:p>
          <a:p>
            <a:r>
              <a:rPr lang="en-US" dirty="0"/>
              <a:t>Marketing needs are different from financial analytics; accounting analytics different from operations analytics.</a:t>
            </a:r>
          </a:p>
        </p:txBody>
      </p:sp>
      <p:sp>
        <p:nvSpPr>
          <p:cNvPr id="6" name="Footer Placeholder 3">
            <a:extLst>
              <a:ext uri="{FF2B5EF4-FFF2-40B4-BE49-F238E27FC236}">
                <a16:creationId xmlns:a16="http://schemas.microsoft.com/office/drawing/2014/main" id="{4D93BCE4-1CC0-8E7E-7C79-3ACE750BB6BE}"/>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16988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Specify the Question: </a:t>
            </a:r>
            <a:r>
              <a:rPr lang="en-US" sz="4400" dirty="0"/>
              <a:t>Using Business Analytics to Address Business Questions</a:t>
            </a:r>
            <a:endParaRPr lang="en-US" dirty="0"/>
          </a:p>
        </p:txBody>
      </p:sp>
      <p:sp>
        <p:nvSpPr>
          <p:cNvPr id="3" name="Subtitle 2"/>
          <p:cNvSpPr>
            <a:spLocks noGrp="1"/>
          </p:cNvSpPr>
          <p:nvPr>
            <p:ph type="subTitle" idx="1"/>
          </p:nvPr>
        </p:nvSpPr>
        <p:spPr/>
        <p:txBody>
          <a:bodyPr/>
          <a:lstStyle/>
          <a:p>
            <a:r>
              <a:rPr lang="en-US" dirty="0"/>
              <a:t>Chapter 1</a:t>
            </a:r>
          </a:p>
        </p:txBody>
      </p:sp>
      <p:sp>
        <p:nvSpPr>
          <p:cNvPr id="5" name="Slide Number Placeholder 4">
            <a:extLst>
              <a:ext uri="{FF2B5EF4-FFF2-40B4-BE49-F238E27FC236}">
                <a16:creationId xmlns:a16="http://schemas.microsoft.com/office/drawing/2014/main" id="{72F389DD-B374-47F2-9394-0B1D0587D5CC}"/>
              </a:ext>
            </a:extLst>
          </p:cNvPr>
          <p:cNvSpPr>
            <a:spLocks noGrp="1"/>
          </p:cNvSpPr>
          <p:nvPr>
            <p:ph type="sldNum" sz="quarter" idx="12"/>
          </p:nvPr>
        </p:nvSpPr>
        <p:spPr/>
        <p:txBody>
          <a:bodyPr/>
          <a:lstStyle/>
          <a:p>
            <a:fld id="{E555C569-B112-4D8C-B1B2-EEE93146C0F6}" type="slidenum">
              <a:rPr lang="en-US" smtClean="0"/>
              <a:t>2</a:t>
            </a:fld>
            <a:endParaRPr lang="en-US" dirty="0"/>
          </a:p>
        </p:txBody>
      </p:sp>
      <p:sp>
        <p:nvSpPr>
          <p:cNvPr id="7" name="Footer Placeholder 3">
            <a:extLst>
              <a:ext uri="{FF2B5EF4-FFF2-40B4-BE49-F238E27FC236}">
                <a16:creationId xmlns:a16="http://schemas.microsoft.com/office/drawing/2014/main" id="{1D51B3A6-91BB-7923-70E5-34B306B60995}"/>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dirty="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2324849167"/>
      </p:ext>
    </p:extLst>
  </p:cSld>
  <p:clrMapOvr>
    <a:masterClrMapping/>
  </p:clrMapOvr>
  <mc:AlternateContent xmlns:mc="http://schemas.openxmlformats.org/markup-compatibility/2006" xmlns:p14="http://schemas.microsoft.com/office/powerpoint/2010/main">
    <mc:Choice Requires="p14">
      <p:transition spd="slow" p14:dur="2000" advTm="19344"/>
    </mc:Choice>
    <mc:Fallback xmlns="">
      <p:transition spd="slow" advTm="1934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55C569-B112-4D8C-B1B2-EEE93146C0F6}" type="slidenum">
              <a:rPr lang="en-US" smtClean="0"/>
              <a:t>20</a:t>
            </a:fld>
            <a:endParaRPr lang="en-US" dirty="0"/>
          </a:p>
        </p:txBody>
      </p:sp>
      <p:sp>
        <p:nvSpPr>
          <p:cNvPr id="4" name="Title 3"/>
          <p:cNvSpPr>
            <a:spLocks noGrp="1"/>
          </p:cNvSpPr>
          <p:nvPr>
            <p:ph type="title"/>
          </p:nvPr>
        </p:nvSpPr>
        <p:spPr/>
        <p:txBody>
          <a:bodyPr/>
          <a:lstStyle/>
          <a:p>
            <a:r>
              <a:rPr lang="en-US" dirty="0"/>
              <a:t>Marketing Analytics</a:t>
            </a:r>
          </a:p>
        </p:txBody>
      </p:sp>
      <p:sp>
        <p:nvSpPr>
          <p:cNvPr id="5" name="Content Placeholder 4"/>
          <p:cNvSpPr>
            <a:spLocks noGrp="1"/>
          </p:cNvSpPr>
          <p:nvPr>
            <p:ph sz="half" idx="1"/>
          </p:nvPr>
        </p:nvSpPr>
        <p:spPr>
          <a:xfrm>
            <a:off x="3869268" y="1737600"/>
            <a:ext cx="7697819" cy="3855720"/>
          </a:xfrm>
        </p:spPr>
        <p:txBody>
          <a:bodyPr/>
          <a:lstStyle/>
          <a:p>
            <a:r>
              <a:rPr lang="en-US" dirty="0"/>
              <a:t>Marketing is the act or business of promoting and selling products or services.</a:t>
            </a:r>
          </a:p>
          <a:p>
            <a:r>
              <a:rPr lang="en-US" dirty="0"/>
              <a:t>Marketing analytics measures and attempts to improve its marketing performance.  </a:t>
            </a:r>
          </a:p>
          <a:p>
            <a:r>
              <a:rPr lang="en-US" dirty="0"/>
              <a:t>Arguably, the most important component of marketing analytics is providing insights into customer preferences and trends.</a:t>
            </a:r>
          </a:p>
          <a:p>
            <a:r>
              <a:rPr lang="en-US" dirty="0"/>
              <a:t>Chapter 7 is focused on Marketing Analytics.</a:t>
            </a:r>
          </a:p>
        </p:txBody>
      </p:sp>
      <p:sp>
        <p:nvSpPr>
          <p:cNvPr id="6" name="Footer Placeholder 3">
            <a:extLst>
              <a:ext uri="{FF2B5EF4-FFF2-40B4-BE49-F238E27FC236}">
                <a16:creationId xmlns:a16="http://schemas.microsoft.com/office/drawing/2014/main" id="{1A658F03-3E19-713D-593B-A3FB95A2982B}"/>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678689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55C569-B112-4D8C-B1B2-EEE93146C0F6}" type="slidenum">
              <a:rPr lang="en-US" smtClean="0"/>
              <a:t>21</a:t>
            </a:fld>
            <a:endParaRPr lang="en-US" dirty="0"/>
          </a:p>
        </p:txBody>
      </p:sp>
      <p:sp>
        <p:nvSpPr>
          <p:cNvPr id="4" name="Title 3"/>
          <p:cNvSpPr>
            <a:spLocks noGrp="1"/>
          </p:cNvSpPr>
          <p:nvPr>
            <p:ph type="title"/>
          </p:nvPr>
        </p:nvSpPr>
        <p:spPr/>
        <p:txBody>
          <a:bodyPr/>
          <a:lstStyle/>
          <a:p>
            <a:r>
              <a:rPr lang="en-US" dirty="0"/>
              <a:t>Accounting Analytics</a:t>
            </a:r>
          </a:p>
        </p:txBody>
      </p:sp>
      <p:sp>
        <p:nvSpPr>
          <p:cNvPr id="5" name="Content Placeholder 4"/>
          <p:cNvSpPr>
            <a:spLocks noGrp="1"/>
          </p:cNvSpPr>
          <p:nvPr>
            <p:ph sz="half" idx="1"/>
          </p:nvPr>
        </p:nvSpPr>
        <p:spPr>
          <a:xfrm>
            <a:off x="3867911" y="2133600"/>
            <a:ext cx="7697819" cy="3855720"/>
          </a:xfrm>
        </p:spPr>
        <p:txBody>
          <a:bodyPr>
            <a:normAutofit/>
          </a:bodyPr>
          <a:lstStyle/>
          <a:p>
            <a:r>
              <a:rPr lang="en-US" dirty="0"/>
              <a:t>Accounting works to measure, record and communicate financial performance to decision makers, including shareholders, management, customers, suppliers and regulators.</a:t>
            </a:r>
          </a:p>
          <a:p>
            <a:r>
              <a:rPr lang="en-US" dirty="0"/>
              <a:t>Accounting Analytics uses business analytics to help measure accounting performance and address accounting questions in the audit, financial accounting, managerial accounting and tax areas.</a:t>
            </a:r>
          </a:p>
          <a:p>
            <a:r>
              <a:rPr lang="en-US" dirty="0"/>
              <a:t>Chapter 8 is focused on Accounting Analytics.</a:t>
            </a:r>
          </a:p>
          <a:p>
            <a:endParaRPr lang="en-US" dirty="0"/>
          </a:p>
        </p:txBody>
      </p:sp>
      <p:sp>
        <p:nvSpPr>
          <p:cNvPr id="6" name="Footer Placeholder 3">
            <a:extLst>
              <a:ext uri="{FF2B5EF4-FFF2-40B4-BE49-F238E27FC236}">
                <a16:creationId xmlns:a16="http://schemas.microsoft.com/office/drawing/2014/main" id="{52198395-F3B9-D065-14C0-63DE63816CAD}"/>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89569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55C569-B112-4D8C-B1B2-EEE93146C0F6}" type="slidenum">
              <a:rPr lang="en-US" smtClean="0"/>
              <a:t>22</a:t>
            </a:fld>
            <a:endParaRPr lang="en-US" dirty="0"/>
          </a:p>
        </p:txBody>
      </p:sp>
      <p:sp>
        <p:nvSpPr>
          <p:cNvPr id="4" name="Title 3"/>
          <p:cNvSpPr>
            <a:spLocks noGrp="1"/>
          </p:cNvSpPr>
          <p:nvPr>
            <p:ph type="title"/>
          </p:nvPr>
        </p:nvSpPr>
        <p:spPr/>
        <p:txBody>
          <a:bodyPr/>
          <a:lstStyle/>
          <a:p>
            <a:r>
              <a:rPr lang="en-US" dirty="0"/>
              <a:t>Financial Analytics</a:t>
            </a:r>
          </a:p>
        </p:txBody>
      </p:sp>
      <p:sp>
        <p:nvSpPr>
          <p:cNvPr id="5" name="Content Placeholder 4"/>
          <p:cNvSpPr>
            <a:spLocks noGrp="1"/>
          </p:cNvSpPr>
          <p:nvPr>
            <p:ph sz="half" idx="1"/>
          </p:nvPr>
        </p:nvSpPr>
        <p:spPr>
          <a:xfrm>
            <a:off x="3867911" y="2133600"/>
            <a:ext cx="7697819" cy="3855720"/>
          </a:xfrm>
        </p:spPr>
        <p:txBody>
          <a:bodyPr>
            <a:normAutofit/>
          </a:bodyPr>
          <a:lstStyle/>
          <a:p>
            <a:r>
              <a:rPr lang="en-US" dirty="0"/>
              <a:t>Finance is the management of money by investing, borrowing, lending, budgeting, saving and forecasting financial capital (money).</a:t>
            </a:r>
          </a:p>
          <a:p>
            <a:r>
              <a:rPr lang="en-US" dirty="0"/>
              <a:t>Financial Analytics uses business analytics to help a company measure and evaluate its financial performance, from predicting receivables collection from its customers to helping management evaluate future investments based on expected investment performance, such returns to investments in equipment or employee training or stocks and bonds.</a:t>
            </a:r>
          </a:p>
          <a:p>
            <a:r>
              <a:rPr lang="en-US" dirty="0"/>
              <a:t>Chapter 9 is focused on Financial Analytics.</a:t>
            </a:r>
          </a:p>
          <a:p>
            <a:endParaRPr lang="en-US" dirty="0"/>
          </a:p>
        </p:txBody>
      </p:sp>
      <p:sp>
        <p:nvSpPr>
          <p:cNvPr id="6" name="Footer Placeholder 3">
            <a:extLst>
              <a:ext uri="{FF2B5EF4-FFF2-40B4-BE49-F238E27FC236}">
                <a16:creationId xmlns:a16="http://schemas.microsoft.com/office/drawing/2014/main" id="{E127490A-0050-BB69-4055-05F9C8A10E66}"/>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81422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55C569-B112-4D8C-B1B2-EEE93146C0F6}" type="slidenum">
              <a:rPr lang="en-US" smtClean="0"/>
              <a:t>23</a:t>
            </a:fld>
            <a:endParaRPr lang="en-US" dirty="0"/>
          </a:p>
        </p:txBody>
      </p:sp>
      <p:sp>
        <p:nvSpPr>
          <p:cNvPr id="4" name="Title 3"/>
          <p:cNvSpPr>
            <a:spLocks noGrp="1"/>
          </p:cNvSpPr>
          <p:nvPr>
            <p:ph type="title"/>
          </p:nvPr>
        </p:nvSpPr>
        <p:spPr/>
        <p:txBody>
          <a:bodyPr/>
          <a:lstStyle/>
          <a:p>
            <a:r>
              <a:rPr lang="en-US" dirty="0"/>
              <a:t>Operations Analytics</a:t>
            </a:r>
          </a:p>
        </p:txBody>
      </p:sp>
      <p:sp>
        <p:nvSpPr>
          <p:cNvPr id="5" name="Content Placeholder 4"/>
          <p:cNvSpPr>
            <a:spLocks noGrp="1"/>
          </p:cNvSpPr>
          <p:nvPr>
            <p:ph sz="half" idx="1"/>
          </p:nvPr>
        </p:nvSpPr>
        <p:spPr>
          <a:xfrm>
            <a:off x="3867911" y="2133600"/>
            <a:ext cx="7697819" cy="3855720"/>
          </a:xfrm>
        </p:spPr>
        <p:txBody>
          <a:bodyPr>
            <a:normAutofit/>
          </a:bodyPr>
          <a:lstStyle/>
          <a:p>
            <a:r>
              <a:rPr lang="en-US" dirty="0"/>
              <a:t>Operations includes an evaluation of a company’s human resource (evaluation of employee efficiency and turnover), IT operations, and supply chain (e.g., sourcing, manufacturing, distribution and logistics). </a:t>
            </a:r>
          </a:p>
          <a:p>
            <a:r>
              <a:rPr lang="en-US" dirty="0"/>
              <a:t>Operations Analytics measure and improve the efficiency and effectiveness of the company’s operations, since operations is all actions needed to run the company and generate income. </a:t>
            </a:r>
          </a:p>
          <a:p>
            <a:r>
              <a:rPr lang="en-US" dirty="0"/>
              <a:t>Getting the “Right Product in the Right Place at the Right Time” requires extensive data analysis to ensure product fulfilment. </a:t>
            </a:r>
          </a:p>
          <a:p>
            <a:r>
              <a:rPr lang="en-US" dirty="0"/>
              <a:t>Chapter 10 is focused on Operations Analytics.</a:t>
            </a:r>
          </a:p>
          <a:p>
            <a:endParaRPr lang="en-US" dirty="0"/>
          </a:p>
        </p:txBody>
      </p:sp>
      <p:sp>
        <p:nvSpPr>
          <p:cNvPr id="6" name="Footer Placeholder 3">
            <a:extLst>
              <a:ext uri="{FF2B5EF4-FFF2-40B4-BE49-F238E27FC236}">
                <a16:creationId xmlns:a16="http://schemas.microsoft.com/office/drawing/2014/main" id="{319405CD-6A39-0BEF-6831-4A6D4C32FCD0}"/>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982551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108AB9-3A2C-431A-8FDC-32E5DE212998}"/>
              </a:ext>
            </a:extLst>
          </p:cNvPr>
          <p:cNvSpPr>
            <a:spLocks noGrp="1"/>
          </p:cNvSpPr>
          <p:nvPr>
            <p:ph type="sldNum" sz="quarter" idx="12"/>
          </p:nvPr>
        </p:nvSpPr>
        <p:spPr/>
        <p:txBody>
          <a:bodyPr/>
          <a:lstStyle/>
          <a:p>
            <a:fld id="{E555C569-B112-4D8C-B1B2-EEE93146C0F6}" type="slidenum">
              <a:rPr lang="en-US" smtClean="0"/>
              <a:t>24</a:t>
            </a:fld>
            <a:endParaRPr lang="en-US" dirty="0"/>
          </a:p>
        </p:txBody>
      </p:sp>
      <p:sp>
        <p:nvSpPr>
          <p:cNvPr id="4" name="Title 3"/>
          <p:cNvSpPr>
            <a:spLocks noGrp="1"/>
          </p:cNvSpPr>
          <p:nvPr>
            <p:ph type="title"/>
          </p:nvPr>
        </p:nvSpPr>
        <p:spPr/>
        <p:txBody>
          <a:bodyPr/>
          <a:lstStyle/>
          <a:p>
            <a:r>
              <a:rPr lang="en-US" dirty="0"/>
              <a:t>Progress Check 1.4</a:t>
            </a:r>
          </a:p>
        </p:txBody>
      </p:sp>
      <p:sp>
        <p:nvSpPr>
          <p:cNvPr id="6" name="Text Placeholder 5">
            <a:extLst>
              <a:ext uri="{FF2B5EF4-FFF2-40B4-BE49-F238E27FC236}">
                <a16:creationId xmlns:a16="http://schemas.microsoft.com/office/drawing/2014/main" id="{EEB3F849-5603-46BC-9374-68C3E75D4555}"/>
              </a:ext>
            </a:extLst>
          </p:cNvPr>
          <p:cNvSpPr>
            <a:spLocks noGrp="1"/>
          </p:cNvSpPr>
          <p:nvPr>
            <p:ph idx="1"/>
          </p:nvPr>
        </p:nvSpPr>
        <p:spPr/>
        <p:txBody>
          <a:bodyPr>
            <a:normAutofit/>
          </a:bodyPr>
          <a:lstStyle/>
          <a:p>
            <a:pPr lvl="0"/>
            <a:r>
              <a:rPr lang="en-US" sz="3600" dirty="0">
                <a:latin typeface="Montserrat"/>
              </a:rPr>
              <a:t>Q. </a:t>
            </a:r>
            <a:r>
              <a:rPr lang="en-US" sz="2800" dirty="0"/>
              <a:t>Which type of business function analytics is more likely to address the most efficient way to source a cigarette lighter from Shenzhen, China to a convenience store on Green Street in Champaign, IL?</a:t>
            </a:r>
            <a:endParaRPr lang="en-US" sz="3200" dirty="0"/>
          </a:p>
        </p:txBody>
      </p:sp>
      <p:sp>
        <p:nvSpPr>
          <p:cNvPr id="10" name="Rectangle 9">
            <a:extLst>
              <a:ext uri="{FF2B5EF4-FFF2-40B4-BE49-F238E27FC236}">
                <a16:creationId xmlns:a16="http://schemas.microsoft.com/office/drawing/2014/main" id="{2F469791-3CCF-432E-A734-39E8EC67D576}"/>
              </a:ext>
            </a:extLst>
          </p:cNvPr>
          <p:cNvSpPr/>
          <p:nvPr/>
        </p:nvSpPr>
        <p:spPr>
          <a:xfrm>
            <a:off x="9526" y="6569822"/>
            <a:ext cx="12185649" cy="246221"/>
          </a:xfrm>
          <a:prstGeom prst="rect">
            <a:avLst/>
          </a:prstGeom>
        </p:spPr>
        <p:txBody>
          <a:bodyPr wrap="square">
            <a:spAutoFit/>
          </a:bodyPr>
          <a:lstStyle/>
          <a:p>
            <a:pPr>
              <a:spcBef>
                <a:spcPct val="20000"/>
              </a:spcBef>
              <a:defRPr/>
            </a:pPr>
            <a:r>
              <a:rPr lang="en-US" sz="1000" dirty="0">
                <a:solidFill>
                  <a:schemeClr val="bg1"/>
                </a:solidFill>
                <a:latin typeface="Arial" panose="020B0604020202020204"/>
              </a:rPr>
              <a:t>© 2022 McGraw Hill. All rights reserved. Authorized only for instructor use in the classroom. No reproduction or further distribution permitted without the prior written consent of McGraw Hill.</a:t>
            </a:r>
          </a:p>
        </p:txBody>
      </p:sp>
      <p:sp>
        <p:nvSpPr>
          <p:cNvPr id="5" name="Footer Placeholder 3">
            <a:extLst>
              <a:ext uri="{FF2B5EF4-FFF2-40B4-BE49-F238E27FC236}">
                <a16:creationId xmlns:a16="http://schemas.microsoft.com/office/drawing/2014/main" id="{853ECD37-DE0F-F1AE-27A3-3A8DD8DD5F6C}"/>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7001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7850"/>
    </mc:Choice>
    <mc:Fallback xmlns="">
      <p:transition spd="slow" advTm="3785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55FAA6-7C03-4FE2-840B-00F215037EF4}"/>
              </a:ext>
            </a:extLst>
          </p:cNvPr>
          <p:cNvSpPr>
            <a:spLocks noGrp="1"/>
          </p:cNvSpPr>
          <p:nvPr>
            <p:ph type="ctrTitle"/>
          </p:nvPr>
        </p:nvSpPr>
        <p:spPr/>
        <p:txBody>
          <a:bodyPr vert="horz" lIns="91440" tIns="45720" rIns="91440" bIns="45720" rtlCol="0" anchor="b">
            <a:normAutofit fontScale="90000"/>
          </a:bodyPr>
          <a:lstStyle/>
          <a:p>
            <a:r>
              <a:rPr lang="en-US" dirty="0"/>
              <a:t>The Analytics Mindset and the SOAR Analytics Model</a:t>
            </a:r>
          </a:p>
        </p:txBody>
      </p:sp>
      <p:sp>
        <p:nvSpPr>
          <p:cNvPr id="4" name="Text Placeholder 3">
            <a:extLst>
              <a:ext uri="{FF2B5EF4-FFF2-40B4-BE49-F238E27FC236}">
                <a16:creationId xmlns:a16="http://schemas.microsoft.com/office/drawing/2014/main" id="{F38F2A7E-0BBD-4DA9-BD6F-7CDEDCF2C12A}"/>
              </a:ext>
            </a:extLst>
          </p:cNvPr>
          <p:cNvSpPr>
            <a:spLocks noGrp="1"/>
          </p:cNvSpPr>
          <p:nvPr>
            <p:ph type="subTitle" idx="1"/>
          </p:nvPr>
        </p:nvSpPr>
        <p:spPr/>
        <p:txBody>
          <a:bodyPr vert="horz" lIns="91440" tIns="45720" rIns="91440" bIns="45720" rtlCol="0">
            <a:normAutofit/>
          </a:bodyPr>
          <a:lstStyle/>
          <a:p>
            <a:r>
              <a:rPr lang="en-US" dirty="0"/>
              <a:t>LO 1.5</a:t>
            </a:r>
          </a:p>
        </p:txBody>
      </p:sp>
      <p:sp>
        <p:nvSpPr>
          <p:cNvPr id="10" name="Rectangle 9">
            <a:extLst>
              <a:ext uri="{FF2B5EF4-FFF2-40B4-BE49-F238E27FC236}">
                <a16:creationId xmlns:a16="http://schemas.microsoft.com/office/drawing/2014/main" id="{2E0046FE-651E-4870-8761-2D6424EC9F04}"/>
              </a:ext>
            </a:extLst>
          </p:cNvPr>
          <p:cNvSpPr/>
          <p:nvPr/>
        </p:nvSpPr>
        <p:spPr>
          <a:xfrm>
            <a:off x="52593" y="6611779"/>
            <a:ext cx="12185649" cy="246221"/>
          </a:xfrm>
          <a:prstGeom prst="rect">
            <a:avLst/>
          </a:prstGeom>
        </p:spPr>
        <p:txBody>
          <a:bodyPr wrap="square">
            <a:spAutoFit/>
          </a:bodyPr>
          <a:lstStyle/>
          <a:p>
            <a:pPr>
              <a:spcBef>
                <a:spcPct val="20000"/>
              </a:spcBef>
              <a:defRPr/>
            </a:pPr>
            <a:r>
              <a:rPr lang="en-US" sz="1000" dirty="0">
                <a:solidFill>
                  <a:schemeClr val="bg1"/>
                </a:solidFill>
                <a:latin typeface="Arial" panose="020B0604020202020204"/>
              </a:rPr>
              <a:t>© 2022 McGraw Hill. All rights reserved. Authorized only for instructor use in the classroom. No reproduction or further distribution permitted without the prior written consent of McGraw Hill.</a:t>
            </a:r>
          </a:p>
        </p:txBody>
      </p:sp>
      <p:sp>
        <p:nvSpPr>
          <p:cNvPr id="5" name="Slide Number Placeholder 4">
            <a:extLst>
              <a:ext uri="{FF2B5EF4-FFF2-40B4-BE49-F238E27FC236}">
                <a16:creationId xmlns:a16="http://schemas.microsoft.com/office/drawing/2014/main" id="{D471095B-C64B-4327-A6FA-380524869D37}"/>
              </a:ext>
            </a:extLst>
          </p:cNvPr>
          <p:cNvSpPr>
            <a:spLocks noGrp="1"/>
          </p:cNvSpPr>
          <p:nvPr>
            <p:ph type="sldNum" sz="quarter" idx="12"/>
          </p:nvPr>
        </p:nvSpPr>
        <p:spPr/>
        <p:txBody>
          <a:bodyPr/>
          <a:lstStyle/>
          <a:p>
            <a:fld id="{E555C569-B112-4D8C-B1B2-EEE93146C0F6}" type="slidenum">
              <a:rPr lang="en-US" smtClean="0"/>
              <a:t>25</a:t>
            </a:fld>
            <a:endParaRPr lang="en-US" dirty="0"/>
          </a:p>
        </p:txBody>
      </p:sp>
      <p:sp>
        <p:nvSpPr>
          <p:cNvPr id="6" name="Footer Placeholder 3">
            <a:extLst>
              <a:ext uri="{FF2B5EF4-FFF2-40B4-BE49-F238E27FC236}">
                <a16:creationId xmlns:a16="http://schemas.microsoft.com/office/drawing/2014/main" id="{46AA8335-4E95-8385-EBC3-F6361B8BEE08}"/>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4562885"/>
      </p:ext>
    </p:extLst>
  </p:cSld>
  <p:clrMapOvr>
    <a:masterClrMapping/>
  </p:clrMapOvr>
  <mc:AlternateContent xmlns:mc="http://schemas.openxmlformats.org/markup-compatibility/2006" xmlns:p14="http://schemas.microsoft.com/office/powerpoint/2010/main">
    <mc:Choice Requires="p14">
      <p:transition spd="slow" p14:dur="2000" advTm="7738"/>
    </mc:Choice>
    <mc:Fallback xmlns="">
      <p:transition spd="slow" advTm="773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Analytics Mindset</a:t>
            </a:r>
          </a:p>
        </p:txBody>
      </p:sp>
      <p:sp>
        <p:nvSpPr>
          <p:cNvPr id="3" name="Content Placeholder 2"/>
          <p:cNvSpPr>
            <a:spLocks noGrp="1"/>
          </p:cNvSpPr>
          <p:nvPr>
            <p:ph idx="1"/>
          </p:nvPr>
        </p:nvSpPr>
        <p:spPr/>
        <p:txBody>
          <a:bodyPr/>
          <a:lstStyle/>
          <a:p>
            <a:pPr marL="0" indent="0">
              <a:buNone/>
            </a:pPr>
            <a:r>
              <a:rPr lang="en-US" dirty="0"/>
              <a:t>An analytics mindset is the ability to: </a:t>
            </a:r>
          </a:p>
          <a:p>
            <a:pPr marL="0" indent="0">
              <a:buNone/>
            </a:pPr>
            <a:r>
              <a:rPr lang="en-US" dirty="0"/>
              <a:t>► Ask the right questions; </a:t>
            </a:r>
          </a:p>
          <a:p>
            <a:pPr marL="0" indent="0">
              <a:buNone/>
            </a:pPr>
            <a:r>
              <a:rPr lang="en-US" dirty="0"/>
              <a:t>► Extract, transform and load relevant data; </a:t>
            </a:r>
          </a:p>
          <a:p>
            <a:pPr marL="0" indent="0">
              <a:buNone/>
            </a:pPr>
            <a:r>
              <a:rPr lang="en-US" dirty="0"/>
              <a:t>► Apply appropriate data analytic techniques; and </a:t>
            </a:r>
          </a:p>
          <a:p>
            <a:pPr marL="0" indent="0">
              <a:buNone/>
            </a:pPr>
            <a:r>
              <a:rPr lang="en-US" dirty="0"/>
              <a:t>► Interpret and share the results with stakeholders.</a:t>
            </a:r>
          </a:p>
        </p:txBody>
      </p:sp>
      <p:sp>
        <p:nvSpPr>
          <p:cNvPr id="6" name="Slide Number Placeholder 5">
            <a:extLst>
              <a:ext uri="{FF2B5EF4-FFF2-40B4-BE49-F238E27FC236}">
                <a16:creationId xmlns:a16="http://schemas.microsoft.com/office/drawing/2014/main" id="{B2146EC8-2CB8-4AB3-9C6A-4DCC45CE17FD}"/>
              </a:ext>
            </a:extLst>
          </p:cNvPr>
          <p:cNvSpPr>
            <a:spLocks noGrp="1"/>
          </p:cNvSpPr>
          <p:nvPr>
            <p:ph type="sldNum" sz="quarter" idx="12"/>
          </p:nvPr>
        </p:nvSpPr>
        <p:spPr/>
        <p:txBody>
          <a:bodyPr/>
          <a:lstStyle/>
          <a:p>
            <a:fld id="{E555C569-B112-4D8C-B1B2-EEE93146C0F6}" type="slidenum">
              <a:rPr lang="en-US" smtClean="0"/>
              <a:t>26</a:t>
            </a:fld>
            <a:endParaRPr lang="en-US" dirty="0"/>
          </a:p>
        </p:txBody>
      </p:sp>
      <p:sp>
        <p:nvSpPr>
          <p:cNvPr id="4" name="TextBox 3">
            <a:extLst>
              <a:ext uri="{FF2B5EF4-FFF2-40B4-BE49-F238E27FC236}">
                <a16:creationId xmlns:a16="http://schemas.microsoft.com/office/drawing/2014/main" id="{6A3AA7BB-C1DB-58B7-5DEA-A98F5F2B82E2}"/>
              </a:ext>
            </a:extLst>
          </p:cNvPr>
          <p:cNvSpPr txBox="1"/>
          <p:nvPr/>
        </p:nvSpPr>
        <p:spPr>
          <a:xfrm>
            <a:off x="3867984" y="5470935"/>
            <a:ext cx="7531614" cy="646331"/>
          </a:xfrm>
          <a:prstGeom prst="rect">
            <a:avLst/>
          </a:prstGeom>
          <a:noFill/>
        </p:spPr>
        <p:txBody>
          <a:bodyPr wrap="none" rtlCol="0">
            <a:spAutoFit/>
          </a:bodyPr>
          <a:lstStyle/>
          <a:p>
            <a:r>
              <a:rPr lang="en-US" sz="1200" dirty="0"/>
              <a:t>Source: </a:t>
            </a:r>
            <a:r>
              <a:rPr lang="en-US" sz="1200" b="0" i="0" u="none" strike="noStrike" baseline="0" dirty="0">
                <a:solidFill>
                  <a:srgbClr val="221E1F"/>
                </a:solidFill>
                <a:latin typeface="Proxima Nova"/>
              </a:rPr>
              <a:t>Ernst &amp; Young Foundation: E&amp;Y Academic Resource Center (EYARC). 2017. The Analytics Mindset. </a:t>
            </a:r>
          </a:p>
          <a:p>
            <a:r>
              <a:rPr lang="en-US" sz="1200" b="0" i="0" u="none" strike="noStrike" baseline="0" dirty="0">
                <a:solidFill>
                  <a:srgbClr val="221E1F"/>
                </a:solidFill>
                <a:latin typeface="Proxima Nova"/>
              </a:rPr>
              <a:t>Available online at </a:t>
            </a:r>
            <a:r>
              <a:rPr lang="en-US" sz="1200" b="0" i="0" u="none" strike="noStrike" baseline="0" dirty="0">
                <a:solidFill>
                  <a:srgbClr val="221E1F"/>
                </a:solidFill>
                <a:latin typeface="Proxima Nova"/>
                <a:hlinkClick r:id="rId2"/>
              </a:rPr>
              <a:t>http://aaahq.org/Education/Webinars/6-7-17-EY-Academic-Resource-Center-An-</a:t>
            </a:r>
            <a:endParaRPr lang="en-US" sz="1200" b="0" i="0" u="none" strike="noStrike" baseline="0" dirty="0">
              <a:solidFill>
                <a:srgbClr val="221E1F"/>
              </a:solidFill>
              <a:latin typeface="Proxima Nova"/>
            </a:endParaRPr>
          </a:p>
          <a:p>
            <a:r>
              <a:rPr lang="en-US" sz="1200" b="0" i="0" u="none" strike="noStrike" baseline="0" dirty="0">
                <a:solidFill>
                  <a:srgbClr val="221E1F"/>
                </a:solidFill>
                <a:latin typeface="Proxima Nova"/>
              </a:rPr>
              <a:t>Overview-of-Analytics-Mindset-Competencies-and-Case-Offerings. </a:t>
            </a:r>
            <a:endParaRPr lang="en-US" sz="1200" dirty="0"/>
          </a:p>
        </p:txBody>
      </p:sp>
      <p:sp>
        <p:nvSpPr>
          <p:cNvPr id="7" name="Footer Placeholder 3">
            <a:extLst>
              <a:ext uri="{FF2B5EF4-FFF2-40B4-BE49-F238E27FC236}">
                <a16:creationId xmlns:a16="http://schemas.microsoft.com/office/drawing/2014/main" id="{35FAD739-639C-69E9-8E5D-D1A22BD62070}"/>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7706672"/>
      </p:ext>
    </p:extLst>
  </p:cSld>
  <p:clrMapOvr>
    <a:masterClrMapping/>
  </p:clrMapOvr>
  <mc:AlternateContent xmlns:mc="http://schemas.openxmlformats.org/markup-compatibility/2006" xmlns:p14="http://schemas.microsoft.com/office/powerpoint/2010/main">
    <mc:Choice Requires="p14">
      <p:transition spd="slow" p14:dur="2000" advTm="51311"/>
    </mc:Choice>
    <mc:Fallback xmlns="">
      <p:transition spd="slow" advTm="5131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SOAR Analytics Model</a:t>
            </a:r>
          </a:p>
        </p:txBody>
      </p:sp>
      <p:sp>
        <p:nvSpPr>
          <p:cNvPr id="5" name="Content Placeholder 4"/>
          <p:cNvSpPr>
            <a:spLocks noGrp="1"/>
          </p:cNvSpPr>
          <p:nvPr>
            <p:ph sz="half" idx="1"/>
          </p:nvPr>
        </p:nvSpPr>
        <p:spPr/>
        <p:txBody>
          <a:bodyPr/>
          <a:lstStyle/>
          <a:p>
            <a:pPr marL="457200" indent="-457200">
              <a:buFont typeface="+mj-lt"/>
              <a:buAutoNum type="arabicPeriod"/>
            </a:pPr>
            <a:r>
              <a:rPr lang="en-US" dirty="0"/>
              <a:t>Specify the Question</a:t>
            </a:r>
          </a:p>
          <a:p>
            <a:pPr marL="457200" indent="-457200">
              <a:buFont typeface="+mj-lt"/>
              <a:buAutoNum type="arabicPeriod"/>
            </a:pPr>
            <a:r>
              <a:rPr lang="en-US" dirty="0"/>
              <a:t>Obtain the Data</a:t>
            </a:r>
          </a:p>
          <a:p>
            <a:pPr marL="457200" indent="-457200">
              <a:buFont typeface="+mj-lt"/>
              <a:buAutoNum type="arabicPeriod"/>
            </a:pPr>
            <a:r>
              <a:rPr lang="en-US" dirty="0"/>
              <a:t>Analyze the Data</a:t>
            </a:r>
          </a:p>
          <a:p>
            <a:pPr marL="457200" indent="-457200">
              <a:buFont typeface="+mj-lt"/>
              <a:buAutoNum type="arabicPeriod"/>
            </a:pPr>
            <a:r>
              <a:rPr lang="en-US" dirty="0"/>
              <a:t>Report the Results</a:t>
            </a:r>
          </a:p>
        </p:txBody>
      </p:sp>
      <p:sp>
        <p:nvSpPr>
          <p:cNvPr id="6" name="Rectangle 5">
            <a:extLst>
              <a:ext uri="{FF2B5EF4-FFF2-40B4-BE49-F238E27FC236}">
                <a16:creationId xmlns:a16="http://schemas.microsoft.com/office/drawing/2014/main" id="{84BEB90C-F8D6-4E1C-9FEF-55C80C15BBCB}"/>
              </a:ext>
            </a:extLst>
          </p:cNvPr>
          <p:cNvSpPr/>
          <p:nvPr/>
        </p:nvSpPr>
        <p:spPr>
          <a:xfrm>
            <a:off x="8153400" y="5800081"/>
            <a:ext cx="2974805" cy="215444"/>
          </a:xfrm>
          <a:prstGeom prst="rect">
            <a:avLst/>
          </a:prstGeom>
        </p:spPr>
        <p:txBody>
          <a:bodyPr wrap="square">
            <a:spAutoFit/>
          </a:bodyPr>
          <a:lstStyle/>
          <a:p>
            <a:r>
              <a:rPr lang="en-US" sz="800" dirty="0"/>
              <a:t>EXHIBIT 1.4 The Recursive SOAR Analytics Model</a:t>
            </a:r>
            <a:endParaRPr lang="en-US" sz="800" dirty="0">
              <a:solidFill>
                <a:schemeClr val="accent2"/>
              </a:solidFill>
              <a:latin typeface="Montserrat" panose="00000500000000000000" pitchFamily="2" charset="0"/>
            </a:endParaRPr>
          </a:p>
        </p:txBody>
      </p:sp>
      <p:sp>
        <p:nvSpPr>
          <p:cNvPr id="4" name="Slide Number Placeholder 3">
            <a:extLst>
              <a:ext uri="{FF2B5EF4-FFF2-40B4-BE49-F238E27FC236}">
                <a16:creationId xmlns:a16="http://schemas.microsoft.com/office/drawing/2014/main" id="{6C0DE78F-3421-4D16-944D-7BEE6CB7FD96}"/>
              </a:ext>
            </a:extLst>
          </p:cNvPr>
          <p:cNvSpPr>
            <a:spLocks noGrp="1"/>
          </p:cNvSpPr>
          <p:nvPr>
            <p:ph type="sldNum" sz="quarter" idx="12"/>
          </p:nvPr>
        </p:nvSpPr>
        <p:spPr/>
        <p:txBody>
          <a:bodyPr/>
          <a:lstStyle/>
          <a:p>
            <a:fld id="{E555C569-B112-4D8C-B1B2-EEE93146C0F6}" type="slidenum">
              <a:rPr lang="en-US" smtClean="0"/>
              <a:t>27</a:t>
            </a:fld>
            <a:endParaRPr lang="en-US" dirty="0"/>
          </a:p>
        </p:txBody>
      </p:sp>
      <p:graphicFrame>
        <p:nvGraphicFramePr>
          <p:cNvPr id="7" name="Diagram 6"/>
          <p:cNvGraphicFramePr/>
          <p:nvPr>
            <p:extLst>
              <p:ext uri="{D42A27DB-BD31-4B8C-83A1-F6EECF244321}">
                <p14:modId xmlns:p14="http://schemas.microsoft.com/office/powerpoint/2010/main" val="3348424514"/>
              </p:ext>
            </p:extLst>
          </p:nvPr>
        </p:nvGraphicFramePr>
        <p:xfrm>
          <a:off x="7247789" y="2217213"/>
          <a:ext cx="4786026" cy="3365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3A3B1B20-68DF-1850-4BDB-40A2C2B9AF6A}"/>
              </a:ext>
            </a:extLst>
          </p:cNvPr>
          <p:cNvPicPr>
            <a:picLocks noChangeAspect="1"/>
          </p:cNvPicPr>
          <p:nvPr/>
        </p:nvPicPr>
        <p:blipFill>
          <a:blip r:embed="rId7"/>
          <a:stretch>
            <a:fillRect/>
          </a:stretch>
        </p:blipFill>
        <p:spPr>
          <a:xfrm>
            <a:off x="7548702" y="1929877"/>
            <a:ext cx="3801005" cy="3686689"/>
          </a:xfrm>
          <a:prstGeom prst="rect">
            <a:avLst/>
          </a:prstGeom>
        </p:spPr>
      </p:pic>
      <p:sp>
        <p:nvSpPr>
          <p:cNvPr id="8" name="Footer Placeholder 3">
            <a:extLst>
              <a:ext uri="{FF2B5EF4-FFF2-40B4-BE49-F238E27FC236}">
                <a16:creationId xmlns:a16="http://schemas.microsoft.com/office/drawing/2014/main" id="{2B364351-9095-AA96-C4AC-391AEF008578}"/>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542363"/>
      </p:ext>
    </p:extLst>
  </p:cSld>
  <p:clrMapOvr>
    <a:masterClrMapping/>
  </p:clrMapOvr>
  <mc:AlternateContent xmlns:mc="http://schemas.openxmlformats.org/markup-compatibility/2006" xmlns:p14="http://schemas.microsoft.com/office/powerpoint/2010/main">
    <mc:Choice Requires="p14">
      <p:transition spd="slow" p14:dur="2000" advTm="60755"/>
    </mc:Choice>
    <mc:Fallback xmlns="">
      <p:transition spd="slow" advTm="6075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SOAR: </a:t>
            </a:r>
            <a:r>
              <a:rPr lang="en-US" u="sng" dirty="0"/>
              <a:t>S</a:t>
            </a:r>
            <a:r>
              <a:rPr lang="en-US" dirty="0"/>
              <a:t>pecify the Question: </a:t>
            </a:r>
            <a:br>
              <a:rPr lang="en-US" dirty="0"/>
            </a:br>
            <a:r>
              <a:rPr lang="en-US" dirty="0"/>
              <a:t>Sample Business Questions</a:t>
            </a:r>
            <a:br>
              <a:rPr lang="en-US" dirty="0"/>
            </a:br>
            <a:r>
              <a:rPr lang="en-US" sz="3200" dirty="0"/>
              <a:t>(Potentially Answerable With Data):</a:t>
            </a:r>
          </a:p>
        </p:txBody>
      </p:sp>
      <p:sp>
        <p:nvSpPr>
          <p:cNvPr id="3" name="Content Placeholder 2"/>
          <p:cNvSpPr>
            <a:spLocks noGrp="1"/>
          </p:cNvSpPr>
          <p:nvPr>
            <p:ph sz="half" idx="1"/>
          </p:nvPr>
        </p:nvSpPr>
        <p:spPr>
          <a:xfrm>
            <a:off x="3869268" y="3035508"/>
            <a:ext cx="7756960" cy="2765684"/>
          </a:xfrm>
        </p:spPr>
        <p:txBody>
          <a:bodyPr>
            <a:noAutofit/>
          </a:bodyPr>
          <a:lstStyle/>
          <a:p>
            <a:pPr lvl="0"/>
            <a:r>
              <a:rPr lang="en-US" sz="1900" dirty="0"/>
              <a:t>How is the customer demographic profile (age, gender, disposable income, etc.) changing for typical customer shopping at McDonald’s?</a:t>
            </a:r>
          </a:p>
          <a:p>
            <a:pPr lvl="0"/>
            <a:r>
              <a:rPr lang="en-US" sz="1900" dirty="0"/>
              <a:t>If we purchase a new, more efficient copier, will the realized savings be sufficient to justify the more expensive price tag?</a:t>
            </a:r>
          </a:p>
          <a:p>
            <a:pPr lvl="0"/>
            <a:r>
              <a:rPr lang="en-US" sz="1900" dirty="0"/>
              <a:t>How much will the lead ordering deadline for Christmas products change if we source the products from Mexico versus Indonesia?</a:t>
            </a:r>
          </a:p>
          <a:p>
            <a:pPr lvl="0"/>
            <a:r>
              <a:rPr lang="en-US" sz="1900" dirty="0"/>
              <a:t>How will Chinese tariffs affect the sourcing of Walmart products to the US?</a:t>
            </a:r>
          </a:p>
          <a:p>
            <a:pPr lvl="0"/>
            <a:r>
              <a:rPr lang="en-US" sz="1900" dirty="0"/>
              <a:t>How will our increasing employee health insurance rates affect our level of sales needed to break even?</a:t>
            </a:r>
          </a:p>
          <a:p>
            <a:endParaRPr lang="en-US" sz="1900" dirty="0"/>
          </a:p>
        </p:txBody>
      </p:sp>
      <p:sp>
        <p:nvSpPr>
          <p:cNvPr id="6" name="Slide Number Placeholder 5">
            <a:extLst>
              <a:ext uri="{FF2B5EF4-FFF2-40B4-BE49-F238E27FC236}">
                <a16:creationId xmlns:a16="http://schemas.microsoft.com/office/drawing/2014/main" id="{FC1973D5-F529-4D16-A808-6238F4395EF2}"/>
              </a:ext>
            </a:extLst>
          </p:cNvPr>
          <p:cNvSpPr>
            <a:spLocks noGrp="1"/>
          </p:cNvSpPr>
          <p:nvPr>
            <p:ph type="sldNum" sz="quarter" idx="12"/>
          </p:nvPr>
        </p:nvSpPr>
        <p:spPr/>
        <p:txBody>
          <a:bodyPr/>
          <a:lstStyle/>
          <a:p>
            <a:fld id="{E555C569-B112-4D8C-B1B2-EEE93146C0F6}" type="slidenum">
              <a:rPr lang="en-US" smtClean="0"/>
              <a:t>28</a:t>
            </a:fld>
            <a:endParaRPr lang="en-US" dirty="0"/>
          </a:p>
        </p:txBody>
      </p:sp>
      <p:sp>
        <p:nvSpPr>
          <p:cNvPr id="4" name="Footer Placeholder 3">
            <a:extLst>
              <a:ext uri="{FF2B5EF4-FFF2-40B4-BE49-F238E27FC236}">
                <a16:creationId xmlns:a16="http://schemas.microsoft.com/office/drawing/2014/main" id="{D8F56F8A-FADD-AE3B-378A-E853918A15C5}"/>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056257"/>
      </p:ext>
    </p:extLst>
  </p:cSld>
  <p:clrMapOvr>
    <a:masterClrMapping/>
  </p:clrMapOvr>
  <mc:AlternateContent xmlns:mc="http://schemas.openxmlformats.org/markup-compatibility/2006" xmlns:p14="http://schemas.microsoft.com/office/powerpoint/2010/main">
    <mc:Choice Requires="p14">
      <p:transition spd="slow" p14:dur="2000" advTm="48305"/>
    </mc:Choice>
    <mc:Fallback xmlns="">
      <p:transition spd="slow" advTm="4830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SOAR: </a:t>
            </a:r>
            <a:r>
              <a:rPr lang="en-US" u="sng" dirty="0"/>
              <a:t>S</a:t>
            </a:r>
            <a:r>
              <a:rPr lang="en-US" dirty="0"/>
              <a:t>pecify the Question</a:t>
            </a:r>
          </a:p>
        </p:txBody>
      </p:sp>
      <p:sp>
        <p:nvSpPr>
          <p:cNvPr id="6" name="Slide Number Placeholder 5">
            <a:extLst>
              <a:ext uri="{FF2B5EF4-FFF2-40B4-BE49-F238E27FC236}">
                <a16:creationId xmlns:a16="http://schemas.microsoft.com/office/drawing/2014/main" id="{C3625803-FA8A-45F8-9545-335BB820811A}"/>
              </a:ext>
            </a:extLst>
          </p:cNvPr>
          <p:cNvSpPr>
            <a:spLocks noGrp="1"/>
          </p:cNvSpPr>
          <p:nvPr>
            <p:ph type="sldNum" sz="quarter" idx="12"/>
          </p:nvPr>
        </p:nvSpPr>
        <p:spPr/>
        <p:txBody>
          <a:bodyPr/>
          <a:lstStyle/>
          <a:p>
            <a:fld id="{E555C569-B112-4D8C-B1B2-EEE93146C0F6}" type="slidenum">
              <a:rPr lang="en-US" smtClean="0"/>
              <a:t>29</a:t>
            </a:fld>
            <a:endParaRPr lang="en-US" dirty="0"/>
          </a:p>
        </p:txBody>
      </p:sp>
      <p:sp>
        <p:nvSpPr>
          <p:cNvPr id="10" name="Content Placeholder 9"/>
          <p:cNvSpPr>
            <a:spLocks noGrp="1"/>
          </p:cNvSpPr>
          <p:nvPr>
            <p:ph sz="half" idx="1"/>
          </p:nvPr>
        </p:nvSpPr>
        <p:spPr>
          <a:xfrm>
            <a:off x="3867912" y="2133600"/>
            <a:ext cx="7868088" cy="3855720"/>
          </a:xfrm>
        </p:spPr>
        <p:txBody>
          <a:bodyPr/>
          <a:lstStyle/>
          <a:p>
            <a:r>
              <a:rPr lang="en-US" dirty="0"/>
              <a:t>Different Questions Lead to </a:t>
            </a:r>
            <a:r>
              <a:rPr lang="en-US"/>
              <a:t>Different Analytics Types</a:t>
            </a:r>
            <a:endParaRPr lang="en-US" dirty="0"/>
          </a:p>
          <a:p>
            <a:r>
              <a:rPr lang="en-US" dirty="0"/>
              <a:t>Five General Types of Business Questions and their Respective Analytics Type:</a:t>
            </a:r>
          </a:p>
          <a:p>
            <a:pPr marL="0" indent="0">
              <a:buNone/>
            </a:pPr>
            <a:endParaRPr lang="en-US" dirty="0"/>
          </a:p>
          <a:p>
            <a:pPr lvl="1"/>
            <a:r>
              <a:rPr lang="en-US" b="1" dirty="0"/>
              <a:t>Descriptive Analytics: </a:t>
            </a:r>
            <a:r>
              <a:rPr lang="en-US" dirty="0"/>
              <a:t>What Happened? </a:t>
            </a:r>
            <a:endParaRPr lang="en-US" b="1" dirty="0"/>
          </a:p>
          <a:p>
            <a:pPr lvl="1"/>
            <a:r>
              <a:rPr lang="en-US" b="1" dirty="0"/>
              <a:t>Diagnostic Analytics:</a:t>
            </a:r>
            <a:r>
              <a:rPr lang="en-US" dirty="0"/>
              <a:t> Why did it Happen? </a:t>
            </a:r>
          </a:p>
          <a:p>
            <a:pPr lvl="1"/>
            <a:r>
              <a:rPr lang="en-US" b="1" dirty="0"/>
              <a:t>Predictive Analytics: </a:t>
            </a:r>
            <a:r>
              <a:rPr lang="en-US" dirty="0"/>
              <a:t>What is Likely to Happen in the Future? </a:t>
            </a:r>
          </a:p>
          <a:p>
            <a:pPr lvl="1"/>
            <a:r>
              <a:rPr lang="en-US" b="1" dirty="0"/>
              <a:t>Prescriptive Analytics: </a:t>
            </a:r>
            <a:r>
              <a:rPr lang="en-US" dirty="0"/>
              <a:t>What Action(s) should we Take, based on What we Expect Will Happen? </a:t>
            </a:r>
          </a:p>
          <a:p>
            <a:pPr lvl="1"/>
            <a:r>
              <a:rPr lang="en-US" b="1" dirty="0"/>
              <a:t>Adaptive Analytics: </a:t>
            </a:r>
            <a:r>
              <a:rPr lang="en-US" dirty="0"/>
              <a:t>How does the System Adapt to Changes?</a:t>
            </a:r>
          </a:p>
          <a:p>
            <a:pPr lvl="1"/>
            <a:endParaRPr lang="en-US" dirty="0"/>
          </a:p>
          <a:p>
            <a:pPr lvl="1"/>
            <a:endParaRPr lang="en-US" dirty="0"/>
          </a:p>
        </p:txBody>
      </p:sp>
      <p:sp>
        <p:nvSpPr>
          <p:cNvPr id="3" name="Footer Placeholder 3">
            <a:extLst>
              <a:ext uri="{FF2B5EF4-FFF2-40B4-BE49-F238E27FC236}">
                <a16:creationId xmlns:a16="http://schemas.microsoft.com/office/drawing/2014/main" id="{E996DC73-D13B-A6CF-C392-072A4D85EEE5}"/>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318642"/>
      </p:ext>
    </p:extLst>
  </p:cSld>
  <p:clrMapOvr>
    <a:masterClrMapping/>
  </p:clrMapOvr>
  <mc:AlternateContent xmlns:mc="http://schemas.openxmlformats.org/markup-compatibility/2006" xmlns:p14="http://schemas.microsoft.com/office/powerpoint/2010/main">
    <mc:Choice Requires="p14">
      <p:transition spd="slow" p14:dur="2000" advTm="37418"/>
    </mc:Choice>
    <mc:Fallback xmlns="">
      <p:transition spd="slow" advTm="3741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F56612-0D5E-4DB7-807B-A984A7DA6E1C}"/>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4EE6D2CD-31E1-4927-A501-6422F4AE606F}"/>
              </a:ext>
            </a:extLst>
          </p:cNvPr>
          <p:cNvSpPr>
            <a:spLocks noGrp="1"/>
          </p:cNvSpPr>
          <p:nvPr>
            <p:ph sz="half" idx="1"/>
          </p:nvPr>
        </p:nvSpPr>
        <p:spPr>
          <a:xfrm>
            <a:off x="3867912" y="1816274"/>
            <a:ext cx="3474720" cy="4173046"/>
          </a:xfrm>
        </p:spPr>
        <p:txBody>
          <a:bodyPr>
            <a:normAutofit fontScale="85000" lnSpcReduction="20000"/>
          </a:bodyPr>
          <a:lstStyle/>
          <a:p>
            <a:pPr marL="0" indent="0">
              <a:buNone/>
            </a:pPr>
            <a:r>
              <a:rPr lang="en-US" sz="3600" b="1" dirty="0">
                <a:solidFill>
                  <a:schemeClr val="accent2"/>
                </a:solidFill>
              </a:rPr>
              <a:t>1.1</a:t>
            </a:r>
            <a:r>
              <a:rPr lang="en-US" sz="3600" b="1" dirty="0"/>
              <a:t> </a:t>
            </a:r>
            <a:br>
              <a:rPr lang="en-US" b="1" dirty="0"/>
            </a:br>
            <a:r>
              <a:rPr lang="en-US" dirty="0"/>
              <a:t>Define a business process and explain why increased data availability has given rise to the role of business analyst.</a:t>
            </a:r>
          </a:p>
          <a:p>
            <a:pPr marL="0" indent="0">
              <a:buNone/>
            </a:pPr>
            <a:endParaRPr lang="en-US" dirty="0"/>
          </a:p>
          <a:p>
            <a:pPr marL="0" indent="0">
              <a:buNone/>
            </a:pPr>
            <a:r>
              <a:rPr lang="en-US" sz="3600" b="1" dirty="0">
                <a:solidFill>
                  <a:schemeClr val="accent2"/>
                </a:solidFill>
              </a:rPr>
              <a:t>1.2</a:t>
            </a:r>
            <a:r>
              <a:rPr lang="en-US" sz="3600" b="1" dirty="0"/>
              <a:t> </a:t>
            </a:r>
            <a:br>
              <a:rPr lang="en-US" b="1" dirty="0"/>
            </a:br>
            <a:r>
              <a:rPr lang="en-US" dirty="0"/>
              <a:t>Differentiate between data and information.</a:t>
            </a:r>
          </a:p>
          <a:p>
            <a:pPr marL="0" indent="0">
              <a:buNone/>
            </a:pPr>
            <a:endParaRPr lang="en-US" dirty="0"/>
          </a:p>
          <a:p>
            <a:pPr marL="0" indent="0">
              <a:buNone/>
            </a:pPr>
            <a:r>
              <a:rPr lang="en-US" sz="3600" b="1" dirty="0">
                <a:solidFill>
                  <a:schemeClr val="accent2"/>
                </a:solidFill>
              </a:rPr>
              <a:t>1.3</a:t>
            </a:r>
            <a:br>
              <a:rPr lang="en-US" b="1" dirty="0"/>
            </a:br>
            <a:r>
              <a:rPr lang="en-US" dirty="0"/>
              <a:t>Summarize the role of the business analyst.</a:t>
            </a:r>
          </a:p>
          <a:p>
            <a:pPr marL="0" indent="0">
              <a:buNone/>
            </a:pPr>
            <a:endParaRPr lang="en-US" dirty="0"/>
          </a:p>
        </p:txBody>
      </p:sp>
      <p:sp>
        <p:nvSpPr>
          <p:cNvPr id="6" name="Content Placeholder 5">
            <a:extLst>
              <a:ext uri="{FF2B5EF4-FFF2-40B4-BE49-F238E27FC236}">
                <a16:creationId xmlns:a16="http://schemas.microsoft.com/office/drawing/2014/main" id="{92BEDDD2-EE33-478B-BAE1-F927ACAB2DEE}"/>
              </a:ext>
            </a:extLst>
          </p:cNvPr>
          <p:cNvSpPr>
            <a:spLocks noGrp="1"/>
          </p:cNvSpPr>
          <p:nvPr>
            <p:ph sz="half" idx="2"/>
          </p:nvPr>
        </p:nvSpPr>
        <p:spPr>
          <a:xfrm>
            <a:off x="7709748" y="1816275"/>
            <a:ext cx="3350734" cy="4173046"/>
          </a:xfrm>
        </p:spPr>
        <p:txBody>
          <a:bodyPr>
            <a:normAutofit fontScale="85000" lnSpcReduction="20000"/>
          </a:bodyPr>
          <a:lstStyle/>
          <a:p>
            <a:pPr marL="0" indent="0">
              <a:lnSpc>
                <a:spcPct val="100000"/>
              </a:lnSpc>
              <a:spcBef>
                <a:spcPts val="0"/>
              </a:spcBef>
              <a:buNone/>
            </a:pPr>
            <a:r>
              <a:rPr lang="en-US" sz="3900" b="1" dirty="0">
                <a:solidFill>
                  <a:schemeClr val="accent2"/>
                </a:solidFill>
              </a:rPr>
              <a:t>1.4</a:t>
            </a:r>
            <a:br>
              <a:rPr lang="en-US" sz="2200" b="1" dirty="0"/>
            </a:br>
            <a:r>
              <a:rPr lang="en-US" sz="2200" dirty="0"/>
              <a:t>Describe how business functions use business analytics.</a:t>
            </a:r>
          </a:p>
          <a:p>
            <a:pPr marL="0" indent="0">
              <a:lnSpc>
                <a:spcPct val="100000"/>
              </a:lnSpc>
              <a:spcBef>
                <a:spcPts val="0"/>
              </a:spcBef>
              <a:buNone/>
            </a:pPr>
            <a:endParaRPr lang="en-US" sz="3600" b="1" dirty="0">
              <a:solidFill>
                <a:schemeClr val="accent2"/>
              </a:solidFill>
            </a:endParaRPr>
          </a:p>
          <a:p>
            <a:pPr marL="0" indent="0">
              <a:lnSpc>
                <a:spcPct val="100000"/>
              </a:lnSpc>
              <a:spcBef>
                <a:spcPts val="0"/>
              </a:spcBef>
              <a:buNone/>
            </a:pPr>
            <a:r>
              <a:rPr lang="en-US" sz="3600" b="1" dirty="0">
                <a:solidFill>
                  <a:schemeClr val="accent2"/>
                </a:solidFill>
              </a:rPr>
              <a:t>1.5</a:t>
            </a:r>
            <a:r>
              <a:rPr lang="en-US" sz="3600" b="1" dirty="0"/>
              <a:t> </a:t>
            </a:r>
            <a:br>
              <a:rPr lang="en-US" b="1" dirty="0"/>
            </a:br>
            <a:r>
              <a:rPr lang="en-US" dirty="0"/>
              <a:t>Identify the components of the SOAR analytics model.</a:t>
            </a:r>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sz="1400" dirty="0"/>
          </a:p>
          <a:p>
            <a:pPr marL="0" indent="0">
              <a:lnSpc>
                <a:spcPct val="100000"/>
              </a:lnSpc>
              <a:spcBef>
                <a:spcPts val="0"/>
              </a:spcBef>
              <a:buNone/>
            </a:pPr>
            <a:endParaRPr lang="en-US" sz="1400" dirty="0"/>
          </a:p>
          <a:p>
            <a:pPr>
              <a:spcBef>
                <a:spcPts val="0"/>
              </a:spcBef>
            </a:pPr>
            <a:r>
              <a:rPr lang="en-US" sz="3600" b="1" dirty="0">
                <a:solidFill>
                  <a:schemeClr val="accent2"/>
                </a:solidFill>
              </a:rPr>
              <a:t>1.6</a:t>
            </a:r>
            <a:r>
              <a:rPr lang="en-US" sz="3600" b="1" dirty="0"/>
              <a:t> </a:t>
            </a:r>
            <a:br>
              <a:rPr lang="en-US" sz="2100" b="1" dirty="0"/>
            </a:br>
            <a:r>
              <a:rPr lang="en-US" dirty="0"/>
              <a:t>Describe the use of exploratory data visualizations and explanatory data visualizations</a:t>
            </a:r>
          </a:p>
          <a:p>
            <a:pPr marL="0" indent="0">
              <a:lnSpc>
                <a:spcPct val="100000"/>
              </a:lnSpc>
              <a:spcBef>
                <a:spcPts val="0"/>
              </a:spcBef>
              <a:buNone/>
            </a:pPr>
            <a:endParaRPr lang="en-US" sz="1400" dirty="0"/>
          </a:p>
          <a:p>
            <a:pPr marL="0" indent="0">
              <a:lnSpc>
                <a:spcPct val="100000"/>
              </a:lnSpc>
              <a:spcBef>
                <a:spcPts val="0"/>
              </a:spcBef>
              <a:buNone/>
            </a:pPr>
            <a:endParaRPr lang="en-US" sz="1400" dirty="0"/>
          </a:p>
          <a:p>
            <a:pPr marL="0" indent="0">
              <a:lnSpc>
                <a:spcPct val="100000"/>
              </a:lnSpc>
              <a:spcBef>
                <a:spcPts val="0"/>
              </a:spcBef>
              <a:buNone/>
            </a:pPr>
            <a:endParaRPr lang="en-US" dirty="0"/>
          </a:p>
          <a:p>
            <a:pPr marL="0" indent="0">
              <a:buNone/>
            </a:pPr>
            <a:endParaRPr lang="en-US" dirty="0"/>
          </a:p>
        </p:txBody>
      </p:sp>
      <p:sp>
        <p:nvSpPr>
          <p:cNvPr id="2" name="Footer Placeholder 1">
            <a:extLst>
              <a:ext uri="{FF2B5EF4-FFF2-40B4-BE49-F238E27FC236}">
                <a16:creationId xmlns:a16="http://schemas.microsoft.com/office/drawing/2014/main" id="{A839C7BD-4CE7-44AB-BF82-B8AC9F0E0E09}"/>
              </a:ext>
            </a:extLst>
          </p:cNvPr>
          <p:cNvSpPr>
            <a:spLocks noGrp="1"/>
          </p:cNvSpPr>
          <p:nvPr>
            <p:ph type="ftr" sz="quarter" idx="11"/>
          </p:nvPr>
        </p:nvSpPr>
        <p:spPr/>
        <p:txBody>
          <a:bodyPr/>
          <a:lstStyle/>
          <a:p>
            <a:r>
              <a:rPr lang="en-US" sz="800" dirty="0">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p>
        </p:txBody>
      </p:sp>
      <p:sp>
        <p:nvSpPr>
          <p:cNvPr id="3" name="Slide Number Placeholder 2">
            <a:extLst>
              <a:ext uri="{FF2B5EF4-FFF2-40B4-BE49-F238E27FC236}">
                <a16:creationId xmlns:a16="http://schemas.microsoft.com/office/drawing/2014/main" id="{1DBB8021-8D1E-40F7-9BB0-18F310AB65E8}"/>
              </a:ext>
            </a:extLst>
          </p:cNvPr>
          <p:cNvSpPr>
            <a:spLocks noGrp="1"/>
          </p:cNvSpPr>
          <p:nvPr>
            <p:ph type="sldNum" sz="quarter" idx="12"/>
          </p:nvPr>
        </p:nvSpPr>
        <p:spPr/>
        <p:txBody>
          <a:bodyPr/>
          <a:lstStyle/>
          <a:p>
            <a:fld id="{E555C569-B112-4D8C-B1B2-EEE93146C0F6}" type="slidenum">
              <a:rPr lang="en-US" smtClean="0"/>
              <a:t>3</a:t>
            </a:fld>
            <a:endParaRPr lang="en-US" dirty="0"/>
          </a:p>
        </p:txBody>
      </p:sp>
    </p:spTree>
    <p:extLst>
      <p:ext uri="{BB962C8B-B14F-4D97-AF65-F5344CB8AC3E}">
        <p14:creationId xmlns:p14="http://schemas.microsoft.com/office/powerpoint/2010/main" val="1509026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SOAR: </a:t>
            </a:r>
            <a:r>
              <a:rPr lang="en-US" u="sng" dirty="0"/>
              <a:t>O</a:t>
            </a:r>
            <a:r>
              <a:rPr lang="en-US" dirty="0"/>
              <a:t>btain the Data</a:t>
            </a:r>
          </a:p>
        </p:txBody>
      </p:sp>
      <p:sp>
        <p:nvSpPr>
          <p:cNvPr id="5" name="Content Placeholder 4"/>
          <p:cNvSpPr>
            <a:spLocks noGrp="1"/>
          </p:cNvSpPr>
          <p:nvPr>
            <p:ph idx="1"/>
          </p:nvPr>
        </p:nvSpPr>
        <p:spPr/>
        <p:txBody>
          <a:bodyPr>
            <a:normAutofit/>
          </a:bodyPr>
          <a:lstStyle/>
          <a:p>
            <a:pPr lvl="0"/>
            <a:r>
              <a:rPr lang="en-US" dirty="0"/>
              <a:t>Which data is available?</a:t>
            </a:r>
          </a:p>
          <a:p>
            <a:pPr lvl="0"/>
            <a:r>
              <a:rPr lang="en-US" dirty="0"/>
              <a:t>Which data needs to be collected? </a:t>
            </a:r>
          </a:p>
          <a:p>
            <a:pPr lvl="0"/>
            <a:r>
              <a:rPr lang="en-US" dirty="0"/>
              <a:t>Will the data actually adequately address the question? </a:t>
            </a:r>
          </a:p>
          <a:p>
            <a:pPr lvl="0"/>
            <a:r>
              <a:rPr lang="en-US" dirty="0"/>
              <a:t>Is the data relevant to the question being asked and/or reliable enough to address the question?</a:t>
            </a:r>
          </a:p>
          <a:p>
            <a:pPr lvl="0"/>
            <a:r>
              <a:rPr lang="en-US" dirty="0"/>
              <a:t>Is it clean of errors or inconsistencies? </a:t>
            </a:r>
          </a:p>
          <a:p>
            <a:pPr lvl="0"/>
            <a:r>
              <a:rPr lang="en-US" dirty="0"/>
              <a:t>Does it have lots of missing data?</a:t>
            </a:r>
          </a:p>
          <a:p>
            <a:pPr lvl="0"/>
            <a:r>
              <a:rPr lang="en-US" dirty="0"/>
              <a:t>Is the data biased in some way?</a:t>
            </a:r>
          </a:p>
        </p:txBody>
      </p:sp>
      <p:sp>
        <p:nvSpPr>
          <p:cNvPr id="4" name="Slide Number Placeholder 3">
            <a:extLst>
              <a:ext uri="{FF2B5EF4-FFF2-40B4-BE49-F238E27FC236}">
                <a16:creationId xmlns:a16="http://schemas.microsoft.com/office/drawing/2014/main" id="{A8657D49-5C06-4A5B-BC70-CF7BDE1EF97A}"/>
              </a:ext>
            </a:extLst>
          </p:cNvPr>
          <p:cNvSpPr>
            <a:spLocks noGrp="1"/>
          </p:cNvSpPr>
          <p:nvPr>
            <p:ph type="sldNum" sz="quarter" idx="12"/>
          </p:nvPr>
        </p:nvSpPr>
        <p:spPr/>
        <p:txBody>
          <a:bodyPr/>
          <a:lstStyle/>
          <a:p>
            <a:fld id="{E555C569-B112-4D8C-B1B2-EEE93146C0F6}" type="slidenum">
              <a:rPr lang="en-US" smtClean="0"/>
              <a:t>30</a:t>
            </a:fld>
            <a:endParaRPr lang="en-US" dirty="0"/>
          </a:p>
        </p:txBody>
      </p:sp>
      <p:sp>
        <p:nvSpPr>
          <p:cNvPr id="6" name="Footer Placeholder 3">
            <a:extLst>
              <a:ext uri="{FF2B5EF4-FFF2-40B4-BE49-F238E27FC236}">
                <a16:creationId xmlns:a16="http://schemas.microsoft.com/office/drawing/2014/main" id="{865434A8-E677-790C-1A5E-44A3887DEFD7}"/>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663595"/>
      </p:ext>
    </p:extLst>
  </p:cSld>
  <p:clrMapOvr>
    <a:masterClrMapping/>
  </p:clrMapOvr>
  <mc:AlternateContent xmlns:mc="http://schemas.openxmlformats.org/markup-compatibility/2006" xmlns:p14="http://schemas.microsoft.com/office/powerpoint/2010/main">
    <mc:Choice Requires="p14">
      <p:transition spd="slow" p14:dur="2000" advTm="1097"/>
    </mc:Choice>
    <mc:Fallback xmlns="">
      <p:transition spd="slow" advTm="109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SOAR: </a:t>
            </a:r>
            <a:r>
              <a:rPr lang="en-US" u="sng" dirty="0"/>
              <a:t>A</a:t>
            </a:r>
            <a:r>
              <a:rPr lang="en-US" dirty="0"/>
              <a:t>nalyze the Data</a:t>
            </a:r>
          </a:p>
        </p:txBody>
      </p:sp>
      <p:sp>
        <p:nvSpPr>
          <p:cNvPr id="6" name="Slide Number Placeholder 5">
            <a:extLst>
              <a:ext uri="{FF2B5EF4-FFF2-40B4-BE49-F238E27FC236}">
                <a16:creationId xmlns:a16="http://schemas.microsoft.com/office/drawing/2014/main" id="{C3625803-FA8A-45F8-9545-335BB820811A}"/>
              </a:ext>
            </a:extLst>
          </p:cNvPr>
          <p:cNvSpPr>
            <a:spLocks noGrp="1"/>
          </p:cNvSpPr>
          <p:nvPr>
            <p:ph type="sldNum" sz="quarter" idx="12"/>
          </p:nvPr>
        </p:nvSpPr>
        <p:spPr/>
        <p:txBody>
          <a:bodyPr/>
          <a:lstStyle/>
          <a:p>
            <a:fld id="{E555C569-B112-4D8C-B1B2-EEE93146C0F6}" type="slidenum">
              <a:rPr lang="en-US" smtClean="0"/>
              <a:t>31</a:t>
            </a:fld>
            <a:endParaRPr lang="en-US" dirty="0"/>
          </a:p>
        </p:txBody>
      </p:sp>
      <p:sp>
        <p:nvSpPr>
          <p:cNvPr id="4" name="Content Placeholder 3">
            <a:extLst>
              <a:ext uri="{FF2B5EF4-FFF2-40B4-BE49-F238E27FC236}">
                <a16:creationId xmlns:a16="http://schemas.microsoft.com/office/drawing/2014/main" id="{F9AB295F-0B86-35FC-E207-E77C9DA7182C}"/>
              </a:ext>
            </a:extLst>
          </p:cNvPr>
          <p:cNvSpPr>
            <a:spLocks noGrp="1"/>
          </p:cNvSpPr>
          <p:nvPr>
            <p:ph sz="half" idx="1"/>
          </p:nvPr>
        </p:nvSpPr>
        <p:spPr/>
        <p:txBody>
          <a:bodyPr/>
          <a:lstStyle/>
          <a:p>
            <a:endParaRPr lang="en-US" dirty="0"/>
          </a:p>
        </p:txBody>
      </p:sp>
      <p:pic>
        <p:nvPicPr>
          <p:cNvPr id="8" name="Picture 7">
            <a:extLst>
              <a:ext uri="{FF2B5EF4-FFF2-40B4-BE49-F238E27FC236}">
                <a16:creationId xmlns:a16="http://schemas.microsoft.com/office/drawing/2014/main" id="{7F4B02AE-D156-BB35-3CE4-4CE60974C434}"/>
              </a:ext>
            </a:extLst>
          </p:cNvPr>
          <p:cNvPicPr>
            <a:picLocks noChangeAspect="1"/>
          </p:cNvPicPr>
          <p:nvPr/>
        </p:nvPicPr>
        <p:blipFill>
          <a:blip r:embed="rId2"/>
          <a:stretch>
            <a:fillRect/>
          </a:stretch>
        </p:blipFill>
        <p:spPr>
          <a:xfrm>
            <a:off x="3867912" y="1675043"/>
            <a:ext cx="6658904" cy="4601217"/>
          </a:xfrm>
          <a:prstGeom prst="rect">
            <a:avLst/>
          </a:prstGeom>
        </p:spPr>
      </p:pic>
      <p:sp>
        <p:nvSpPr>
          <p:cNvPr id="3" name="Footer Placeholder 3">
            <a:extLst>
              <a:ext uri="{FF2B5EF4-FFF2-40B4-BE49-F238E27FC236}">
                <a16:creationId xmlns:a16="http://schemas.microsoft.com/office/drawing/2014/main" id="{F8EA1E0F-DDFE-2C17-C2AD-1DAC2F5B19EA}"/>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591900"/>
      </p:ext>
    </p:extLst>
  </p:cSld>
  <p:clrMapOvr>
    <a:masterClrMapping/>
  </p:clrMapOvr>
  <mc:AlternateContent xmlns:mc="http://schemas.openxmlformats.org/markup-compatibility/2006" xmlns:p14="http://schemas.microsoft.com/office/powerpoint/2010/main">
    <mc:Choice Requires="p14">
      <p:transition spd="slow" p14:dur="2000" advTm="37418"/>
    </mc:Choice>
    <mc:Fallback xmlns="">
      <p:transition spd="slow" advTm="37418"/>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SOAR: </a:t>
            </a:r>
            <a:r>
              <a:rPr lang="en-US" u="sng" dirty="0"/>
              <a:t>R</a:t>
            </a:r>
            <a:r>
              <a:rPr lang="en-US" dirty="0"/>
              <a:t>eport the Results</a:t>
            </a:r>
          </a:p>
        </p:txBody>
      </p:sp>
      <p:sp>
        <p:nvSpPr>
          <p:cNvPr id="3" name="Content Placeholder 2"/>
          <p:cNvSpPr>
            <a:spLocks noGrp="1"/>
          </p:cNvSpPr>
          <p:nvPr>
            <p:ph idx="1"/>
          </p:nvPr>
        </p:nvSpPr>
        <p:spPr/>
        <p:txBody>
          <a:bodyPr/>
          <a:lstStyle/>
          <a:p>
            <a:pPr lvl="0"/>
            <a:r>
              <a:rPr lang="en-US" dirty="0"/>
              <a:t>What is the best way to communicate what we’ve found in our data analysis?</a:t>
            </a:r>
          </a:p>
          <a:p>
            <a:r>
              <a:rPr lang="en-US" dirty="0"/>
              <a:t>Static Visualizations</a:t>
            </a:r>
          </a:p>
          <a:p>
            <a:pPr lvl="1"/>
            <a:r>
              <a:rPr lang="en-US" dirty="0"/>
              <a:t>Reports</a:t>
            </a:r>
          </a:p>
          <a:p>
            <a:pPr lvl="1"/>
            <a:r>
              <a:rPr lang="en-US" dirty="0"/>
              <a:t>Graphs</a:t>
            </a:r>
          </a:p>
          <a:p>
            <a:pPr lvl="1"/>
            <a:r>
              <a:rPr lang="en-US" dirty="0"/>
              <a:t>Tables</a:t>
            </a:r>
          </a:p>
          <a:p>
            <a:r>
              <a:rPr lang="en-US" dirty="0"/>
              <a:t>Dynamic Visualizations</a:t>
            </a:r>
          </a:p>
          <a:p>
            <a:pPr lvl="1"/>
            <a:r>
              <a:rPr lang="en-US" dirty="0"/>
              <a:t>Dashboards</a:t>
            </a:r>
          </a:p>
        </p:txBody>
      </p:sp>
      <p:sp>
        <p:nvSpPr>
          <p:cNvPr id="5" name="Slide Number Placeholder 4">
            <a:extLst>
              <a:ext uri="{FF2B5EF4-FFF2-40B4-BE49-F238E27FC236}">
                <a16:creationId xmlns:a16="http://schemas.microsoft.com/office/drawing/2014/main" id="{8E590C26-E100-4366-B1D8-A07407E4C893}"/>
              </a:ext>
            </a:extLst>
          </p:cNvPr>
          <p:cNvSpPr>
            <a:spLocks noGrp="1"/>
          </p:cNvSpPr>
          <p:nvPr>
            <p:ph type="sldNum" sz="quarter" idx="12"/>
          </p:nvPr>
        </p:nvSpPr>
        <p:spPr/>
        <p:txBody>
          <a:bodyPr/>
          <a:lstStyle/>
          <a:p>
            <a:fld id="{E555C569-B112-4D8C-B1B2-EEE93146C0F6}" type="slidenum">
              <a:rPr lang="en-US" smtClean="0"/>
              <a:t>32</a:t>
            </a:fld>
            <a:endParaRPr lang="en-US" dirty="0"/>
          </a:p>
        </p:txBody>
      </p:sp>
      <p:sp>
        <p:nvSpPr>
          <p:cNvPr id="6" name="Footer Placeholder 3">
            <a:extLst>
              <a:ext uri="{FF2B5EF4-FFF2-40B4-BE49-F238E27FC236}">
                <a16:creationId xmlns:a16="http://schemas.microsoft.com/office/drawing/2014/main" id="{3EF62472-9C51-7D2B-B998-6F2A39834715}"/>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292597"/>
      </p:ext>
    </p:extLst>
  </p:cSld>
  <p:clrMapOvr>
    <a:masterClrMapping/>
  </p:clrMapOvr>
  <mc:AlternateContent xmlns:mc="http://schemas.openxmlformats.org/markup-compatibility/2006" xmlns:p14="http://schemas.microsoft.com/office/powerpoint/2010/main">
    <mc:Choice Requires="p14">
      <p:transition spd="slow" p14:dur="2000" advTm="26496"/>
    </mc:Choice>
    <mc:Fallback xmlns="">
      <p:transition spd="slow" advTm="2649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SOAR Analytics Model</a:t>
            </a:r>
          </a:p>
        </p:txBody>
      </p:sp>
      <p:sp>
        <p:nvSpPr>
          <p:cNvPr id="5" name="Content Placeholder 4"/>
          <p:cNvSpPr>
            <a:spLocks noGrp="1"/>
          </p:cNvSpPr>
          <p:nvPr>
            <p:ph sz="half" idx="1"/>
          </p:nvPr>
        </p:nvSpPr>
        <p:spPr/>
        <p:txBody>
          <a:bodyPr/>
          <a:lstStyle/>
          <a:p>
            <a:pPr marL="457200" indent="-457200">
              <a:buFont typeface="+mj-lt"/>
              <a:buAutoNum type="arabicPeriod"/>
            </a:pPr>
            <a:r>
              <a:rPr lang="en-US" dirty="0"/>
              <a:t>Specify the Question</a:t>
            </a:r>
          </a:p>
          <a:p>
            <a:pPr marL="457200" indent="-457200">
              <a:buFont typeface="+mj-lt"/>
              <a:buAutoNum type="arabicPeriod"/>
            </a:pPr>
            <a:r>
              <a:rPr lang="en-US" dirty="0"/>
              <a:t>Obtain the Data</a:t>
            </a:r>
          </a:p>
          <a:p>
            <a:pPr marL="457200" indent="-457200">
              <a:buFont typeface="+mj-lt"/>
              <a:buAutoNum type="arabicPeriod"/>
            </a:pPr>
            <a:r>
              <a:rPr lang="en-US" dirty="0"/>
              <a:t>Analyze the Data</a:t>
            </a:r>
          </a:p>
          <a:p>
            <a:pPr marL="457200" indent="-457200">
              <a:buFont typeface="+mj-lt"/>
              <a:buAutoNum type="arabicPeriod"/>
            </a:pPr>
            <a:r>
              <a:rPr lang="en-US" dirty="0"/>
              <a:t>Report the Results</a:t>
            </a:r>
          </a:p>
        </p:txBody>
      </p:sp>
      <p:sp>
        <p:nvSpPr>
          <p:cNvPr id="6" name="Rectangle 5">
            <a:extLst>
              <a:ext uri="{FF2B5EF4-FFF2-40B4-BE49-F238E27FC236}">
                <a16:creationId xmlns:a16="http://schemas.microsoft.com/office/drawing/2014/main" id="{84BEB90C-F8D6-4E1C-9FEF-55C80C15BBCB}"/>
              </a:ext>
            </a:extLst>
          </p:cNvPr>
          <p:cNvSpPr/>
          <p:nvPr/>
        </p:nvSpPr>
        <p:spPr>
          <a:xfrm>
            <a:off x="8153400" y="5800081"/>
            <a:ext cx="2974805" cy="215444"/>
          </a:xfrm>
          <a:prstGeom prst="rect">
            <a:avLst/>
          </a:prstGeom>
        </p:spPr>
        <p:txBody>
          <a:bodyPr wrap="square">
            <a:spAutoFit/>
          </a:bodyPr>
          <a:lstStyle/>
          <a:p>
            <a:r>
              <a:rPr lang="en-US" sz="800" dirty="0"/>
              <a:t>EXHIBIT 1.4 The Recursive SOAR Analytics Model</a:t>
            </a:r>
            <a:endParaRPr lang="en-US" sz="800" dirty="0">
              <a:solidFill>
                <a:schemeClr val="accent2"/>
              </a:solidFill>
              <a:latin typeface="Montserrat" panose="00000500000000000000" pitchFamily="2" charset="0"/>
            </a:endParaRPr>
          </a:p>
        </p:txBody>
      </p:sp>
      <p:sp>
        <p:nvSpPr>
          <p:cNvPr id="4" name="Slide Number Placeholder 3">
            <a:extLst>
              <a:ext uri="{FF2B5EF4-FFF2-40B4-BE49-F238E27FC236}">
                <a16:creationId xmlns:a16="http://schemas.microsoft.com/office/drawing/2014/main" id="{6C0DE78F-3421-4D16-944D-7BEE6CB7FD96}"/>
              </a:ext>
            </a:extLst>
          </p:cNvPr>
          <p:cNvSpPr>
            <a:spLocks noGrp="1"/>
          </p:cNvSpPr>
          <p:nvPr>
            <p:ph type="sldNum" sz="quarter" idx="12"/>
          </p:nvPr>
        </p:nvSpPr>
        <p:spPr/>
        <p:txBody>
          <a:bodyPr/>
          <a:lstStyle/>
          <a:p>
            <a:fld id="{E555C569-B112-4D8C-B1B2-EEE93146C0F6}" type="slidenum">
              <a:rPr lang="en-US" smtClean="0"/>
              <a:t>33</a:t>
            </a:fld>
            <a:endParaRPr lang="en-US" dirty="0"/>
          </a:p>
        </p:txBody>
      </p:sp>
      <p:graphicFrame>
        <p:nvGraphicFramePr>
          <p:cNvPr id="7" name="Diagram 6"/>
          <p:cNvGraphicFramePr/>
          <p:nvPr/>
        </p:nvGraphicFramePr>
        <p:xfrm>
          <a:off x="7247789" y="2217213"/>
          <a:ext cx="4786026" cy="3365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3A3B1B20-68DF-1850-4BDB-40A2C2B9AF6A}"/>
              </a:ext>
            </a:extLst>
          </p:cNvPr>
          <p:cNvPicPr>
            <a:picLocks noChangeAspect="1"/>
          </p:cNvPicPr>
          <p:nvPr/>
        </p:nvPicPr>
        <p:blipFill>
          <a:blip r:embed="rId7"/>
          <a:stretch>
            <a:fillRect/>
          </a:stretch>
        </p:blipFill>
        <p:spPr>
          <a:xfrm>
            <a:off x="7548702" y="1929877"/>
            <a:ext cx="3801005" cy="3686689"/>
          </a:xfrm>
          <a:prstGeom prst="rect">
            <a:avLst/>
          </a:prstGeom>
        </p:spPr>
      </p:pic>
      <p:sp>
        <p:nvSpPr>
          <p:cNvPr id="8" name="Footer Placeholder 3">
            <a:extLst>
              <a:ext uri="{FF2B5EF4-FFF2-40B4-BE49-F238E27FC236}">
                <a16:creationId xmlns:a16="http://schemas.microsoft.com/office/drawing/2014/main" id="{34713860-1C86-44CB-3336-CBD12906F383}"/>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764913"/>
      </p:ext>
    </p:extLst>
  </p:cSld>
  <p:clrMapOvr>
    <a:masterClrMapping/>
  </p:clrMapOvr>
  <mc:AlternateContent xmlns:mc="http://schemas.openxmlformats.org/markup-compatibility/2006" xmlns:p14="http://schemas.microsoft.com/office/powerpoint/2010/main">
    <mc:Choice Requires="p14">
      <p:transition spd="slow" p14:dur="2000" advTm="60755"/>
    </mc:Choice>
    <mc:Fallback xmlns="">
      <p:transition spd="slow" advTm="60755"/>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Progress Check 1.5</a:t>
            </a:r>
          </a:p>
        </p:txBody>
      </p:sp>
      <p:sp>
        <p:nvSpPr>
          <p:cNvPr id="6" name="Text Placeholder 5">
            <a:extLst>
              <a:ext uri="{FF2B5EF4-FFF2-40B4-BE49-F238E27FC236}">
                <a16:creationId xmlns:a16="http://schemas.microsoft.com/office/drawing/2014/main" id="{EEB3F849-5603-46BC-9374-68C3E75D4555}"/>
              </a:ext>
            </a:extLst>
          </p:cNvPr>
          <p:cNvSpPr>
            <a:spLocks noGrp="1"/>
          </p:cNvSpPr>
          <p:nvPr>
            <p:ph idx="1"/>
          </p:nvPr>
        </p:nvSpPr>
        <p:spPr/>
        <p:txBody>
          <a:bodyPr>
            <a:normAutofit/>
          </a:bodyPr>
          <a:lstStyle/>
          <a:p>
            <a:pPr lvl="0"/>
            <a:r>
              <a:rPr lang="en-US" sz="3600" dirty="0">
                <a:latin typeface="Montserrat"/>
              </a:rPr>
              <a:t>Q. </a:t>
            </a:r>
            <a:r>
              <a:rPr lang="en-US" sz="3200" dirty="0"/>
              <a:t>If a company was trying to track its actual daily sales as compared to its sales targets, would you use a dynamic or static report?</a:t>
            </a:r>
          </a:p>
        </p:txBody>
      </p:sp>
      <p:sp>
        <p:nvSpPr>
          <p:cNvPr id="10" name="Rectangle 9">
            <a:extLst>
              <a:ext uri="{FF2B5EF4-FFF2-40B4-BE49-F238E27FC236}">
                <a16:creationId xmlns:a16="http://schemas.microsoft.com/office/drawing/2014/main" id="{2F469791-3CCF-432E-A734-39E8EC67D576}"/>
              </a:ext>
            </a:extLst>
          </p:cNvPr>
          <p:cNvSpPr/>
          <p:nvPr/>
        </p:nvSpPr>
        <p:spPr>
          <a:xfrm>
            <a:off x="9526" y="6569822"/>
            <a:ext cx="12185649" cy="246221"/>
          </a:xfrm>
          <a:prstGeom prst="rect">
            <a:avLst/>
          </a:prstGeom>
        </p:spPr>
        <p:txBody>
          <a:bodyPr wrap="square">
            <a:spAutoFit/>
          </a:bodyPr>
          <a:lstStyle/>
          <a:p>
            <a:pPr>
              <a:spcBef>
                <a:spcPct val="20000"/>
              </a:spcBef>
              <a:defRPr/>
            </a:pPr>
            <a:r>
              <a:rPr lang="en-US" sz="1000" dirty="0">
                <a:solidFill>
                  <a:schemeClr val="bg1"/>
                </a:solidFill>
                <a:latin typeface="Arial" panose="020B0604020202020204"/>
              </a:rPr>
              <a:t>© 2022 McGraw Hill. All rights reserved. Authorized only for instructor use in the classroom. No reproduction or further distribution permitted without the prior written consent of McGraw Hill.</a:t>
            </a:r>
          </a:p>
        </p:txBody>
      </p:sp>
      <p:sp>
        <p:nvSpPr>
          <p:cNvPr id="3" name="Slide Number Placeholder 2">
            <a:extLst>
              <a:ext uri="{FF2B5EF4-FFF2-40B4-BE49-F238E27FC236}">
                <a16:creationId xmlns:a16="http://schemas.microsoft.com/office/drawing/2014/main" id="{D2108AB9-3A2C-431A-8FDC-32E5DE212998}"/>
              </a:ext>
            </a:extLst>
          </p:cNvPr>
          <p:cNvSpPr>
            <a:spLocks noGrp="1"/>
          </p:cNvSpPr>
          <p:nvPr>
            <p:ph type="sldNum" sz="quarter" idx="12"/>
          </p:nvPr>
        </p:nvSpPr>
        <p:spPr/>
        <p:txBody>
          <a:bodyPr/>
          <a:lstStyle/>
          <a:p>
            <a:fld id="{E555C569-B112-4D8C-B1B2-EEE93146C0F6}" type="slidenum">
              <a:rPr lang="en-US" smtClean="0"/>
              <a:t>34</a:t>
            </a:fld>
            <a:endParaRPr lang="en-US" dirty="0"/>
          </a:p>
        </p:txBody>
      </p:sp>
      <p:sp>
        <p:nvSpPr>
          <p:cNvPr id="5" name="Footer Placeholder 3">
            <a:extLst>
              <a:ext uri="{FF2B5EF4-FFF2-40B4-BE49-F238E27FC236}">
                <a16:creationId xmlns:a16="http://schemas.microsoft.com/office/drawing/2014/main" id="{D19161FB-B6C4-1399-9064-60F8EF158FC9}"/>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2873994"/>
      </p:ext>
    </p:extLst>
  </p:cSld>
  <p:clrMapOvr>
    <a:masterClrMapping/>
  </p:clrMapOvr>
  <mc:AlternateContent xmlns:mc="http://schemas.openxmlformats.org/markup-compatibility/2006" xmlns:p14="http://schemas.microsoft.com/office/powerpoint/2010/main">
    <mc:Choice Requires="p14">
      <p:transition spd="slow" p14:dur="2000" advTm="37850"/>
    </mc:Choice>
    <mc:Fallback xmlns="">
      <p:transition spd="slow" advTm="3785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141E4-5EF5-40F0-AD72-0097561A274A}"/>
              </a:ext>
            </a:extLst>
          </p:cNvPr>
          <p:cNvSpPr>
            <a:spLocks noGrp="1"/>
          </p:cNvSpPr>
          <p:nvPr>
            <p:ph type="ctrTitle"/>
          </p:nvPr>
        </p:nvSpPr>
        <p:spPr/>
        <p:txBody>
          <a:bodyPr>
            <a:normAutofit/>
          </a:bodyPr>
          <a:lstStyle/>
          <a:p>
            <a:r>
              <a:rPr lang="en-US" dirty="0"/>
              <a:t>Data Visualizations in Business Analytics</a:t>
            </a:r>
          </a:p>
        </p:txBody>
      </p:sp>
      <p:sp>
        <p:nvSpPr>
          <p:cNvPr id="4" name="Text Placeholder 3">
            <a:extLst>
              <a:ext uri="{FF2B5EF4-FFF2-40B4-BE49-F238E27FC236}">
                <a16:creationId xmlns:a16="http://schemas.microsoft.com/office/drawing/2014/main" id="{55406C38-61DF-4CC4-8E13-426D12848068}"/>
              </a:ext>
            </a:extLst>
          </p:cNvPr>
          <p:cNvSpPr>
            <a:spLocks noGrp="1"/>
          </p:cNvSpPr>
          <p:nvPr>
            <p:ph type="subTitle" idx="1"/>
          </p:nvPr>
        </p:nvSpPr>
        <p:spPr/>
        <p:txBody>
          <a:bodyPr/>
          <a:lstStyle/>
          <a:p>
            <a:r>
              <a:rPr lang="en-US" dirty="0"/>
              <a:t>LO 1.6</a:t>
            </a:r>
          </a:p>
        </p:txBody>
      </p:sp>
      <p:sp>
        <p:nvSpPr>
          <p:cNvPr id="5" name="Slide Number Placeholder 4">
            <a:extLst>
              <a:ext uri="{FF2B5EF4-FFF2-40B4-BE49-F238E27FC236}">
                <a16:creationId xmlns:a16="http://schemas.microsoft.com/office/drawing/2014/main" id="{565866DE-3186-447E-9EBE-AD6C9B67DEB9}"/>
              </a:ext>
            </a:extLst>
          </p:cNvPr>
          <p:cNvSpPr>
            <a:spLocks noGrp="1"/>
          </p:cNvSpPr>
          <p:nvPr>
            <p:ph type="sldNum" sz="quarter" idx="12"/>
          </p:nvPr>
        </p:nvSpPr>
        <p:spPr/>
        <p:txBody>
          <a:bodyPr/>
          <a:lstStyle/>
          <a:p>
            <a:fld id="{E555C569-B112-4D8C-B1B2-EEE93146C0F6}" type="slidenum">
              <a:rPr lang="en-US" smtClean="0"/>
              <a:t>35</a:t>
            </a:fld>
            <a:endParaRPr lang="en-US" dirty="0"/>
          </a:p>
        </p:txBody>
      </p:sp>
      <p:sp>
        <p:nvSpPr>
          <p:cNvPr id="16" name="Rectangle 15">
            <a:extLst>
              <a:ext uri="{FF2B5EF4-FFF2-40B4-BE49-F238E27FC236}">
                <a16:creationId xmlns:a16="http://schemas.microsoft.com/office/drawing/2014/main" id="{BD3662C9-0CB9-4A3A-99C6-3C42FDDE59BF}"/>
              </a:ext>
            </a:extLst>
          </p:cNvPr>
          <p:cNvSpPr/>
          <p:nvPr/>
        </p:nvSpPr>
        <p:spPr>
          <a:xfrm>
            <a:off x="50942" y="6596095"/>
            <a:ext cx="12188952" cy="246221"/>
          </a:xfrm>
          <a:prstGeom prst="rect">
            <a:avLst/>
          </a:prstGeom>
        </p:spPr>
        <p:txBody>
          <a:bodyPr wrap="square">
            <a:spAutoFit/>
          </a:bodyPr>
          <a:lstStyle/>
          <a:p>
            <a:pPr>
              <a:spcBef>
                <a:spcPct val="20000"/>
              </a:spcBef>
              <a:defRPr/>
            </a:pPr>
            <a:r>
              <a:rPr lang="en-US" sz="1000" dirty="0">
                <a:solidFill>
                  <a:schemeClr val="bg1"/>
                </a:solidFill>
                <a:latin typeface="Arial" panose="020B0604020202020204"/>
              </a:rPr>
              <a:t>© 2022 McGraw Hill. All rights reserved. Authorized only for instructor use in the classroom. No reproduction or further distribution permitted without the prior written consent of McGraw Hill.</a:t>
            </a:r>
          </a:p>
        </p:txBody>
      </p:sp>
      <p:sp>
        <p:nvSpPr>
          <p:cNvPr id="6" name="Footer Placeholder 3">
            <a:extLst>
              <a:ext uri="{FF2B5EF4-FFF2-40B4-BE49-F238E27FC236}">
                <a16:creationId xmlns:a16="http://schemas.microsoft.com/office/drawing/2014/main" id="{D447C500-F2E5-385C-8180-FD340256A672}"/>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9998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441"/>
    </mc:Choice>
    <mc:Fallback xmlns="">
      <p:transition spd="slow" advTm="5441"/>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55C569-B112-4D8C-B1B2-EEE93146C0F6}" type="slidenum">
              <a:rPr lang="en-US" smtClean="0"/>
              <a:t>36</a:t>
            </a:fld>
            <a:endParaRPr lang="en-US" dirty="0"/>
          </a:p>
        </p:txBody>
      </p:sp>
      <p:sp>
        <p:nvSpPr>
          <p:cNvPr id="4" name="Title 3"/>
          <p:cNvSpPr>
            <a:spLocks noGrp="1"/>
          </p:cNvSpPr>
          <p:nvPr>
            <p:ph type="title"/>
          </p:nvPr>
        </p:nvSpPr>
        <p:spPr/>
        <p:txBody>
          <a:bodyPr/>
          <a:lstStyle/>
          <a:p>
            <a:r>
              <a:rPr lang="en-US" dirty="0"/>
              <a:t>Data Visualizations</a:t>
            </a:r>
          </a:p>
        </p:txBody>
      </p:sp>
      <p:sp>
        <p:nvSpPr>
          <p:cNvPr id="5" name="Content Placeholder 4"/>
          <p:cNvSpPr>
            <a:spLocks noGrp="1"/>
          </p:cNvSpPr>
          <p:nvPr>
            <p:ph sz="half" idx="1"/>
          </p:nvPr>
        </p:nvSpPr>
        <p:spPr>
          <a:xfrm>
            <a:off x="3869268" y="1737600"/>
            <a:ext cx="7697819" cy="3855720"/>
          </a:xfrm>
        </p:spPr>
        <p:txBody>
          <a:bodyPr>
            <a:normAutofit lnSpcReduction="10000"/>
          </a:bodyPr>
          <a:lstStyle/>
          <a:p>
            <a:r>
              <a:rPr lang="en-US" dirty="0"/>
              <a:t>Defined as graphic representation of data, usually in the form of a graph, chart or other image.</a:t>
            </a:r>
          </a:p>
          <a:p>
            <a:pPr marL="0" indent="0">
              <a:buNone/>
            </a:pPr>
            <a:r>
              <a:rPr lang="en-US" dirty="0"/>
              <a:t>Two types of data visualizations:</a:t>
            </a:r>
          </a:p>
          <a:p>
            <a:r>
              <a:rPr lang="en-US" b="1" dirty="0"/>
              <a:t>Exploratory Data Visualizations - </a:t>
            </a:r>
            <a:r>
              <a:rPr lang="en-US" dirty="0"/>
              <a:t>useful for uncovering patterns and useful insights in the data, generally as part of descriptive or diagnostic analytics.</a:t>
            </a:r>
          </a:p>
          <a:p>
            <a:pPr lvl="1"/>
            <a:r>
              <a:rPr lang="en-US" dirty="0"/>
              <a:t>Part of the “Analyze the Data” step of the SOAR analytics model.</a:t>
            </a:r>
            <a:endParaRPr lang="en-US" b="1" dirty="0"/>
          </a:p>
          <a:p>
            <a:r>
              <a:rPr lang="en-US" b="1" dirty="0"/>
              <a:t>Explanatory Data Visualizations – </a:t>
            </a:r>
            <a:r>
              <a:rPr lang="en-US" dirty="0"/>
              <a:t>important means of reporting the findings of the business analytics to stakeholders.</a:t>
            </a:r>
          </a:p>
          <a:p>
            <a:pPr lvl="1"/>
            <a:r>
              <a:rPr lang="en-US" dirty="0"/>
              <a:t>Part of the “Report the Results” step of the SOAR analytics model.</a:t>
            </a:r>
            <a:endParaRPr lang="en-US" b="1" dirty="0"/>
          </a:p>
        </p:txBody>
      </p:sp>
      <p:sp>
        <p:nvSpPr>
          <p:cNvPr id="6" name="Footer Placeholder 3">
            <a:extLst>
              <a:ext uri="{FF2B5EF4-FFF2-40B4-BE49-F238E27FC236}">
                <a16:creationId xmlns:a16="http://schemas.microsoft.com/office/drawing/2014/main" id="{7EA17F04-5223-5FAA-F51B-921F569BD1BE}"/>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297412"/>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55C569-B112-4D8C-B1B2-EEE93146C0F6}" type="slidenum">
              <a:rPr lang="en-US" smtClean="0"/>
              <a:t>37</a:t>
            </a:fld>
            <a:endParaRPr lang="en-US" dirty="0"/>
          </a:p>
        </p:txBody>
      </p:sp>
      <p:sp>
        <p:nvSpPr>
          <p:cNvPr id="4" name="Title 3"/>
          <p:cNvSpPr>
            <a:spLocks noGrp="1"/>
          </p:cNvSpPr>
          <p:nvPr>
            <p:ph type="title"/>
          </p:nvPr>
        </p:nvSpPr>
        <p:spPr>
          <a:xfrm>
            <a:off x="3715008" y="561900"/>
            <a:ext cx="7315200" cy="1088070"/>
          </a:xfrm>
        </p:spPr>
        <p:txBody>
          <a:bodyPr/>
          <a:lstStyle/>
          <a:p>
            <a:r>
              <a:rPr lang="en-US" dirty="0"/>
              <a:t>Exploratory Data Visualizations</a:t>
            </a:r>
          </a:p>
        </p:txBody>
      </p:sp>
      <p:sp>
        <p:nvSpPr>
          <p:cNvPr id="5" name="Content Placeholder 4"/>
          <p:cNvSpPr>
            <a:spLocks noGrp="1"/>
          </p:cNvSpPr>
          <p:nvPr>
            <p:ph sz="half" idx="1"/>
          </p:nvPr>
        </p:nvSpPr>
        <p:spPr>
          <a:xfrm>
            <a:off x="3869268" y="4335365"/>
            <a:ext cx="7697819" cy="1960735"/>
          </a:xfrm>
        </p:spPr>
        <p:txBody>
          <a:bodyPr>
            <a:normAutofit fontScale="92500" lnSpcReduction="20000"/>
          </a:bodyPr>
          <a:lstStyle/>
          <a:p>
            <a:r>
              <a:rPr lang="en-US" sz="1800" dirty="0">
                <a:solidFill>
                  <a:srgbClr val="221E1F"/>
                </a:solidFill>
                <a:latin typeface="STIX MathJax Main"/>
              </a:rPr>
              <a:t>T</a:t>
            </a:r>
            <a:r>
              <a:rPr lang="en-US" sz="1800" b="0" i="0" u="none" strike="noStrike" baseline="0" dirty="0">
                <a:solidFill>
                  <a:srgbClr val="221E1F"/>
                </a:solidFill>
                <a:latin typeface="STIX MathJax Main"/>
              </a:rPr>
              <a:t>he visualization displays the expected bell-shaped distribution of earnings for publicly traded companies from 1976-1994.</a:t>
            </a:r>
          </a:p>
          <a:p>
            <a:r>
              <a:rPr lang="en-US" sz="1800" b="0" i="0" u="none" strike="noStrike" baseline="0" dirty="0">
                <a:solidFill>
                  <a:srgbClr val="221E1F"/>
                </a:solidFill>
                <a:latin typeface="STIX MathJax Main"/>
              </a:rPr>
              <a:t>However, the visualization shows an anomaly—in this case, a discontinuity, right around zero. Just below zero, there seem to be missing observations or a lower-than-expected frequency, suggesting some type of an anomaly. And just above zero, there seem to be higher-than-expected frequency, again suggesting an anomaly.  </a:t>
            </a:r>
          </a:p>
          <a:p>
            <a:r>
              <a:rPr lang="en-US" sz="1800" b="0" i="0" u="none" strike="noStrike" baseline="0" dirty="0">
                <a:solidFill>
                  <a:srgbClr val="221E1F"/>
                </a:solidFill>
                <a:latin typeface="STIX MathJax Main"/>
              </a:rPr>
              <a:t>Does this finding warrant additional investigation?</a:t>
            </a:r>
          </a:p>
          <a:p>
            <a:endParaRPr lang="en-US" dirty="0"/>
          </a:p>
        </p:txBody>
      </p:sp>
      <p:pic>
        <p:nvPicPr>
          <p:cNvPr id="7" name="Picture 6">
            <a:extLst>
              <a:ext uri="{FF2B5EF4-FFF2-40B4-BE49-F238E27FC236}">
                <a16:creationId xmlns:a16="http://schemas.microsoft.com/office/drawing/2014/main" id="{A868E830-C83F-C30F-32F2-0AB3B49A79E0}"/>
              </a:ext>
            </a:extLst>
          </p:cNvPr>
          <p:cNvPicPr>
            <a:picLocks noChangeAspect="1"/>
          </p:cNvPicPr>
          <p:nvPr/>
        </p:nvPicPr>
        <p:blipFill>
          <a:blip r:embed="rId3"/>
          <a:stretch>
            <a:fillRect/>
          </a:stretch>
        </p:blipFill>
        <p:spPr>
          <a:xfrm>
            <a:off x="3869268" y="1440377"/>
            <a:ext cx="6565147" cy="2582337"/>
          </a:xfrm>
          <a:prstGeom prst="rect">
            <a:avLst/>
          </a:prstGeom>
        </p:spPr>
      </p:pic>
      <p:sp>
        <p:nvSpPr>
          <p:cNvPr id="9" name="Footer Placeholder 3">
            <a:extLst>
              <a:ext uri="{FF2B5EF4-FFF2-40B4-BE49-F238E27FC236}">
                <a16:creationId xmlns:a16="http://schemas.microsoft.com/office/drawing/2014/main" id="{F8F5E33B-2345-F657-4886-A5A8E8E9DE43}"/>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557035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55C569-B112-4D8C-B1B2-EEE93146C0F6}" type="slidenum">
              <a:rPr lang="en-US" smtClean="0"/>
              <a:t>38</a:t>
            </a:fld>
            <a:endParaRPr lang="en-US" dirty="0"/>
          </a:p>
        </p:txBody>
      </p:sp>
      <p:sp>
        <p:nvSpPr>
          <p:cNvPr id="4" name="Title 3"/>
          <p:cNvSpPr>
            <a:spLocks noGrp="1"/>
          </p:cNvSpPr>
          <p:nvPr>
            <p:ph type="title"/>
          </p:nvPr>
        </p:nvSpPr>
        <p:spPr/>
        <p:txBody>
          <a:bodyPr/>
          <a:lstStyle/>
          <a:p>
            <a:r>
              <a:rPr lang="en-US" dirty="0"/>
              <a:t>Explanatory Data Visualizations</a:t>
            </a:r>
          </a:p>
        </p:txBody>
      </p:sp>
      <p:sp>
        <p:nvSpPr>
          <p:cNvPr id="5" name="Content Placeholder 4"/>
          <p:cNvSpPr>
            <a:spLocks noGrp="1"/>
          </p:cNvSpPr>
          <p:nvPr>
            <p:ph sz="half" idx="1"/>
          </p:nvPr>
        </p:nvSpPr>
        <p:spPr>
          <a:xfrm>
            <a:off x="3867911" y="2133600"/>
            <a:ext cx="7581967" cy="1295400"/>
          </a:xfrm>
        </p:spPr>
        <p:txBody>
          <a:bodyPr>
            <a:normAutofit fontScale="92500" lnSpcReduction="10000"/>
          </a:bodyPr>
          <a:lstStyle/>
          <a:p>
            <a:r>
              <a:rPr lang="en-US" dirty="0"/>
              <a:t>Different Purposes Warrant Different Visualizations to Report the Results to the Decision Maker </a:t>
            </a:r>
          </a:p>
          <a:p>
            <a:pPr lvl="1"/>
            <a:r>
              <a:rPr lang="en-US" dirty="0"/>
              <a:t>What are We Trying to Communicate?</a:t>
            </a:r>
          </a:p>
          <a:p>
            <a:r>
              <a:rPr lang="en-US" dirty="0"/>
              <a:t>Chapter 6 will discuss further.</a:t>
            </a:r>
          </a:p>
        </p:txBody>
      </p:sp>
      <p:pic>
        <p:nvPicPr>
          <p:cNvPr id="8" name="Picture 7">
            <a:extLst>
              <a:ext uri="{FF2B5EF4-FFF2-40B4-BE49-F238E27FC236}">
                <a16:creationId xmlns:a16="http://schemas.microsoft.com/office/drawing/2014/main" id="{CA1C51C5-674D-38FB-473A-6A2652832B44}"/>
              </a:ext>
            </a:extLst>
          </p:cNvPr>
          <p:cNvPicPr>
            <a:picLocks noChangeAspect="1"/>
          </p:cNvPicPr>
          <p:nvPr/>
        </p:nvPicPr>
        <p:blipFill>
          <a:blip r:embed="rId3"/>
          <a:stretch>
            <a:fillRect/>
          </a:stretch>
        </p:blipFill>
        <p:spPr>
          <a:xfrm>
            <a:off x="3570683" y="3429000"/>
            <a:ext cx="7828915" cy="2726140"/>
          </a:xfrm>
          <a:prstGeom prst="rect">
            <a:avLst/>
          </a:prstGeom>
        </p:spPr>
      </p:pic>
      <p:sp>
        <p:nvSpPr>
          <p:cNvPr id="6" name="Footer Placeholder 3">
            <a:extLst>
              <a:ext uri="{FF2B5EF4-FFF2-40B4-BE49-F238E27FC236}">
                <a16:creationId xmlns:a16="http://schemas.microsoft.com/office/drawing/2014/main" id="{BED4C076-587B-1C7D-055B-1750E0AE1916}"/>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343579"/>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108AB9-3A2C-431A-8FDC-32E5DE212998}"/>
              </a:ext>
            </a:extLst>
          </p:cNvPr>
          <p:cNvSpPr>
            <a:spLocks noGrp="1"/>
          </p:cNvSpPr>
          <p:nvPr>
            <p:ph type="sldNum" sz="quarter" idx="12"/>
          </p:nvPr>
        </p:nvSpPr>
        <p:spPr/>
        <p:txBody>
          <a:bodyPr/>
          <a:lstStyle/>
          <a:p>
            <a:fld id="{E555C569-B112-4D8C-B1B2-EEE93146C0F6}" type="slidenum">
              <a:rPr lang="en-US" smtClean="0"/>
              <a:t>39</a:t>
            </a:fld>
            <a:endParaRPr lang="en-US" dirty="0"/>
          </a:p>
        </p:txBody>
      </p:sp>
      <p:sp>
        <p:nvSpPr>
          <p:cNvPr id="4" name="Title 3"/>
          <p:cNvSpPr>
            <a:spLocks noGrp="1"/>
          </p:cNvSpPr>
          <p:nvPr>
            <p:ph type="title"/>
          </p:nvPr>
        </p:nvSpPr>
        <p:spPr/>
        <p:txBody>
          <a:bodyPr/>
          <a:lstStyle/>
          <a:p>
            <a:r>
              <a:rPr lang="en-US" dirty="0"/>
              <a:t>Progress Check 1.6</a:t>
            </a:r>
          </a:p>
        </p:txBody>
      </p:sp>
      <p:sp>
        <p:nvSpPr>
          <p:cNvPr id="6" name="Text Placeholder 5">
            <a:extLst>
              <a:ext uri="{FF2B5EF4-FFF2-40B4-BE49-F238E27FC236}">
                <a16:creationId xmlns:a16="http://schemas.microsoft.com/office/drawing/2014/main" id="{EEB3F849-5603-46BC-9374-68C3E75D4555}"/>
              </a:ext>
            </a:extLst>
          </p:cNvPr>
          <p:cNvSpPr>
            <a:spLocks noGrp="1"/>
          </p:cNvSpPr>
          <p:nvPr>
            <p:ph idx="1"/>
          </p:nvPr>
        </p:nvSpPr>
        <p:spPr/>
        <p:txBody>
          <a:bodyPr>
            <a:normAutofit/>
          </a:bodyPr>
          <a:lstStyle/>
          <a:p>
            <a:pPr lvl="0"/>
            <a:r>
              <a:rPr lang="en-US" sz="3600" dirty="0">
                <a:latin typeface="Montserrat"/>
              </a:rPr>
              <a:t>Q. </a:t>
            </a:r>
            <a:r>
              <a:rPr lang="en-US" sz="2800" dirty="0"/>
              <a:t>If people retain 95 percent of visual messages compared to 10 percent of text messages, how does that speak to the value of explanatory data visualizations to “Report the Results”?</a:t>
            </a:r>
          </a:p>
        </p:txBody>
      </p:sp>
      <p:sp>
        <p:nvSpPr>
          <p:cNvPr id="5" name="Footer Placeholder 3">
            <a:extLst>
              <a:ext uri="{FF2B5EF4-FFF2-40B4-BE49-F238E27FC236}">
                <a16:creationId xmlns:a16="http://schemas.microsoft.com/office/drawing/2014/main" id="{38C5169E-A4A9-BD37-CA17-4CF5278B54F6}"/>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133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7850"/>
    </mc:Choice>
    <mc:Fallback xmlns="">
      <p:transition spd="slow" advTm="3785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141E4-5EF5-40F0-AD72-0097561A274A}"/>
              </a:ext>
            </a:extLst>
          </p:cNvPr>
          <p:cNvSpPr>
            <a:spLocks noGrp="1"/>
          </p:cNvSpPr>
          <p:nvPr>
            <p:ph type="ctrTitle"/>
          </p:nvPr>
        </p:nvSpPr>
        <p:spPr/>
        <p:txBody>
          <a:bodyPr>
            <a:normAutofit/>
          </a:bodyPr>
          <a:lstStyle/>
          <a:p>
            <a:r>
              <a:rPr lang="en-US" dirty="0"/>
              <a:t>Businesses Create Value</a:t>
            </a:r>
          </a:p>
        </p:txBody>
      </p:sp>
      <p:sp>
        <p:nvSpPr>
          <p:cNvPr id="4" name="Text Placeholder 3">
            <a:extLst>
              <a:ext uri="{FF2B5EF4-FFF2-40B4-BE49-F238E27FC236}">
                <a16:creationId xmlns:a16="http://schemas.microsoft.com/office/drawing/2014/main" id="{55406C38-61DF-4CC4-8E13-426D12848068}"/>
              </a:ext>
            </a:extLst>
          </p:cNvPr>
          <p:cNvSpPr>
            <a:spLocks noGrp="1"/>
          </p:cNvSpPr>
          <p:nvPr>
            <p:ph type="subTitle" idx="1"/>
          </p:nvPr>
        </p:nvSpPr>
        <p:spPr/>
        <p:txBody>
          <a:bodyPr/>
          <a:lstStyle/>
          <a:p>
            <a:r>
              <a:rPr lang="en-US" dirty="0"/>
              <a:t>LO 1.1</a:t>
            </a:r>
          </a:p>
        </p:txBody>
      </p:sp>
      <p:sp>
        <p:nvSpPr>
          <p:cNvPr id="12" name="Rectangle 11">
            <a:extLst>
              <a:ext uri="{FF2B5EF4-FFF2-40B4-BE49-F238E27FC236}">
                <a16:creationId xmlns:a16="http://schemas.microsoft.com/office/drawing/2014/main" id="{B46694E5-99B5-4FF3-B15D-360C4EABCE4D}"/>
              </a:ext>
            </a:extLst>
          </p:cNvPr>
          <p:cNvSpPr/>
          <p:nvPr/>
        </p:nvSpPr>
        <p:spPr>
          <a:xfrm>
            <a:off x="9526" y="6348920"/>
            <a:ext cx="12185649" cy="246221"/>
          </a:xfrm>
          <a:prstGeom prst="rect">
            <a:avLst/>
          </a:prstGeom>
        </p:spPr>
        <p:txBody>
          <a:bodyPr wrap="square">
            <a:spAutoFit/>
          </a:bodyPr>
          <a:lstStyle/>
          <a:p>
            <a:pPr>
              <a:spcBef>
                <a:spcPct val="20000"/>
              </a:spcBef>
              <a:defRPr/>
            </a:pPr>
            <a:r>
              <a:rPr lang="en-US" sz="1000" dirty="0">
                <a:solidFill>
                  <a:schemeClr val="bg1"/>
                </a:solidFill>
                <a:latin typeface="Arial" panose="020B0604020202020204"/>
              </a:rPr>
              <a:t>© 2022 McGraw Hill. All rights reserved. Authorized only for instructor use in the classroom. No reproduction or further distribution permitted without the prior written consent of McGraw Hill.</a:t>
            </a:r>
          </a:p>
        </p:txBody>
      </p:sp>
      <p:sp>
        <p:nvSpPr>
          <p:cNvPr id="5" name="Slide Number Placeholder 4">
            <a:extLst>
              <a:ext uri="{FF2B5EF4-FFF2-40B4-BE49-F238E27FC236}">
                <a16:creationId xmlns:a16="http://schemas.microsoft.com/office/drawing/2014/main" id="{8526ABFF-666C-470B-A041-18F04E15910C}"/>
              </a:ext>
            </a:extLst>
          </p:cNvPr>
          <p:cNvSpPr>
            <a:spLocks noGrp="1"/>
          </p:cNvSpPr>
          <p:nvPr>
            <p:ph type="sldNum" sz="quarter" idx="12"/>
          </p:nvPr>
        </p:nvSpPr>
        <p:spPr/>
        <p:txBody>
          <a:bodyPr/>
          <a:lstStyle/>
          <a:p>
            <a:fld id="{E555C569-B112-4D8C-B1B2-EEE93146C0F6}" type="slidenum">
              <a:rPr lang="en-US" smtClean="0"/>
              <a:t>4</a:t>
            </a:fld>
            <a:endParaRPr lang="en-US" dirty="0"/>
          </a:p>
        </p:txBody>
      </p:sp>
      <p:sp>
        <p:nvSpPr>
          <p:cNvPr id="6" name="Footer Placeholder 3">
            <a:extLst>
              <a:ext uri="{FF2B5EF4-FFF2-40B4-BE49-F238E27FC236}">
                <a16:creationId xmlns:a16="http://schemas.microsoft.com/office/drawing/2014/main" id="{B74BE01F-2E39-D602-044C-31E0EF7F455B}"/>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b="1" kern="1200">
                <a:solidFill>
                  <a:schemeClr val="accent1"/>
                </a:solidFill>
                <a:latin typeface="Montserrat" panose="020B060402020202020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b="0" dirty="0">
                <a:solidFill>
                  <a:schemeClr val="tx1"/>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245855825"/>
      </p:ext>
    </p:extLst>
  </p:cSld>
  <p:clrMapOvr>
    <a:masterClrMapping/>
  </p:clrMapOvr>
  <mc:AlternateContent xmlns:mc="http://schemas.openxmlformats.org/markup-compatibility/2006" xmlns:p14="http://schemas.microsoft.com/office/powerpoint/2010/main">
    <mc:Choice Requires="p14">
      <p:transition spd="slow" p14:dur="2000" advTm="15782"/>
    </mc:Choice>
    <mc:Fallback xmlns="">
      <p:transition spd="slow" advTm="1578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 Associated with Chapter 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6032929"/>
              </p:ext>
            </p:extLst>
          </p:nvPr>
        </p:nvGraphicFramePr>
        <p:xfrm>
          <a:off x="3868738" y="2093913"/>
          <a:ext cx="7315361" cy="3621089"/>
        </p:xfrm>
        <a:graphic>
          <a:graphicData uri="http://schemas.openxmlformats.org/drawingml/2006/table">
            <a:tbl>
              <a:tblPr firstRow="1" firstCol="1" bandRow="1">
                <a:tableStyleId>{5C22544A-7EE6-4342-B048-85BDC9FD1C3A}</a:tableStyleId>
              </a:tblPr>
              <a:tblGrid>
                <a:gridCol w="1120218">
                  <a:extLst>
                    <a:ext uri="{9D8B030D-6E8A-4147-A177-3AD203B41FA5}">
                      <a16:colId xmlns:a16="http://schemas.microsoft.com/office/drawing/2014/main" val="690699932"/>
                    </a:ext>
                  </a:extLst>
                </a:gridCol>
                <a:gridCol w="6195143">
                  <a:extLst>
                    <a:ext uri="{9D8B030D-6E8A-4147-A177-3AD203B41FA5}">
                      <a16:colId xmlns:a16="http://schemas.microsoft.com/office/drawing/2014/main" val="4233647635"/>
                    </a:ext>
                  </a:extLst>
                </a:gridCol>
              </a:tblGrid>
              <a:tr h="350813">
                <a:tc>
                  <a:txBody>
                    <a:bodyPr/>
                    <a:lstStyle/>
                    <a:p>
                      <a:pPr marL="0" marR="0" algn="ctr">
                        <a:lnSpc>
                          <a:spcPct val="107000"/>
                        </a:lnSpc>
                        <a:spcBef>
                          <a:spcPts val="0"/>
                        </a:spcBef>
                        <a:spcAft>
                          <a:spcPts val="0"/>
                        </a:spcAft>
                      </a:pPr>
                      <a:r>
                        <a:rPr lang="en-US" sz="1800" dirty="0">
                          <a:effectLst/>
                          <a:latin typeface="Montserrat" panose="020B0604020202020204" charset="0"/>
                        </a:rPr>
                        <a:t>Lab #</a:t>
                      </a:r>
                      <a:endParaRPr lang="en-US" sz="1800" dirty="0">
                        <a:effectLst/>
                        <a:latin typeface="Montserrat" panose="020B0604020202020204" charset="0"/>
                        <a:ea typeface="Calibri" panose="020F0502020204030204" pitchFamily="34" charset="0"/>
                        <a:cs typeface="Times New Roman" panose="02020603050405020304" pitchFamily="18" charset="0"/>
                      </a:endParaRPr>
                    </a:p>
                  </a:txBody>
                  <a:tcPr marL="48821" marR="48821" marT="0" marB="0" anchor="b"/>
                </a:tc>
                <a:tc>
                  <a:txBody>
                    <a:bodyPr/>
                    <a:lstStyle/>
                    <a:p>
                      <a:pPr marL="0" marR="0">
                        <a:lnSpc>
                          <a:spcPct val="107000"/>
                        </a:lnSpc>
                        <a:spcBef>
                          <a:spcPts val="0"/>
                        </a:spcBef>
                        <a:spcAft>
                          <a:spcPts val="0"/>
                        </a:spcAft>
                      </a:pPr>
                      <a:r>
                        <a:rPr lang="en-US" sz="1800" dirty="0">
                          <a:effectLst/>
                          <a:latin typeface="Montserrat" panose="020B0604020202020204" charset="0"/>
                        </a:rPr>
                        <a:t>Lab Name</a:t>
                      </a:r>
                      <a:endParaRPr lang="en-US" sz="1800" dirty="0">
                        <a:effectLst/>
                        <a:latin typeface="Montserrat" panose="020B0604020202020204" charset="0"/>
                        <a:ea typeface="Calibri" panose="020F0502020204030204" pitchFamily="34" charset="0"/>
                        <a:cs typeface="Times New Roman" panose="02020603050405020304" pitchFamily="18" charset="0"/>
                      </a:endParaRPr>
                    </a:p>
                  </a:txBody>
                  <a:tcPr marL="48821" marR="48821" marT="0" marB="0" anchor="b"/>
                </a:tc>
                <a:extLst>
                  <a:ext uri="{0D108BD9-81ED-4DB2-BD59-A6C34878D82A}">
                    <a16:rowId xmlns:a16="http://schemas.microsoft.com/office/drawing/2014/main" val="1709537712"/>
                  </a:ext>
                </a:extLst>
              </a:tr>
              <a:tr h="545046">
                <a:tc>
                  <a:txBody>
                    <a:bodyPr/>
                    <a:lstStyle/>
                    <a:p>
                      <a:pPr marL="0" marR="0" algn="ctr">
                        <a:lnSpc>
                          <a:spcPct val="107000"/>
                        </a:lnSpc>
                        <a:spcBef>
                          <a:spcPts val="0"/>
                        </a:spcBef>
                        <a:spcAft>
                          <a:spcPts val="0"/>
                        </a:spcAft>
                      </a:pPr>
                      <a:r>
                        <a:rPr lang="en-US" sz="1800" b="1" dirty="0">
                          <a:effectLst/>
                          <a:latin typeface="Montserrat" panose="020B0604020202020204" charset="0"/>
                          <a:ea typeface="Calibri" panose="020F0502020204030204" pitchFamily="34" charset="0"/>
                          <a:cs typeface="Times New Roman" panose="02020603050405020304" pitchFamily="18" charset="0"/>
                        </a:rPr>
                        <a:t>1.1</a:t>
                      </a:r>
                    </a:p>
                  </a:txBody>
                  <a:tcPr marL="48821" marR="48821"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t>Assessing Profitability of a Mowing Business</a:t>
                      </a:r>
                      <a:endParaRPr lang="en-US" sz="1600" dirty="0">
                        <a:effectLst/>
                        <a:latin typeface="Montserrat" panose="020B0604020202020204" charset="0"/>
                        <a:ea typeface="Calibri" panose="020F0502020204030204" pitchFamily="34" charset="0"/>
                        <a:cs typeface="Times New Roman" panose="02020603050405020304" pitchFamily="18" charset="0"/>
                      </a:endParaRPr>
                    </a:p>
                  </a:txBody>
                  <a:tcPr marL="48821" marR="48821" marT="0" marB="0" anchor="ctr"/>
                </a:tc>
                <a:extLst>
                  <a:ext uri="{0D108BD9-81ED-4DB2-BD59-A6C34878D82A}">
                    <a16:rowId xmlns:a16="http://schemas.microsoft.com/office/drawing/2014/main" val="484601641"/>
                  </a:ext>
                </a:extLst>
              </a:tr>
              <a:tr h="545046">
                <a:tc>
                  <a:txBody>
                    <a:bodyPr/>
                    <a:lstStyle/>
                    <a:p>
                      <a:pPr marL="0" marR="0" algn="ctr">
                        <a:lnSpc>
                          <a:spcPct val="107000"/>
                        </a:lnSpc>
                        <a:spcBef>
                          <a:spcPts val="0"/>
                        </a:spcBef>
                        <a:spcAft>
                          <a:spcPts val="0"/>
                        </a:spcAft>
                      </a:pPr>
                      <a:r>
                        <a:rPr lang="en-US" sz="1800" b="1" dirty="0">
                          <a:effectLst/>
                          <a:latin typeface="Montserrat" panose="020B0604020202020204" charset="0"/>
                        </a:rPr>
                        <a:t>1.2</a:t>
                      </a:r>
                      <a:endParaRPr lang="en-US" sz="1800" b="1" dirty="0">
                        <a:effectLst/>
                        <a:latin typeface="Montserrat" panose="020B0604020202020204" charset="0"/>
                        <a:ea typeface="Calibri" panose="020F0502020204030204" pitchFamily="34" charset="0"/>
                        <a:cs typeface="Times New Roman" panose="02020603050405020304" pitchFamily="18" charset="0"/>
                      </a:endParaRPr>
                    </a:p>
                  </a:txBody>
                  <a:tcPr marL="48821" marR="48821" marT="0" marB="0" anchor="ctr"/>
                </a:tc>
                <a:tc>
                  <a:txBody>
                    <a:bodyPr/>
                    <a:lstStyle/>
                    <a:p>
                      <a:pPr marL="0" marR="0">
                        <a:lnSpc>
                          <a:spcPct val="107000"/>
                        </a:lnSpc>
                        <a:spcBef>
                          <a:spcPts val="0"/>
                        </a:spcBef>
                        <a:spcAft>
                          <a:spcPts val="0"/>
                        </a:spcAft>
                      </a:pPr>
                      <a:r>
                        <a:rPr lang="en-US" sz="1600" dirty="0"/>
                        <a:t>Assessing Customer Profitability (using Excel, Tableau and/or Power BI)</a:t>
                      </a:r>
                      <a:endParaRPr lang="en-US" sz="1600" dirty="0">
                        <a:effectLst/>
                        <a:latin typeface="Montserrat" panose="020B0604020202020204" charset="0"/>
                        <a:ea typeface="Calibri" panose="020F0502020204030204" pitchFamily="34" charset="0"/>
                        <a:cs typeface="Times New Roman" panose="02020603050405020304" pitchFamily="18" charset="0"/>
                      </a:endParaRPr>
                    </a:p>
                  </a:txBody>
                  <a:tcPr marL="48821" marR="48821" marT="0" marB="0" anchor="ctr"/>
                </a:tc>
                <a:extLst>
                  <a:ext uri="{0D108BD9-81ED-4DB2-BD59-A6C34878D82A}">
                    <a16:rowId xmlns:a16="http://schemas.microsoft.com/office/drawing/2014/main" val="4120033142"/>
                  </a:ext>
                </a:extLst>
              </a:tr>
              <a:tr h="545046">
                <a:tc>
                  <a:txBody>
                    <a:bodyPr/>
                    <a:lstStyle/>
                    <a:p>
                      <a:pPr marL="0" marR="0" algn="ctr">
                        <a:lnSpc>
                          <a:spcPct val="107000"/>
                        </a:lnSpc>
                        <a:spcBef>
                          <a:spcPts val="0"/>
                        </a:spcBef>
                        <a:spcAft>
                          <a:spcPts val="0"/>
                        </a:spcAft>
                      </a:pPr>
                      <a:r>
                        <a:rPr lang="en-US" sz="1800" b="1" dirty="0">
                          <a:effectLst/>
                          <a:latin typeface="Montserrat" panose="020B0604020202020204" charset="0"/>
                        </a:rPr>
                        <a:t>1.3</a:t>
                      </a:r>
                      <a:endParaRPr lang="en-US" sz="1800" b="1" dirty="0">
                        <a:effectLst/>
                        <a:latin typeface="Montserrat" panose="020B0604020202020204" charset="0"/>
                        <a:ea typeface="Calibri" panose="020F0502020204030204" pitchFamily="34" charset="0"/>
                        <a:cs typeface="Times New Roman" panose="02020603050405020304" pitchFamily="18" charset="0"/>
                      </a:endParaRPr>
                    </a:p>
                  </a:txBody>
                  <a:tcPr marL="48821" marR="48821" marT="0" marB="0" anchor="ctr"/>
                </a:tc>
                <a:tc>
                  <a:txBody>
                    <a:bodyPr/>
                    <a:lstStyle/>
                    <a:p>
                      <a:pPr marL="0" marR="0">
                        <a:lnSpc>
                          <a:spcPct val="107000"/>
                        </a:lnSpc>
                        <a:spcBef>
                          <a:spcPts val="0"/>
                        </a:spcBef>
                        <a:spcAft>
                          <a:spcPts val="0"/>
                        </a:spcAft>
                      </a:pPr>
                      <a:r>
                        <a:rPr lang="en-US" sz="1600" dirty="0"/>
                        <a:t>Assessing Product (SKU) Profitability (using Excel, Tableau and/or Power BI)</a:t>
                      </a:r>
                      <a:endParaRPr lang="en-US" sz="1600" dirty="0">
                        <a:effectLst/>
                        <a:latin typeface="Montserrat" panose="020B0604020202020204" charset="0"/>
                        <a:ea typeface="Calibri" panose="020F0502020204030204" pitchFamily="34" charset="0"/>
                        <a:cs typeface="Times New Roman" panose="02020603050405020304" pitchFamily="18" charset="0"/>
                      </a:endParaRPr>
                    </a:p>
                  </a:txBody>
                  <a:tcPr marL="48821" marR="48821" marT="0" marB="0" anchor="ctr"/>
                </a:tc>
                <a:extLst>
                  <a:ext uri="{0D108BD9-81ED-4DB2-BD59-A6C34878D82A}">
                    <a16:rowId xmlns:a16="http://schemas.microsoft.com/office/drawing/2014/main" val="3288077394"/>
                  </a:ext>
                </a:extLst>
              </a:tr>
              <a:tr h="545046">
                <a:tc>
                  <a:txBody>
                    <a:bodyPr/>
                    <a:lstStyle/>
                    <a:p>
                      <a:pPr marL="0" marR="0" algn="ctr">
                        <a:lnSpc>
                          <a:spcPct val="107000"/>
                        </a:lnSpc>
                        <a:spcBef>
                          <a:spcPts val="0"/>
                        </a:spcBef>
                        <a:spcAft>
                          <a:spcPts val="0"/>
                        </a:spcAft>
                      </a:pPr>
                      <a:r>
                        <a:rPr lang="en-US" sz="1800" b="1" dirty="0">
                          <a:effectLst/>
                          <a:latin typeface="Montserrat" panose="020B0604020202020204" charset="0"/>
                        </a:rPr>
                        <a:t>A</a:t>
                      </a:r>
                      <a:endParaRPr lang="en-US" sz="1800" b="1" dirty="0">
                        <a:effectLst/>
                        <a:latin typeface="Montserrat" panose="020B0604020202020204" charset="0"/>
                        <a:ea typeface="Calibri" panose="020F0502020204030204" pitchFamily="34" charset="0"/>
                        <a:cs typeface="Times New Roman" panose="02020603050405020304" pitchFamily="18" charset="0"/>
                      </a:endParaRPr>
                    </a:p>
                  </a:txBody>
                  <a:tcPr marL="48821" marR="48821" marT="0" marB="0" anchor="ctr"/>
                </a:tc>
                <a:tc>
                  <a:txBody>
                    <a:bodyPr/>
                    <a:lstStyle/>
                    <a:p>
                      <a:pPr marL="0" marR="0">
                        <a:lnSpc>
                          <a:spcPct val="107000"/>
                        </a:lnSpc>
                        <a:spcBef>
                          <a:spcPts val="0"/>
                        </a:spcBef>
                        <a:spcAft>
                          <a:spcPts val="0"/>
                        </a:spcAft>
                      </a:pPr>
                      <a:r>
                        <a:rPr lang="en-US" sz="1600" dirty="0"/>
                        <a:t>Excel Tutorial (Formatting, Sorting, Filtering, and PivotTables)</a:t>
                      </a:r>
                      <a:endParaRPr lang="en-US" sz="1600" dirty="0">
                        <a:effectLst/>
                        <a:latin typeface="Montserrat" panose="020B0604020202020204" charset="0"/>
                        <a:ea typeface="Calibri" panose="020F0502020204030204" pitchFamily="34" charset="0"/>
                        <a:cs typeface="Times New Roman" panose="02020603050405020304" pitchFamily="18" charset="0"/>
                      </a:endParaRPr>
                    </a:p>
                  </a:txBody>
                  <a:tcPr marL="48821" marR="48821" marT="0" marB="0" anchor="ctr"/>
                </a:tc>
                <a:extLst>
                  <a:ext uri="{0D108BD9-81ED-4DB2-BD59-A6C34878D82A}">
                    <a16:rowId xmlns:a16="http://schemas.microsoft.com/office/drawing/2014/main" val="344506461"/>
                  </a:ext>
                </a:extLst>
              </a:tr>
              <a:tr h="545046">
                <a:tc>
                  <a:txBody>
                    <a:bodyPr/>
                    <a:lstStyle/>
                    <a:p>
                      <a:pPr marL="0" marR="0" algn="ctr">
                        <a:lnSpc>
                          <a:spcPct val="107000"/>
                        </a:lnSpc>
                        <a:spcBef>
                          <a:spcPts val="0"/>
                        </a:spcBef>
                        <a:spcAft>
                          <a:spcPts val="0"/>
                        </a:spcAft>
                      </a:pPr>
                      <a:r>
                        <a:rPr lang="en-US" sz="1800" b="1" dirty="0">
                          <a:effectLst/>
                          <a:latin typeface="Montserrat" panose="020B0604020202020204" charset="0"/>
                          <a:cs typeface="Times New Roman" panose="02020603050405020304" pitchFamily="18" charset="0"/>
                        </a:rPr>
                        <a:t>B</a:t>
                      </a:r>
                      <a:endParaRPr lang="en-US" sz="1800" b="1" dirty="0">
                        <a:effectLst/>
                        <a:latin typeface="Montserrat" panose="020B0604020202020204" charset="0"/>
                      </a:endParaRPr>
                    </a:p>
                  </a:txBody>
                  <a:tcPr marL="48821" marR="48821" marT="0" marB="0" anchor="ctr"/>
                </a:tc>
                <a:tc>
                  <a:txBody>
                    <a:bodyPr/>
                    <a:lstStyle/>
                    <a:p>
                      <a:pPr marL="0" marR="0">
                        <a:lnSpc>
                          <a:spcPct val="107000"/>
                        </a:lnSpc>
                        <a:spcBef>
                          <a:spcPts val="0"/>
                        </a:spcBef>
                        <a:spcAft>
                          <a:spcPts val="0"/>
                        </a:spcAft>
                      </a:pPr>
                      <a:r>
                        <a:rPr lang="en-US" sz="1600" dirty="0"/>
                        <a:t>Tableau Tutorial</a:t>
                      </a:r>
                      <a:endParaRPr lang="en-US" sz="1600" dirty="0">
                        <a:effectLst/>
                        <a:latin typeface="Montserrat" panose="020B0604020202020204" charset="0"/>
                        <a:ea typeface="Calibri" panose="020F0502020204030204" pitchFamily="34" charset="0"/>
                        <a:cs typeface="Times New Roman" panose="02020603050405020304" pitchFamily="18" charset="0"/>
                      </a:endParaRPr>
                    </a:p>
                  </a:txBody>
                  <a:tcPr marL="48821" marR="48821" marT="0" marB="0" anchor="ctr"/>
                </a:tc>
                <a:extLst>
                  <a:ext uri="{0D108BD9-81ED-4DB2-BD59-A6C34878D82A}">
                    <a16:rowId xmlns:a16="http://schemas.microsoft.com/office/drawing/2014/main" val="893595131"/>
                  </a:ext>
                </a:extLst>
              </a:tr>
              <a:tr h="545046">
                <a:tc>
                  <a:txBody>
                    <a:bodyPr/>
                    <a:lstStyle/>
                    <a:p>
                      <a:pPr marL="0" marR="0" algn="ctr">
                        <a:lnSpc>
                          <a:spcPct val="107000"/>
                        </a:lnSpc>
                        <a:spcBef>
                          <a:spcPts val="0"/>
                        </a:spcBef>
                        <a:spcAft>
                          <a:spcPts val="0"/>
                        </a:spcAft>
                      </a:pPr>
                      <a:r>
                        <a:rPr lang="en-US" sz="1800" b="1" dirty="0">
                          <a:effectLst/>
                          <a:latin typeface="Montserrat" panose="020B0604020202020204" charset="0"/>
                        </a:rPr>
                        <a:t>C</a:t>
                      </a:r>
                    </a:p>
                  </a:txBody>
                  <a:tcPr marL="48821" marR="48821" marT="0" marB="0" anchor="ctr"/>
                </a:tc>
                <a:tc>
                  <a:txBody>
                    <a:bodyPr/>
                    <a:lstStyle/>
                    <a:p>
                      <a:pPr marL="0" marR="0">
                        <a:lnSpc>
                          <a:spcPct val="107000"/>
                        </a:lnSpc>
                        <a:spcBef>
                          <a:spcPts val="0"/>
                        </a:spcBef>
                        <a:spcAft>
                          <a:spcPts val="0"/>
                        </a:spcAft>
                      </a:pPr>
                      <a:r>
                        <a:rPr lang="en-US" sz="1600" dirty="0">
                          <a:effectLst/>
                          <a:latin typeface="Montserrat" panose="020B0604020202020204" charset="0"/>
                          <a:ea typeface="Calibri" panose="020F0502020204030204" pitchFamily="34" charset="0"/>
                          <a:cs typeface="Times New Roman" panose="02020603050405020304" pitchFamily="18" charset="0"/>
                        </a:rPr>
                        <a:t>Power BI Tutorial</a:t>
                      </a:r>
                    </a:p>
                  </a:txBody>
                  <a:tcPr marL="48821" marR="48821" marT="0" marB="0" anchor="ctr"/>
                </a:tc>
                <a:extLst>
                  <a:ext uri="{0D108BD9-81ED-4DB2-BD59-A6C34878D82A}">
                    <a16:rowId xmlns:a16="http://schemas.microsoft.com/office/drawing/2014/main" val="3980810427"/>
                  </a:ext>
                </a:extLst>
              </a:tr>
            </a:tbl>
          </a:graphicData>
        </a:graphic>
      </p:graphicFrame>
      <p:sp>
        <p:nvSpPr>
          <p:cNvPr id="5" name="Footer Placeholder 3">
            <a:extLst>
              <a:ext uri="{FF2B5EF4-FFF2-40B4-BE49-F238E27FC236}">
                <a16:creationId xmlns:a16="http://schemas.microsoft.com/office/drawing/2014/main" id="{61BC0841-DB1B-B826-918D-E20EE1D52350}"/>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7396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73372"/>
    </mc:Choice>
    <mc:Fallback xmlns="">
      <p:transition spd="slow" advTm="7337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altLang="en-US" dirty="0"/>
              <a:t>Business Value and Business Processes</a:t>
            </a:r>
          </a:p>
        </p:txBody>
      </p:sp>
      <p:sp>
        <p:nvSpPr>
          <p:cNvPr id="4" name="Content Placeholder 3">
            <a:extLst>
              <a:ext uri="{FF2B5EF4-FFF2-40B4-BE49-F238E27FC236}">
                <a16:creationId xmlns:a16="http://schemas.microsoft.com/office/drawing/2014/main" id="{80652863-512B-4990-B3C7-A9174AEDD68D}"/>
              </a:ext>
            </a:extLst>
          </p:cNvPr>
          <p:cNvSpPr>
            <a:spLocks noGrp="1"/>
          </p:cNvSpPr>
          <p:nvPr>
            <p:ph idx="1"/>
          </p:nvPr>
        </p:nvSpPr>
        <p:spPr/>
        <p:txBody>
          <a:bodyPr>
            <a:normAutofit fontScale="92500"/>
          </a:bodyPr>
          <a:lstStyle/>
          <a:p>
            <a:r>
              <a:rPr lang="en-US" altLang="en-US" b="1" dirty="0"/>
              <a:t>Business value</a:t>
            </a:r>
            <a:r>
              <a:rPr lang="en-US" altLang="en-US" dirty="0"/>
              <a:t> refers to </a:t>
            </a:r>
            <a:r>
              <a:rPr lang="en-US" dirty="0"/>
              <a:t>all the items, events, and interactions that determine a company’s financial health.</a:t>
            </a:r>
          </a:p>
          <a:p>
            <a:r>
              <a:rPr lang="en-US" dirty="0"/>
              <a:t>A </a:t>
            </a:r>
            <a:r>
              <a:rPr lang="en-US" b="1" dirty="0"/>
              <a:t>business process </a:t>
            </a:r>
            <a:r>
              <a:rPr lang="en-US" dirty="0"/>
              <a:t>is a coordinated, standardized set of activities conducted by both people and equipment to accomplish a specific business task.</a:t>
            </a:r>
          </a:p>
          <a:p>
            <a:pPr>
              <a:lnSpc>
                <a:spcPct val="100000"/>
              </a:lnSpc>
            </a:pPr>
            <a:r>
              <a:rPr lang="en-US" dirty="0"/>
              <a:t>Companies perform thousands, and sometimes millions, of processes each day to create business value. </a:t>
            </a:r>
          </a:p>
          <a:p>
            <a:r>
              <a:rPr lang="en-US" altLang="en-US" b="1" dirty="0"/>
              <a:t>Examples include:</a:t>
            </a:r>
          </a:p>
          <a:p>
            <a:pPr lvl="1"/>
            <a:r>
              <a:rPr lang="en-US" sz="1600" b="1" i="0" u="none" strike="noStrike" baseline="0" dirty="0">
                <a:solidFill>
                  <a:srgbClr val="9E0A0E"/>
                </a:solidFill>
                <a:latin typeface="STIX MathJax Main"/>
              </a:rPr>
              <a:t>DoorDash </a:t>
            </a:r>
            <a:r>
              <a:rPr lang="en-US" sz="1600" b="0" i="0" u="none" strike="noStrike" baseline="0" dirty="0">
                <a:solidFill>
                  <a:srgbClr val="221E1F"/>
                </a:solidFill>
                <a:latin typeface="STIX MathJax Main"/>
              </a:rPr>
              <a:t>pays its drivers, who are independent contractors, for making deliveries. </a:t>
            </a:r>
            <a:endParaRPr lang="en-US" sz="1600" b="1" i="0" u="none" strike="noStrike" baseline="0" dirty="0">
              <a:solidFill>
                <a:srgbClr val="221E1F"/>
              </a:solidFill>
              <a:latin typeface="STIX MathJax Main"/>
            </a:endParaRPr>
          </a:p>
          <a:p>
            <a:pPr lvl="1"/>
            <a:r>
              <a:rPr lang="en-US" sz="1600" b="1" i="0" u="none" strike="noStrike" baseline="0" dirty="0">
                <a:solidFill>
                  <a:srgbClr val="9E0A0E"/>
                </a:solidFill>
                <a:latin typeface="STIX MathJax Main"/>
              </a:rPr>
              <a:t>Tesla </a:t>
            </a:r>
            <a:r>
              <a:rPr lang="en-US" sz="1600" b="0" i="0" u="none" strike="noStrike" baseline="0" dirty="0">
                <a:solidFill>
                  <a:srgbClr val="221E1F"/>
                </a:solidFill>
                <a:latin typeface="STIX MathJax Main"/>
              </a:rPr>
              <a:t>produces an electric vehicle to sell in China. </a:t>
            </a:r>
          </a:p>
          <a:p>
            <a:pPr lvl="1"/>
            <a:r>
              <a:rPr lang="en-US" sz="1600" b="1" i="0" u="none" strike="noStrike" baseline="0" dirty="0">
                <a:solidFill>
                  <a:srgbClr val="9E0A0E"/>
                </a:solidFill>
                <a:latin typeface="STIX MathJax Main"/>
              </a:rPr>
              <a:t>Procter &amp; Gamble (P&amp;G) </a:t>
            </a:r>
            <a:r>
              <a:rPr lang="en-US" sz="1600" b="0" i="0" u="none" strike="noStrike" baseline="0" dirty="0">
                <a:solidFill>
                  <a:srgbClr val="221E1F"/>
                </a:solidFill>
                <a:latin typeface="STIX MathJax Main"/>
              </a:rPr>
              <a:t>addresses customer complaints, sometimes by giving refunds. </a:t>
            </a:r>
            <a:endParaRPr lang="en-US" dirty="0"/>
          </a:p>
        </p:txBody>
      </p:sp>
      <p:sp>
        <p:nvSpPr>
          <p:cNvPr id="5" name="Slide Number Placeholder 4">
            <a:extLst>
              <a:ext uri="{FF2B5EF4-FFF2-40B4-BE49-F238E27FC236}">
                <a16:creationId xmlns:a16="http://schemas.microsoft.com/office/drawing/2014/main" id="{52645D32-0AB3-4595-89AA-9CE887576B68}"/>
              </a:ext>
            </a:extLst>
          </p:cNvPr>
          <p:cNvSpPr>
            <a:spLocks noGrp="1"/>
          </p:cNvSpPr>
          <p:nvPr>
            <p:ph type="sldNum" sz="quarter" idx="12"/>
          </p:nvPr>
        </p:nvSpPr>
        <p:spPr/>
        <p:txBody>
          <a:bodyPr/>
          <a:lstStyle/>
          <a:p>
            <a:fld id="{E555C569-B112-4D8C-B1B2-EEE93146C0F6}" type="slidenum">
              <a:rPr lang="en-US" smtClean="0"/>
              <a:t>5</a:t>
            </a:fld>
            <a:endParaRPr lang="en-US" dirty="0"/>
          </a:p>
        </p:txBody>
      </p:sp>
      <p:sp>
        <p:nvSpPr>
          <p:cNvPr id="6" name="Footer Placeholder 3">
            <a:extLst>
              <a:ext uri="{FF2B5EF4-FFF2-40B4-BE49-F238E27FC236}">
                <a16:creationId xmlns:a16="http://schemas.microsoft.com/office/drawing/2014/main" id="{7DF66E69-FD97-9163-F787-4812D3FEE4BB}"/>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9591690"/>
      </p:ext>
    </p:extLst>
  </p:cSld>
  <p:clrMapOvr>
    <a:masterClrMapping/>
  </p:clrMapOvr>
  <mc:AlternateContent xmlns:mc="http://schemas.openxmlformats.org/markup-compatibility/2006" xmlns:p14="http://schemas.microsoft.com/office/powerpoint/2010/main">
    <mc:Choice Requires="p14">
      <p:transition spd="slow" p14:dur="2000" advTm="17443"/>
    </mc:Choice>
    <mc:Fallback xmlns="">
      <p:transition spd="slow" advTm="1744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427064" y="5077376"/>
            <a:ext cx="6629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sz="900" dirty="0"/>
              <a:t>EXHIBIT 1.1 Data Growth Since 2010 Source: IDC Global DataSphere, November 2018, p. 6, https://www.seagate .com/files/www-content/our -story/trends/files/idc-seagate -dataage-whitepaper.pdf (accessed July 3, 2019)</a:t>
            </a:r>
            <a:endParaRPr lang="en-US" altLang="en-US" sz="900" dirty="0"/>
          </a:p>
        </p:txBody>
      </p:sp>
      <p:sp>
        <p:nvSpPr>
          <p:cNvPr id="2" name="Title 1"/>
          <p:cNvSpPr>
            <a:spLocks noGrp="1"/>
          </p:cNvSpPr>
          <p:nvPr>
            <p:ph type="title"/>
          </p:nvPr>
        </p:nvSpPr>
        <p:spPr>
          <a:xfrm>
            <a:off x="3869268" y="873252"/>
            <a:ext cx="7315200" cy="998277"/>
          </a:xfrm>
        </p:spPr>
        <p:txBody>
          <a:bodyPr>
            <a:normAutofit fontScale="90000"/>
          </a:bodyPr>
          <a:lstStyle/>
          <a:p>
            <a:r>
              <a:rPr lang="en-US" dirty="0"/>
              <a:t>The Increasing Availability of Data</a:t>
            </a:r>
          </a:p>
        </p:txBody>
      </p:sp>
      <p:pic>
        <p:nvPicPr>
          <p:cNvPr id="7" name="Content Placeholder 6">
            <a:extLst>
              <a:ext uri="{FF2B5EF4-FFF2-40B4-BE49-F238E27FC236}">
                <a16:creationId xmlns:a16="http://schemas.microsoft.com/office/drawing/2014/main" id="{F524EDCF-E248-44BF-81C9-58624C232EB1}"/>
              </a:ext>
            </a:extLst>
          </p:cNvPr>
          <p:cNvPicPr>
            <a:picLocks noGrp="1"/>
          </p:cNvPicPr>
          <p:nvPr>
            <p:ph idx="1"/>
          </p:nvPr>
        </p:nvPicPr>
        <p:blipFill>
          <a:blip r:embed="rId2"/>
          <a:stretch>
            <a:fillRect/>
          </a:stretch>
        </p:blipFill>
        <p:spPr>
          <a:xfrm>
            <a:off x="3741081" y="2551231"/>
            <a:ext cx="7315200" cy="2435241"/>
          </a:xfrm>
        </p:spPr>
      </p:pic>
      <p:sp>
        <p:nvSpPr>
          <p:cNvPr id="4" name="Slide Number Placeholder 3">
            <a:extLst>
              <a:ext uri="{FF2B5EF4-FFF2-40B4-BE49-F238E27FC236}">
                <a16:creationId xmlns:a16="http://schemas.microsoft.com/office/drawing/2014/main" id="{53B56BD4-E9B1-484B-A8FA-4BCF0273CF9E}"/>
              </a:ext>
            </a:extLst>
          </p:cNvPr>
          <p:cNvSpPr>
            <a:spLocks noGrp="1"/>
          </p:cNvSpPr>
          <p:nvPr>
            <p:ph type="sldNum" sz="quarter" idx="12"/>
          </p:nvPr>
        </p:nvSpPr>
        <p:spPr/>
        <p:txBody>
          <a:bodyPr/>
          <a:lstStyle/>
          <a:p>
            <a:fld id="{E555C569-B112-4D8C-B1B2-EEE93146C0F6}" type="slidenum">
              <a:rPr lang="en-US" smtClean="0"/>
              <a:t>6</a:t>
            </a:fld>
            <a:endParaRPr lang="en-US" dirty="0"/>
          </a:p>
        </p:txBody>
      </p:sp>
      <p:sp>
        <p:nvSpPr>
          <p:cNvPr id="6" name="Footer Placeholder 3">
            <a:extLst>
              <a:ext uri="{FF2B5EF4-FFF2-40B4-BE49-F238E27FC236}">
                <a16:creationId xmlns:a16="http://schemas.microsoft.com/office/drawing/2014/main" id="{CBB49A4A-22F0-AA75-046F-BA4BFF0DB76F}"/>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728541"/>
      </p:ext>
    </p:extLst>
  </p:cSld>
  <p:clrMapOvr>
    <a:masterClrMapping/>
  </p:clrMapOvr>
  <p:transition spd="slow" advTm="3166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altLang="en-US" dirty="0"/>
              <a:t>The Business Analyst</a:t>
            </a:r>
          </a:p>
        </p:txBody>
      </p:sp>
      <p:sp>
        <p:nvSpPr>
          <p:cNvPr id="4" name="Content Placeholder 3">
            <a:extLst>
              <a:ext uri="{FF2B5EF4-FFF2-40B4-BE49-F238E27FC236}">
                <a16:creationId xmlns:a16="http://schemas.microsoft.com/office/drawing/2014/main" id="{80652863-512B-4990-B3C7-A9174AEDD68D}"/>
              </a:ext>
            </a:extLst>
          </p:cNvPr>
          <p:cNvSpPr>
            <a:spLocks noGrp="1"/>
          </p:cNvSpPr>
          <p:nvPr>
            <p:ph idx="1"/>
          </p:nvPr>
        </p:nvSpPr>
        <p:spPr/>
        <p:txBody>
          <a:bodyPr/>
          <a:lstStyle/>
          <a:p>
            <a:r>
              <a:rPr lang="en-US" sz="1900" dirty="0"/>
              <a:t>A </a:t>
            </a:r>
            <a:r>
              <a:rPr lang="en-US" sz="1900" b="1" dirty="0"/>
              <a:t>business analyst </a:t>
            </a:r>
            <a:r>
              <a:rPr lang="en-US" sz="1900" dirty="0"/>
              <a:t>is a data specialist who curates and uses data to help an organization make effective business decisions. </a:t>
            </a:r>
            <a:endParaRPr lang="en-US" altLang="en-US" sz="1900" dirty="0"/>
          </a:p>
          <a:p>
            <a:endParaRPr lang="en-US" altLang="en-US" dirty="0"/>
          </a:p>
          <a:p>
            <a:endParaRPr lang="en-US" altLang="en-US" dirty="0"/>
          </a:p>
          <a:p>
            <a:endParaRPr lang="en-US" altLang="en-US" dirty="0"/>
          </a:p>
          <a:p>
            <a:endParaRPr lang="en-GB" altLang="en-US" dirty="0"/>
          </a:p>
          <a:p>
            <a:endParaRPr lang="en-US" dirty="0"/>
          </a:p>
        </p:txBody>
      </p:sp>
      <p:sp>
        <p:nvSpPr>
          <p:cNvPr id="2" name="Rectangle 1"/>
          <p:cNvSpPr/>
          <p:nvPr/>
        </p:nvSpPr>
        <p:spPr>
          <a:xfrm>
            <a:off x="3961665" y="5122973"/>
            <a:ext cx="7315200" cy="553998"/>
          </a:xfrm>
          <a:prstGeom prst="rect">
            <a:avLst/>
          </a:prstGeom>
        </p:spPr>
        <p:txBody>
          <a:bodyPr wrap="square">
            <a:spAutoFit/>
          </a:bodyPr>
          <a:lstStyle/>
          <a:p>
            <a:r>
              <a:rPr lang="en-US" sz="1000" dirty="0">
                <a:latin typeface="Calibri" panose="020F0502020204030204" pitchFamily="34" charset="0"/>
                <a:ea typeface="Calibri" panose="020F0502020204030204" pitchFamily="34" charset="0"/>
                <a:cs typeface="Graphik"/>
              </a:rPr>
              <a:t>Source: How Much Data Do We Create Every Day? The Mind-Blowing Stats Everyone Should Read, </a:t>
            </a:r>
            <a:r>
              <a:rPr lang="en-US" sz="1000" u="sng" dirty="0">
                <a:latin typeface="Calibri" panose="020F0502020204030204" pitchFamily="34" charset="0"/>
                <a:ea typeface="Calibri" panose="020F0502020204030204" pitchFamily="34" charset="0"/>
                <a:cs typeface="Graphik"/>
                <a:hlinkClick r:id="rId2"/>
              </a:rPr>
              <a:t>https://www.forbes.com/sites/bernardmarr/2018/05/21/how-much-data-do-we-create-every-day-the-mind-blowing-stats-everyone-should-read/#6ddf004d60ba</a:t>
            </a:r>
            <a:r>
              <a:rPr lang="en-US" sz="1000" dirty="0">
                <a:latin typeface="Calibri" panose="020F0502020204030204" pitchFamily="34" charset="0"/>
                <a:ea typeface="Calibri" panose="020F0502020204030204" pitchFamily="34" charset="0"/>
                <a:cs typeface="Graphik"/>
              </a:rPr>
              <a:t>, accessed 2/8/19</a:t>
            </a:r>
            <a:endParaRPr lang="en-US" sz="1000" dirty="0"/>
          </a:p>
        </p:txBody>
      </p:sp>
      <p:sp>
        <p:nvSpPr>
          <p:cNvPr id="5" name="Slide Number Placeholder 4">
            <a:extLst>
              <a:ext uri="{FF2B5EF4-FFF2-40B4-BE49-F238E27FC236}">
                <a16:creationId xmlns:a16="http://schemas.microsoft.com/office/drawing/2014/main" id="{52645D32-0AB3-4595-89AA-9CE887576B68}"/>
              </a:ext>
            </a:extLst>
          </p:cNvPr>
          <p:cNvSpPr>
            <a:spLocks noGrp="1"/>
          </p:cNvSpPr>
          <p:nvPr>
            <p:ph type="sldNum" sz="quarter" idx="12"/>
          </p:nvPr>
        </p:nvSpPr>
        <p:spPr/>
        <p:txBody>
          <a:bodyPr/>
          <a:lstStyle/>
          <a:p>
            <a:fld id="{E555C569-B112-4D8C-B1B2-EEE93146C0F6}" type="slidenum">
              <a:rPr lang="en-US" smtClean="0"/>
              <a:t>7</a:t>
            </a:fld>
            <a:endParaRPr lang="en-US" dirty="0"/>
          </a:p>
        </p:txBody>
      </p:sp>
      <p:sp>
        <p:nvSpPr>
          <p:cNvPr id="6" name="Footer Placeholder 3">
            <a:extLst>
              <a:ext uri="{FF2B5EF4-FFF2-40B4-BE49-F238E27FC236}">
                <a16:creationId xmlns:a16="http://schemas.microsoft.com/office/drawing/2014/main" id="{F4BA584B-9090-DE3F-EB67-B7F0003C715B}"/>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8567011"/>
      </p:ext>
    </p:extLst>
  </p:cSld>
  <p:clrMapOvr>
    <a:masterClrMapping/>
  </p:clrMapOvr>
  <mc:AlternateContent xmlns:mc="http://schemas.openxmlformats.org/markup-compatibility/2006" xmlns:p14="http://schemas.microsoft.com/office/powerpoint/2010/main">
    <mc:Choice Requires="p14">
      <p:transition spd="slow" p14:dur="2000" advTm="17443"/>
    </mc:Choice>
    <mc:Fallback xmlns="">
      <p:transition spd="slow" advTm="1744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2CAF27-8448-4404-B8F3-E142781785F0}"/>
              </a:ext>
            </a:extLst>
          </p:cNvPr>
          <p:cNvSpPr>
            <a:spLocks noGrp="1"/>
          </p:cNvSpPr>
          <p:nvPr>
            <p:ph type="sldNum" sz="quarter" idx="12"/>
          </p:nvPr>
        </p:nvSpPr>
        <p:spPr/>
        <p:txBody>
          <a:bodyPr/>
          <a:lstStyle/>
          <a:p>
            <a:fld id="{E555C569-B112-4D8C-B1B2-EEE93146C0F6}" type="slidenum">
              <a:rPr lang="en-US" smtClean="0"/>
              <a:t>8</a:t>
            </a:fld>
            <a:endParaRPr lang="en-US" dirty="0"/>
          </a:p>
        </p:txBody>
      </p:sp>
      <p:sp>
        <p:nvSpPr>
          <p:cNvPr id="6" name="Title 5"/>
          <p:cNvSpPr>
            <a:spLocks noGrp="1"/>
          </p:cNvSpPr>
          <p:nvPr>
            <p:ph type="title"/>
          </p:nvPr>
        </p:nvSpPr>
        <p:spPr/>
        <p:txBody>
          <a:bodyPr/>
          <a:lstStyle/>
          <a:p>
            <a:r>
              <a:rPr lang="en-US" dirty="0"/>
              <a:t>Data Helps and Hinders the Analyst Role</a:t>
            </a:r>
          </a:p>
        </p:txBody>
      </p:sp>
      <p:sp>
        <p:nvSpPr>
          <p:cNvPr id="7" name="Content Placeholder 6"/>
          <p:cNvSpPr>
            <a:spLocks noGrp="1"/>
          </p:cNvSpPr>
          <p:nvPr>
            <p:ph sz="half" idx="1"/>
          </p:nvPr>
        </p:nvSpPr>
        <p:spPr>
          <a:xfrm>
            <a:off x="3867911" y="2133600"/>
            <a:ext cx="7406339" cy="3825073"/>
          </a:xfrm>
        </p:spPr>
        <p:txBody>
          <a:bodyPr anchor="t">
            <a:normAutofit/>
          </a:bodyPr>
          <a:lstStyle/>
          <a:p>
            <a:r>
              <a:rPr lang="en-US" sz="2400" u="sng" dirty="0"/>
              <a:t>Helps:</a:t>
            </a:r>
            <a:r>
              <a:rPr lang="en-US" sz="2400" dirty="0"/>
              <a:t> More Data = More Data-derived Insights for Decision Making</a:t>
            </a:r>
          </a:p>
          <a:p>
            <a:r>
              <a:rPr lang="en-US" sz="2400" u="sng" dirty="0"/>
              <a:t>Hinders:</a:t>
            </a:r>
            <a:r>
              <a:rPr lang="en-US" sz="2400" dirty="0"/>
              <a:t> The increasing amount of data may hinder the work of the analyst through </a:t>
            </a:r>
            <a:r>
              <a:rPr lang="en-US" sz="2400" b="1" dirty="0"/>
              <a:t>data overload</a:t>
            </a:r>
            <a:r>
              <a:rPr lang="en-US" sz="2400" dirty="0"/>
              <a:t>, where too much data may not be properly synthesized or interpreted.</a:t>
            </a:r>
          </a:p>
        </p:txBody>
      </p:sp>
      <p:sp>
        <p:nvSpPr>
          <p:cNvPr id="3" name="Footer Placeholder 3">
            <a:extLst>
              <a:ext uri="{FF2B5EF4-FFF2-40B4-BE49-F238E27FC236}">
                <a16:creationId xmlns:a16="http://schemas.microsoft.com/office/drawing/2014/main" id="{D33F4547-DC1E-EB67-7E92-72E9DEEEA17B}"/>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2426581"/>
      </p:ext>
    </p:extLst>
  </p:cSld>
  <p:clrMapOvr>
    <a:masterClrMapping/>
  </p:clrMapOvr>
  <mc:AlternateContent xmlns:mc="http://schemas.openxmlformats.org/markup-compatibility/2006" xmlns:p14="http://schemas.microsoft.com/office/powerpoint/2010/main">
    <mc:Choice Requires="p14">
      <p:transition spd="slow" p14:dur="2000" advTm="44371"/>
    </mc:Choice>
    <mc:Fallback xmlns="">
      <p:transition spd="slow" advTm="4437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899C10-9F28-4CAB-A4A9-D68795FBA2E3}"/>
              </a:ext>
            </a:extLst>
          </p:cNvPr>
          <p:cNvSpPr>
            <a:spLocks noGrp="1"/>
          </p:cNvSpPr>
          <p:nvPr>
            <p:ph type="title"/>
          </p:nvPr>
        </p:nvSpPr>
        <p:spPr/>
        <p:txBody>
          <a:bodyPr/>
          <a:lstStyle/>
          <a:p>
            <a:r>
              <a:rPr lang="en-US" dirty="0"/>
              <a:t>Progress Check 1.1</a:t>
            </a:r>
          </a:p>
        </p:txBody>
      </p:sp>
      <p:sp>
        <p:nvSpPr>
          <p:cNvPr id="7" name="Content Placeholder 6">
            <a:extLst>
              <a:ext uri="{FF2B5EF4-FFF2-40B4-BE49-F238E27FC236}">
                <a16:creationId xmlns:a16="http://schemas.microsoft.com/office/drawing/2014/main" id="{1A9513C4-B5E2-43C3-B6BE-FB3082F70E55}"/>
              </a:ext>
            </a:extLst>
          </p:cNvPr>
          <p:cNvSpPr>
            <a:spLocks noGrp="1"/>
          </p:cNvSpPr>
          <p:nvPr>
            <p:ph idx="1"/>
          </p:nvPr>
        </p:nvSpPr>
        <p:spPr/>
        <p:txBody>
          <a:bodyPr>
            <a:normAutofit/>
          </a:bodyPr>
          <a:lstStyle/>
          <a:p>
            <a:pPr marL="0" indent="0">
              <a:buNone/>
            </a:pPr>
            <a:r>
              <a:rPr lang="en-US" sz="4000" dirty="0"/>
              <a:t>Q: How does increasing the amount of data available to address business questions help the business analyst?</a:t>
            </a:r>
          </a:p>
        </p:txBody>
      </p:sp>
      <p:sp>
        <p:nvSpPr>
          <p:cNvPr id="16" name="Rectangle 15">
            <a:extLst>
              <a:ext uri="{FF2B5EF4-FFF2-40B4-BE49-F238E27FC236}">
                <a16:creationId xmlns:a16="http://schemas.microsoft.com/office/drawing/2014/main" id="{C8B19797-B7DC-4711-A408-FE7D23808520}"/>
              </a:ext>
            </a:extLst>
          </p:cNvPr>
          <p:cNvSpPr/>
          <p:nvPr/>
        </p:nvSpPr>
        <p:spPr>
          <a:xfrm>
            <a:off x="-3048" y="6618405"/>
            <a:ext cx="12185649" cy="246221"/>
          </a:xfrm>
          <a:prstGeom prst="rect">
            <a:avLst/>
          </a:prstGeom>
        </p:spPr>
        <p:txBody>
          <a:bodyPr wrap="square">
            <a:spAutoFit/>
          </a:bodyPr>
          <a:lstStyle/>
          <a:p>
            <a:pPr>
              <a:spcBef>
                <a:spcPct val="20000"/>
              </a:spcBef>
              <a:defRPr/>
            </a:pPr>
            <a:r>
              <a:rPr lang="en-US" sz="1000" dirty="0">
                <a:solidFill>
                  <a:schemeClr val="bg1"/>
                </a:solidFill>
                <a:latin typeface="Arial" panose="020B0604020202020204"/>
              </a:rPr>
              <a:t>© 2022 McGraw Hill. All rights reserved. Authorized only for instructor use in the classroom. No reproduction or further distribution permitted without the prior written consent of McGraw Hill.</a:t>
            </a:r>
          </a:p>
        </p:txBody>
      </p:sp>
      <p:sp>
        <p:nvSpPr>
          <p:cNvPr id="3" name="Slide Number Placeholder 2">
            <a:extLst>
              <a:ext uri="{FF2B5EF4-FFF2-40B4-BE49-F238E27FC236}">
                <a16:creationId xmlns:a16="http://schemas.microsoft.com/office/drawing/2014/main" id="{DDD02F3F-E8E6-4B8A-A958-48069CD7012B}"/>
              </a:ext>
            </a:extLst>
          </p:cNvPr>
          <p:cNvSpPr>
            <a:spLocks noGrp="1"/>
          </p:cNvSpPr>
          <p:nvPr>
            <p:ph type="sldNum" sz="quarter" idx="12"/>
          </p:nvPr>
        </p:nvSpPr>
        <p:spPr/>
        <p:txBody>
          <a:bodyPr/>
          <a:lstStyle/>
          <a:p>
            <a:fld id="{E555C569-B112-4D8C-B1B2-EEE93146C0F6}" type="slidenum">
              <a:rPr lang="en-US" smtClean="0"/>
              <a:t>9</a:t>
            </a:fld>
            <a:endParaRPr lang="en-US" dirty="0"/>
          </a:p>
        </p:txBody>
      </p:sp>
      <p:sp>
        <p:nvSpPr>
          <p:cNvPr id="5" name="Footer Placeholder 3">
            <a:extLst>
              <a:ext uri="{FF2B5EF4-FFF2-40B4-BE49-F238E27FC236}">
                <a16:creationId xmlns:a16="http://schemas.microsoft.com/office/drawing/2014/main" id="{AD763D07-F474-FB42-5EC4-29BA86F54CFB}"/>
              </a:ext>
            </a:extLst>
          </p:cNvPr>
          <p:cNvSpPr txBox="1">
            <a:spLocks/>
          </p:cNvSpPr>
          <p:nvPr/>
        </p:nvSpPr>
        <p:spPr>
          <a:xfrm>
            <a:off x="0" y="6478439"/>
            <a:ext cx="12192000" cy="379562"/>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800">
                <a:solidFill>
                  <a:srgbClr val="000000"/>
                </a:solidFill>
                <a:latin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sz="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971774"/>
      </p:ext>
    </p:extLst>
  </p:cSld>
  <p:clrMapOvr>
    <a:masterClrMapping/>
  </p:clrMapOvr>
  <mc:AlternateContent xmlns:mc="http://schemas.openxmlformats.org/markup-compatibility/2006" xmlns:p14="http://schemas.microsoft.com/office/powerpoint/2010/main">
    <mc:Choice Requires="p14">
      <p:transition spd="slow" p14:dur="2000" advTm="26100"/>
    </mc:Choice>
    <mc:Fallback xmlns="">
      <p:transition spd="slow" advTm="26100"/>
    </mc:Fallback>
  </mc:AlternateContent>
</p:sld>
</file>

<file path=ppt/theme/theme1.xml><?xml version="1.0" encoding="utf-8"?>
<a:theme xmlns:a="http://schemas.openxmlformats.org/drawingml/2006/main" name="1_Fr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ntserrat">
      <a:majorFont>
        <a:latin typeface="Montserrat"/>
        <a:ea typeface=""/>
        <a:cs typeface=""/>
      </a:majorFont>
      <a:minorFont>
        <a:latin typeface="Montserrat"/>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10.xml><?xml version="1.0" encoding="utf-8"?>
<a:theme xmlns:a="http://schemas.openxmlformats.org/drawingml/2006/main" name="1_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11.xml><?xml version="1.0" encoding="utf-8"?>
<a:theme xmlns:a="http://schemas.openxmlformats.org/drawingml/2006/main" name="1_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59A53402-BF8D-4356-9B02-35501F8B049D}"/>
    </a:ext>
  </a:extLst>
</a:theme>
</file>

<file path=ppt/theme/theme12.xml><?xml version="1.0" encoding="utf-8"?>
<a:theme xmlns:a="http://schemas.openxmlformats.org/drawingml/2006/main" name="1_ImageDescriptionAppendix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002D0E3A-676D-4160-97AC-45FBF1A959AE}"/>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Fr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ntserrat">
      <a:majorFont>
        <a:latin typeface="Montserrat"/>
        <a:ea typeface=""/>
        <a:cs typeface=""/>
      </a:majorFont>
      <a:minorFont>
        <a:latin typeface="Montserrat"/>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E7BC6287-1E57-46F8-B46D-CC0ECE7CEE8E}"/>
    </a:ext>
  </a:extLst>
</a:theme>
</file>

<file path=ppt/theme/theme4.xml><?xml version="1.0" encoding="utf-8"?>
<a:theme xmlns:a="http://schemas.openxmlformats.org/drawingml/2006/main" name="MainContent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5.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6.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59A53402-BF8D-4356-9B02-35501F8B049D}"/>
    </a:ext>
  </a:extLst>
</a:theme>
</file>

<file path=ppt/theme/theme7.xml><?xml version="1.0" encoding="utf-8"?>
<a:theme xmlns:a="http://schemas.openxmlformats.org/drawingml/2006/main" name="ImageDescriptionAppendix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002D0E3A-676D-4160-97AC-45FBF1A959AE}"/>
    </a:ext>
  </a:extLst>
</a:theme>
</file>

<file path=ppt/theme/theme8.xml><?xml version="1.0" encoding="utf-8"?>
<a:theme xmlns:a="http://schemas.openxmlformats.org/drawingml/2006/main" name="1_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E7BC6287-1E57-46F8-B46D-CC0ECE7CEE8E}"/>
    </a:ext>
  </a:extLst>
</a:theme>
</file>

<file path=ppt/theme/theme9.xml><?xml version="1.0" encoding="utf-8"?>
<a:theme xmlns:a="http://schemas.openxmlformats.org/drawingml/2006/main" name="1_MainContent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TM03457475[[fn=Frame]]</Template>
  <TotalTime>4838</TotalTime>
  <Words>3205</Words>
  <Application>Microsoft Office PowerPoint</Application>
  <PresentationFormat>Widescreen</PresentationFormat>
  <Paragraphs>275</Paragraphs>
  <Slides>40</Slides>
  <Notes>0</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40</vt:i4>
      </vt:variant>
    </vt:vector>
  </HeadingPairs>
  <TitlesOfParts>
    <vt:vector size="59" baseType="lpstr">
      <vt:lpstr>Wingdings 2</vt:lpstr>
      <vt:lpstr>Calibri</vt:lpstr>
      <vt:lpstr>STIX MathJax Main</vt:lpstr>
      <vt:lpstr>Arial</vt:lpstr>
      <vt:lpstr>Proxima Nova</vt:lpstr>
      <vt:lpstr>Montserrat</vt:lpstr>
      <vt:lpstr>Times New Roman</vt:lpstr>
      <vt:lpstr>1_Frame</vt:lpstr>
      <vt:lpstr>2_Frame</vt:lpstr>
      <vt:lpstr>Title Slides Master</vt:lpstr>
      <vt:lpstr>MainContentSlideMaster</vt:lpstr>
      <vt:lpstr>ClosingMaster</vt:lpstr>
      <vt:lpstr>DividerSlideMaster</vt:lpstr>
      <vt:lpstr>ImageDescriptionAppendixSlideMaster</vt:lpstr>
      <vt:lpstr>1_Title Slides Master</vt:lpstr>
      <vt:lpstr>1_MainContentSlideMaster</vt:lpstr>
      <vt:lpstr>1_ClosingMaster</vt:lpstr>
      <vt:lpstr>1_DividerSlideMaster</vt:lpstr>
      <vt:lpstr>1_ImageDescriptionAppendixSlideMaster</vt:lpstr>
      <vt:lpstr>Introduction to Business Analytics</vt:lpstr>
      <vt:lpstr>Specify the Question: Using Business Analytics to Address Business Questions</vt:lpstr>
      <vt:lpstr>PowerPoint Presentation</vt:lpstr>
      <vt:lpstr>Businesses Create Value</vt:lpstr>
      <vt:lpstr>Business Value and Business Processes</vt:lpstr>
      <vt:lpstr>The Increasing Availability of Data</vt:lpstr>
      <vt:lpstr>The Business Analyst</vt:lpstr>
      <vt:lpstr>Data Helps and Hinders the Analyst Role</vt:lpstr>
      <vt:lpstr>Progress Check 1.1</vt:lpstr>
      <vt:lpstr>The Difference Between Data and Information</vt:lpstr>
      <vt:lpstr>Information Value Chain</vt:lpstr>
      <vt:lpstr>Information Value Chain  (Example for Tide Pods)</vt:lpstr>
      <vt:lpstr>Progress Check 1.2</vt:lpstr>
      <vt:lpstr>The Role of the Business Analyst</vt:lpstr>
      <vt:lpstr>Who Gets Involved With Data?</vt:lpstr>
      <vt:lpstr>The Role of the Business Analyst – Interpreter or Liaison</vt:lpstr>
      <vt:lpstr>Progress Check 1.3</vt:lpstr>
      <vt:lpstr>Business Analytics Across the Different Business Functions</vt:lpstr>
      <vt:lpstr>Business Analytics</vt:lpstr>
      <vt:lpstr>Marketing Analytics</vt:lpstr>
      <vt:lpstr>Accounting Analytics</vt:lpstr>
      <vt:lpstr>Financial Analytics</vt:lpstr>
      <vt:lpstr>Operations Analytics</vt:lpstr>
      <vt:lpstr>Progress Check 1.4</vt:lpstr>
      <vt:lpstr>The Analytics Mindset and the SOAR Analytics Model</vt:lpstr>
      <vt:lpstr>Analytics Mindset</vt:lpstr>
      <vt:lpstr>The SOAR Analytics Model</vt:lpstr>
      <vt:lpstr>SOAR: Specify the Question:  Sample Business Questions (Potentially Answerable With Data):</vt:lpstr>
      <vt:lpstr>SOAR: Specify the Question</vt:lpstr>
      <vt:lpstr>SOAR: Obtain the Data</vt:lpstr>
      <vt:lpstr>SOAR: Analyze the Data</vt:lpstr>
      <vt:lpstr>SOAR: Report the Results</vt:lpstr>
      <vt:lpstr>The SOAR Analytics Model</vt:lpstr>
      <vt:lpstr>Progress Check 1.5</vt:lpstr>
      <vt:lpstr>Data Visualizations in Business Analytics</vt:lpstr>
      <vt:lpstr>Data Visualizations</vt:lpstr>
      <vt:lpstr>Exploratory Data Visualizations</vt:lpstr>
      <vt:lpstr>Explanatory Data Visualizations</vt:lpstr>
      <vt:lpstr>Progress Check 1.6</vt:lpstr>
      <vt:lpstr>Labs Associated with Chapter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Analytics to Ask and Answer Accounting Questions</dc:title>
  <dc:creator>Ryan Teeter</dc:creator>
  <cp:lastModifiedBy>Jothiswari K</cp:lastModifiedBy>
  <cp:revision>56</cp:revision>
  <dcterms:created xsi:type="dcterms:W3CDTF">2020-01-17T18:38:02Z</dcterms:created>
  <dcterms:modified xsi:type="dcterms:W3CDTF">2022-12-19T10:34:04Z</dcterms:modified>
</cp:coreProperties>
</file>