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280" r:id="rId3"/>
    <p:sldId id="279" r:id="rId4"/>
    <p:sldId id="281" r:id="rId5"/>
    <p:sldId id="272" r:id="rId6"/>
    <p:sldId id="275" r:id="rId7"/>
    <p:sldId id="278" r:id="rId8"/>
    <p:sldId id="277"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05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3BD693B-6860-474B-A36A-59292959ED8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2291" name="Rectangle 3">
            <a:extLst>
              <a:ext uri="{FF2B5EF4-FFF2-40B4-BE49-F238E27FC236}">
                <a16:creationId xmlns:a16="http://schemas.microsoft.com/office/drawing/2014/main" id="{C07DCCDF-D7E0-4804-B1A0-45602B88711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a:extLst>
              <a:ext uri="{FF2B5EF4-FFF2-40B4-BE49-F238E27FC236}">
                <a16:creationId xmlns:a16="http://schemas.microsoft.com/office/drawing/2014/main" id="{00C2EBAD-0BE0-408E-911B-3E280E82FB4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a:extLst>
              <a:ext uri="{FF2B5EF4-FFF2-40B4-BE49-F238E27FC236}">
                <a16:creationId xmlns:a16="http://schemas.microsoft.com/office/drawing/2014/main" id="{DDEB4062-65CF-40F2-96F0-C7B3B478584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id="{63BEB0EA-BAE5-41BF-9A38-A5DFA2BA97C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a:extLst>
              <a:ext uri="{FF2B5EF4-FFF2-40B4-BE49-F238E27FC236}">
                <a16:creationId xmlns:a16="http://schemas.microsoft.com/office/drawing/2014/main" id="{DFE97445-512A-4916-B495-37912063C45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258E8B2-21C9-47FB-BCFF-1A242194C37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99E0E465-3C7A-4A08-A7C9-C6E8D78FE62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9BF9EBA-35E6-4872-AC3D-DF494AC19A33}" type="slidenum">
              <a:rPr lang="en-US" altLang="en-US"/>
              <a:pPr>
                <a:spcBef>
                  <a:spcPct val="0"/>
                </a:spcBef>
              </a:pPr>
              <a:t>1</a:t>
            </a:fld>
            <a:endParaRPr lang="en-US" altLang="en-US"/>
          </a:p>
        </p:txBody>
      </p:sp>
      <p:sp>
        <p:nvSpPr>
          <p:cNvPr id="5123" name="Rectangle 2">
            <a:extLst>
              <a:ext uri="{FF2B5EF4-FFF2-40B4-BE49-F238E27FC236}">
                <a16:creationId xmlns:a16="http://schemas.microsoft.com/office/drawing/2014/main" id="{410045C6-73B5-44BA-ADEF-C1D145FE1DC8}"/>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77DF98A8-D316-43B5-A061-C54CEB487E4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EE421BAF-C5B5-4930-BF84-C1BC5742473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48C1FF-9AD0-40A3-8C22-C283249DAB71}" type="slidenum">
              <a:rPr lang="en-US" altLang="en-US">
                <a:latin typeface="Times New Roman" panose="02020603050405020304" pitchFamily="18" charset="0"/>
              </a:rPr>
              <a:pPr/>
              <a:t>5</a:t>
            </a:fld>
            <a:endParaRPr lang="en-US" altLang="en-US">
              <a:latin typeface="Times New Roman" panose="02020603050405020304" pitchFamily="18" charset="0"/>
            </a:endParaRPr>
          </a:p>
        </p:txBody>
      </p:sp>
      <p:sp>
        <p:nvSpPr>
          <p:cNvPr id="9219" name="Rectangle 2">
            <a:extLst>
              <a:ext uri="{FF2B5EF4-FFF2-40B4-BE49-F238E27FC236}">
                <a16:creationId xmlns:a16="http://schemas.microsoft.com/office/drawing/2014/main" id="{D2DBCE65-C8EF-4228-A3F9-2709001B7BCF}"/>
              </a:ext>
            </a:extLst>
          </p:cNvPr>
          <p:cNvSpPr>
            <a:spLocks noGrp="1" noRot="1" noChangeAspect="1" noChangeArrowheads="1" noTextEdit="1"/>
          </p:cNvSpPr>
          <p:nvPr>
            <p:ph type="sldImg"/>
          </p:nvPr>
        </p:nvSpPr>
        <p:spPr>
          <a:ln cap="flat"/>
        </p:spPr>
      </p:sp>
      <p:sp>
        <p:nvSpPr>
          <p:cNvPr id="9220" name="Rectangle 3">
            <a:extLst>
              <a:ext uri="{FF2B5EF4-FFF2-40B4-BE49-F238E27FC236}">
                <a16:creationId xmlns:a16="http://schemas.microsoft.com/office/drawing/2014/main" id="{43B8696B-E451-40F1-ACCC-D5463AD2B6C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B6B3D9F-F9CB-4DE7-9F2A-794DC9101C3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1FFE39-8349-4C51-B531-2C4621E3FF38}" type="slidenum">
              <a:rPr lang="en-US" altLang="en-US">
                <a:latin typeface="Times New Roman" panose="02020603050405020304" pitchFamily="18" charset="0"/>
              </a:rPr>
              <a:pPr/>
              <a:t>6</a:t>
            </a:fld>
            <a:endParaRPr lang="en-US" altLang="en-US">
              <a:latin typeface="Times New Roman" panose="02020603050405020304" pitchFamily="18" charset="0"/>
            </a:endParaRPr>
          </a:p>
        </p:txBody>
      </p:sp>
      <p:sp>
        <p:nvSpPr>
          <p:cNvPr id="11267" name="Rectangle 2">
            <a:extLst>
              <a:ext uri="{FF2B5EF4-FFF2-40B4-BE49-F238E27FC236}">
                <a16:creationId xmlns:a16="http://schemas.microsoft.com/office/drawing/2014/main" id="{26928067-F705-42F3-A685-D661DF18E8FA}"/>
              </a:ext>
            </a:extLst>
          </p:cNvPr>
          <p:cNvSpPr>
            <a:spLocks noGrp="1" noRot="1" noChangeAspect="1" noChangeArrowheads="1" noTextEdit="1"/>
          </p:cNvSpPr>
          <p:nvPr>
            <p:ph type="sldImg"/>
          </p:nvPr>
        </p:nvSpPr>
        <p:spPr>
          <a:ln cap="flat"/>
        </p:spPr>
      </p:sp>
      <p:sp>
        <p:nvSpPr>
          <p:cNvPr id="11268" name="Rectangle 3">
            <a:extLst>
              <a:ext uri="{FF2B5EF4-FFF2-40B4-BE49-F238E27FC236}">
                <a16:creationId xmlns:a16="http://schemas.microsoft.com/office/drawing/2014/main" id="{A2399D90-8DAF-4F53-830D-A8489EFDF6C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14B812AF-9943-4BE6-8BCF-CED327B1B5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F5A2B76-5D22-412F-95D2-21C675FEE4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82C733D-19D9-410A-99D8-77E6120123E7}"/>
              </a:ext>
            </a:extLst>
          </p:cNvPr>
          <p:cNvSpPr>
            <a:spLocks noGrp="1" noChangeArrowheads="1"/>
          </p:cNvSpPr>
          <p:nvPr>
            <p:ph type="sldNum" sz="quarter" idx="12"/>
          </p:nvPr>
        </p:nvSpPr>
        <p:spPr>
          <a:ln/>
        </p:spPr>
        <p:txBody>
          <a:bodyPr/>
          <a:lstStyle>
            <a:lvl1pPr>
              <a:defRPr/>
            </a:lvl1pPr>
          </a:lstStyle>
          <a:p>
            <a:fld id="{5DDA63FD-1E3A-4E4A-BB07-7F34DE258F9C}" type="slidenum">
              <a:rPr lang="en-US" altLang="en-US"/>
              <a:pPr/>
              <a:t>‹#›</a:t>
            </a:fld>
            <a:endParaRPr lang="en-US" altLang="en-US"/>
          </a:p>
        </p:txBody>
      </p:sp>
    </p:spTree>
    <p:extLst>
      <p:ext uri="{BB962C8B-B14F-4D97-AF65-F5344CB8AC3E}">
        <p14:creationId xmlns:p14="http://schemas.microsoft.com/office/powerpoint/2010/main" val="231403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357F737-A4A6-4631-9611-C3545F595C1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7C94969-0875-4B8C-B83E-937245F1B9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1B6F03-7F16-4E7B-A9B9-AA1EEF55A8C7}"/>
              </a:ext>
            </a:extLst>
          </p:cNvPr>
          <p:cNvSpPr>
            <a:spLocks noGrp="1" noChangeArrowheads="1"/>
          </p:cNvSpPr>
          <p:nvPr>
            <p:ph type="sldNum" sz="quarter" idx="12"/>
          </p:nvPr>
        </p:nvSpPr>
        <p:spPr>
          <a:ln/>
        </p:spPr>
        <p:txBody>
          <a:bodyPr/>
          <a:lstStyle>
            <a:lvl1pPr>
              <a:defRPr/>
            </a:lvl1pPr>
          </a:lstStyle>
          <a:p>
            <a:fld id="{95D8C2E3-6985-4FFF-979F-B30682DD011F}" type="slidenum">
              <a:rPr lang="en-US" altLang="en-US"/>
              <a:pPr/>
              <a:t>‹#›</a:t>
            </a:fld>
            <a:endParaRPr lang="en-US" altLang="en-US"/>
          </a:p>
        </p:txBody>
      </p:sp>
    </p:spTree>
    <p:extLst>
      <p:ext uri="{BB962C8B-B14F-4D97-AF65-F5344CB8AC3E}">
        <p14:creationId xmlns:p14="http://schemas.microsoft.com/office/powerpoint/2010/main" val="2118272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AF510F4-B920-4CA6-AEE8-EDB7DB1E1F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78B1C8B-3491-4ED4-9CD7-8A7990F462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CCBD618-381A-43AB-89DE-A639BE7C09F0}"/>
              </a:ext>
            </a:extLst>
          </p:cNvPr>
          <p:cNvSpPr>
            <a:spLocks noGrp="1" noChangeArrowheads="1"/>
          </p:cNvSpPr>
          <p:nvPr>
            <p:ph type="sldNum" sz="quarter" idx="12"/>
          </p:nvPr>
        </p:nvSpPr>
        <p:spPr>
          <a:ln/>
        </p:spPr>
        <p:txBody>
          <a:bodyPr/>
          <a:lstStyle>
            <a:lvl1pPr>
              <a:defRPr/>
            </a:lvl1pPr>
          </a:lstStyle>
          <a:p>
            <a:fld id="{07C692F3-D2C7-4673-B713-41E7E52F7804}" type="slidenum">
              <a:rPr lang="en-US" altLang="en-US"/>
              <a:pPr/>
              <a:t>‹#›</a:t>
            </a:fld>
            <a:endParaRPr lang="en-US" altLang="en-US"/>
          </a:p>
        </p:txBody>
      </p:sp>
    </p:spTree>
    <p:extLst>
      <p:ext uri="{BB962C8B-B14F-4D97-AF65-F5344CB8AC3E}">
        <p14:creationId xmlns:p14="http://schemas.microsoft.com/office/powerpoint/2010/main" val="1111369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AF2157BA-6888-49EE-B4F2-74EF15EB123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A2146B9-3EDC-45BE-8045-A655F0EB06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F27D7B1-29C6-4669-AD87-AA2CD1FCCFB9}"/>
              </a:ext>
            </a:extLst>
          </p:cNvPr>
          <p:cNvSpPr>
            <a:spLocks noGrp="1" noChangeArrowheads="1"/>
          </p:cNvSpPr>
          <p:nvPr>
            <p:ph type="sldNum" sz="quarter" idx="12"/>
          </p:nvPr>
        </p:nvSpPr>
        <p:spPr>
          <a:ln/>
        </p:spPr>
        <p:txBody>
          <a:bodyPr/>
          <a:lstStyle>
            <a:lvl1pPr>
              <a:defRPr/>
            </a:lvl1pPr>
          </a:lstStyle>
          <a:p>
            <a:fld id="{E3B1CEBF-5ADF-49E3-AFC3-7540565CEE69}" type="slidenum">
              <a:rPr lang="en-US" altLang="en-US"/>
              <a:pPr/>
              <a:t>‹#›</a:t>
            </a:fld>
            <a:endParaRPr lang="en-US" altLang="en-US"/>
          </a:p>
        </p:txBody>
      </p:sp>
    </p:spTree>
    <p:extLst>
      <p:ext uri="{BB962C8B-B14F-4D97-AF65-F5344CB8AC3E}">
        <p14:creationId xmlns:p14="http://schemas.microsoft.com/office/powerpoint/2010/main" val="348252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950652"/>
          </a:xfrm>
          <a:prstGeom prst="rect">
            <a:avLst/>
          </a:prstGeom>
        </p:spPr>
        <p:txBody>
          <a:bodyPr/>
          <a:lstStyle>
            <a:lvl1pPr algn="ctr">
              <a:defRPr sz="3600" i="0">
                <a:solidFill>
                  <a:srgbClr val="FFFFFF"/>
                </a:solidFill>
                <a:latin typeface="Liberation Sans" panose="020B0604020202020204" pitchFamily="34" charset="0"/>
                <a:ea typeface="Liberation Sans" panose="020B0604020202020204" pitchFamily="34" charset="0"/>
                <a:cs typeface="Liberation Sans"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152400" y="1143000"/>
            <a:ext cx="8093276" cy="4745653"/>
          </a:xfrm>
          <a:prstGeom prst="rect">
            <a:avLst/>
          </a:prstGeom>
        </p:spPr>
        <p:txBody>
          <a:bodyPr/>
          <a:lstStyle>
            <a:lvl1pPr>
              <a:defRPr>
                <a:latin typeface="Liberation Sans" panose="020B0604020202020204" pitchFamily="34" charset="0"/>
                <a:ea typeface="Liberation Sans" panose="020B0604020202020204" pitchFamily="34" charset="0"/>
                <a:cs typeface="Liberation Sans" panose="020B0604020202020204" pitchFamily="34" charset="0"/>
              </a:defRPr>
            </a:lvl1pPr>
            <a:lvl2pPr>
              <a:buClr>
                <a:srgbClr val="C00000"/>
              </a:buClr>
              <a:defRPr>
                <a:latin typeface="Liberation Sans" panose="020B0604020202020204" pitchFamily="34" charset="0"/>
                <a:ea typeface="Liberation Sans" panose="020B0604020202020204" pitchFamily="34" charset="0"/>
                <a:cs typeface="Liberation Sans" panose="020B0604020202020204" pitchFamily="34" charset="0"/>
              </a:defRPr>
            </a:lvl2pPr>
            <a:lvl3pPr>
              <a:defRPr>
                <a:latin typeface="Liberation Sans" panose="020B0604020202020204" pitchFamily="34" charset="0"/>
                <a:ea typeface="Liberation Sans" panose="020B0604020202020204" pitchFamily="34" charset="0"/>
                <a:cs typeface="Liberation Sans" panose="020B0604020202020204" pitchFamily="34" charset="0"/>
              </a:defRPr>
            </a:lvl3pPr>
            <a:lvl4pPr>
              <a:defRPr>
                <a:latin typeface="Liberation Sans" panose="020B0604020202020204" pitchFamily="34" charset="0"/>
                <a:ea typeface="Liberation Sans" panose="020B0604020202020204" pitchFamily="34" charset="0"/>
                <a:cs typeface="Liberation Sans" panose="020B0604020202020204" pitchFamily="34" charset="0"/>
              </a:defRPr>
            </a:lvl4pPr>
            <a:lvl5pPr>
              <a:defRPr>
                <a:latin typeface="Liberation Sans" panose="020B0604020202020204" pitchFamily="34" charset="0"/>
                <a:ea typeface="Liberation Sans" panose="020B0604020202020204" pitchFamily="34" charset="0"/>
                <a:cs typeface="Liberation Sans"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16">
            <a:extLst>
              <a:ext uri="{FF2B5EF4-FFF2-40B4-BE49-F238E27FC236}">
                <a16:creationId xmlns:a16="http://schemas.microsoft.com/office/drawing/2014/main" id="{9E1A961C-E131-46E8-8119-FEFCFD186937}"/>
              </a:ext>
            </a:extLst>
          </p:cNvPr>
          <p:cNvSpPr>
            <a:spLocks noGrp="1"/>
          </p:cNvSpPr>
          <p:nvPr>
            <p:ph type="ftr" sz="quarter" idx="10"/>
          </p:nvPr>
        </p:nvSpPr>
        <p:spPr>
          <a:xfrm>
            <a:off x="4572000" y="6461125"/>
            <a:ext cx="3657600" cy="384175"/>
          </a:xfrm>
        </p:spPr>
        <p:txBody>
          <a:bodyPr/>
          <a:lstStyle>
            <a:lvl1pPr>
              <a:defRPr/>
            </a:lvl1pPr>
          </a:lstStyle>
          <a:p>
            <a:pPr>
              <a:defRPr/>
            </a:pPr>
            <a:r>
              <a:rPr lang="en-US"/>
              <a:t>Copyright ©2015 John Wiley &amp; Sons, Inc.</a:t>
            </a:r>
          </a:p>
        </p:txBody>
      </p:sp>
    </p:spTree>
    <p:extLst>
      <p:ext uri="{BB962C8B-B14F-4D97-AF65-F5344CB8AC3E}">
        <p14:creationId xmlns:p14="http://schemas.microsoft.com/office/powerpoint/2010/main" val="2072441209"/>
      </p:ext>
    </p:extLst>
  </p:cSld>
  <p:clrMapOvr>
    <a:overrideClrMapping bg1="lt1" tx1="dk1" bg2="lt2" tx2="dk2" accent1="accent1" accent2="accent2" accent3="accent3" accent4="accent4" accent5="accent5" accent6="accent6" hlink="hlink" folHlink="folHlink"/>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BC9244E-7A40-48DF-A262-A2DDB415966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2629BC2-6FD9-4E8E-B289-B0304D1710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BD98FCC-9143-4C85-8BD0-C609FB7825A0}"/>
              </a:ext>
            </a:extLst>
          </p:cNvPr>
          <p:cNvSpPr>
            <a:spLocks noGrp="1" noChangeArrowheads="1"/>
          </p:cNvSpPr>
          <p:nvPr>
            <p:ph type="sldNum" sz="quarter" idx="12"/>
          </p:nvPr>
        </p:nvSpPr>
        <p:spPr>
          <a:ln/>
        </p:spPr>
        <p:txBody>
          <a:bodyPr/>
          <a:lstStyle>
            <a:lvl1pPr>
              <a:defRPr/>
            </a:lvl1pPr>
          </a:lstStyle>
          <a:p>
            <a:fld id="{2FA9A802-C3D5-4E93-B231-B753B16ECB1E}" type="slidenum">
              <a:rPr lang="en-US" altLang="en-US"/>
              <a:pPr/>
              <a:t>‹#›</a:t>
            </a:fld>
            <a:endParaRPr lang="en-US" altLang="en-US"/>
          </a:p>
        </p:txBody>
      </p:sp>
    </p:spTree>
    <p:extLst>
      <p:ext uri="{BB962C8B-B14F-4D97-AF65-F5344CB8AC3E}">
        <p14:creationId xmlns:p14="http://schemas.microsoft.com/office/powerpoint/2010/main" val="196153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FAD818C-1289-43DA-AF37-B4227F5EBCD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C747A49-97F3-4B73-B055-D80BE67469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D144A02-5399-44DF-BA84-639F28F16024}"/>
              </a:ext>
            </a:extLst>
          </p:cNvPr>
          <p:cNvSpPr>
            <a:spLocks noGrp="1" noChangeArrowheads="1"/>
          </p:cNvSpPr>
          <p:nvPr>
            <p:ph type="sldNum" sz="quarter" idx="12"/>
          </p:nvPr>
        </p:nvSpPr>
        <p:spPr>
          <a:ln/>
        </p:spPr>
        <p:txBody>
          <a:bodyPr/>
          <a:lstStyle>
            <a:lvl1pPr>
              <a:defRPr/>
            </a:lvl1pPr>
          </a:lstStyle>
          <a:p>
            <a:fld id="{7A9E82AE-22F2-4275-92DA-C604DC15FA62}" type="slidenum">
              <a:rPr lang="en-US" altLang="en-US"/>
              <a:pPr/>
              <a:t>‹#›</a:t>
            </a:fld>
            <a:endParaRPr lang="en-US" altLang="en-US"/>
          </a:p>
        </p:txBody>
      </p:sp>
    </p:spTree>
    <p:extLst>
      <p:ext uri="{BB962C8B-B14F-4D97-AF65-F5344CB8AC3E}">
        <p14:creationId xmlns:p14="http://schemas.microsoft.com/office/powerpoint/2010/main" val="3202729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25D607F-F65A-47AB-96ED-A72211E4F62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BA5E542-0F17-4B45-9033-CB08006EFB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96CE18-6CEF-4E66-9816-DD7B38BECA1F}"/>
              </a:ext>
            </a:extLst>
          </p:cNvPr>
          <p:cNvSpPr>
            <a:spLocks noGrp="1" noChangeArrowheads="1"/>
          </p:cNvSpPr>
          <p:nvPr>
            <p:ph type="sldNum" sz="quarter" idx="12"/>
          </p:nvPr>
        </p:nvSpPr>
        <p:spPr>
          <a:ln/>
        </p:spPr>
        <p:txBody>
          <a:bodyPr/>
          <a:lstStyle>
            <a:lvl1pPr>
              <a:defRPr/>
            </a:lvl1pPr>
          </a:lstStyle>
          <a:p>
            <a:fld id="{2079BB60-0974-47DA-AB06-F88D02824E19}" type="slidenum">
              <a:rPr lang="en-US" altLang="en-US"/>
              <a:pPr/>
              <a:t>‹#›</a:t>
            </a:fld>
            <a:endParaRPr lang="en-US" altLang="en-US"/>
          </a:p>
        </p:txBody>
      </p:sp>
    </p:spTree>
    <p:extLst>
      <p:ext uri="{BB962C8B-B14F-4D97-AF65-F5344CB8AC3E}">
        <p14:creationId xmlns:p14="http://schemas.microsoft.com/office/powerpoint/2010/main" val="298113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25A33D4-CB54-4DDE-B355-AE7CF7E4672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F7D66CE-8AE9-4611-8D9C-CAEA79ED23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EAC428B-24B3-462A-9065-C6068A257159}"/>
              </a:ext>
            </a:extLst>
          </p:cNvPr>
          <p:cNvSpPr>
            <a:spLocks noGrp="1" noChangeArrowheads="1"/>
          </p:cNvSpPr>
          <p:nvPr>
            <p:ph type="sldNum" sz="quarter" idx="12"/>
          </p:nvPr>
        </p:nvSpPr>
        <p:spPr>
          <a:ln/>
        </p:spPr>
        <p:txBody>
          <a:bodyPr/>
          <a:lstStyle>
            <a:lvl1pPr>
              <a:defRPr/>
            </a:lvl1pPr>
          </a:lstStyle>
          <a:p>
            <a:fld id="{5651F526-CC82-46DB-B854-637AAEC943B3}" type="slidenum">
              <a:rPr lang="en-US" altLang="en-US"/>
              <a:pPr/>
              <a:t>‹#›</a:t>
            </a:fld>
            <a:endParaRPr lang="en-US" altLang="en-US"/>
          </a:p>
        </p:txBody>
      </p:sp>
    </p:spTree>
    <p:extLst>
      <p:ext uri="{BB962C8B-B14F-4D97-AF65-F5344CB8AC3E}">
        <p14:creationId xmlns:p14="http://schemas.microsoft.com/office/powerpoint/2010/main" val="271486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50310CA-AA90-4AA6-931A-CBDD4C3AD0C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DDEB534-5066-43D4-9E74-BA10F622E2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DC02F8E-B39B-4805-81E7-E9E4714CFB59}"/>
              </a:ext>
            </a:extLst>
          </p:cNvPr>
          <p:cNvSpPr>
            <a:spLocks noGrp="1" noChangeArrowheads="1"/>
          </p:cNvSpPr>
          <p:nvPr>
            <p:ph type="sldNum" sz="quarter" idx="12"/>
          </p:nvPr>
        </p:nvSpPr>
        <p:spPr>
          <a:ln/>
        </p:spPr>
        <p:txBody>
          <a:bodyPr/>
          <a:lstStyle>
            <a:lvl1pPr>
              <a:defRPr/>
            </a:lvl1pPr>
          </a:lstStyle>
          <a:p>
            <a:fld id="{7A6A32B6-5548-4434-A805-C02EF2280127}" type="slidenum">
              <a:rPr lang="en-US" altLang="en-US"/>
              <a:pPr/>
              <a:t>‹#›</a:t>
            </a:fld>
            <a:endParaRPr lang="en-US" altLang="en-US"/>
          </a:p>
        </p:txBody>
      </p:sp>
    </p:spTree>
    <p:extLst>
      <p:ext uri="{BB962C8B-B14F-4D97-AF65-F5344CB8AC3E}">
        <p14:creationId xmlns:p14="http://schemas.microsoft.com/office/powerpoint/2010/main" val="683578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77EC18A-A612-4914-9A44-BC55A5C4795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7517A15-69DF-42EF-9FB1-58353F0F98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2141FA6-28A4-48C6-9784-22790875FFC6}"/>
              </a:ext>
            </a:extLst>
          </p:cNvPr>
          <p:cNvSpPr>
            <a:spLocks noGrp="1" noChangeArrowheads="1"/>
          </p:cNvSpPr>
          <p:nvPr>
            <p:ph type="sldNum" sz="quarter" idx="12"/>
          </p:nvPr>
        </p:nvSpPr>
        <p:spPr>
          <a:ln/>
        </p:spPr>
        <p:txBody>
          <a:bodyPr/>
          <a:lstStyle>
            <a:lvl1pPr>
              <a:defRPr/>
            </a:lvl1pPr>
          </a:lstStyle>
          <a:p>
            <a:fld id="{EE93E8C3-53BE-4356-95C1-8C3E370C664B}" type="slidenum">
              <a:rPr lang="en-US" altLang="en-US"/>
              <a:pPr/>
              <a:t>‹#›</a:t>
            </a:fld>
            <a:endParaRPr lang="en-US" altLang="en-US"/>
          </a:p>
        </p:txBody>
      </p:sp>
    </p:spTree>
    <p:extLst>
      <p:ext uri="{BB962C8B-B14F-4D97-AF65-F5344CB8AC3E}">
        <p14:creationId xmlns:p14="http://schemas.microsoft.com/office/powerpoint/2010/main" val="3807942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8FC5374-BE39-4E03-998B-7C31E663362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CDD9B60-9F57-42D8-BF60-A774897926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79B15CC-2C79-4107-9DE1-EFA51977A84A}"/>
              </a:ext>
            </a:extLst>
          </p:cNvPr>
          <p:cNvSpPr>
            <a:spLocks noGrp="1" noChangeArrowheads="1"/>
          </p:cNvSpPr>
          <p:nvPr>
            <p:ph type="sldNum" sz="quarter" idx="12"/>
          </p:nvPr>
        </p:nvSpPr>
        <p:spPr>
          <a:ln/>
        </p:spPr>
        <p:txBody>
          <a:bodyPr/>
          <a:lstStyle>
            <a:lvl1pPr>
              <a:defRPr/>
            </a:lvl1pPr>
          </a:lstStyle>
          <a:p>
            <a:fld id="{3E624831-122E-4A14-982D-6E6F7FE7DA07}" type="slidenum">
              <a:rPr lang="en-US" altLang="en-US"/>
              <a:pPr/>
              <a:t>‹#›</a:t>
            </a:fld>
            <a:endParaRPr lang="en-US" altLang="en-US"/>
          </a:p>
        </p:txBody>
      </p:sp>
    </p:spTree>
    <p:extLst>
      <p:ext uri="{BB962C8B-B14F-4D97-AF65-F5344CB8AC3E}">
        <p14:creationId xmlns:p14="http://schemas.microsoft.com/office/powerpoint/2010/main" val="2713561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0BE0279-BB1A-4D85-A643-317F774BC55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0A1542F-E058-455D-96A1-1EA1EB44CF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8238FE2-3BDD-43F4-BC51-8817C7553F0C}"/>
              </a:ext>
            </a:extLst>
          </p:cNvPr>
          <p:cNvSpPr>
            <a:spLocks noGrp="1" noChangeArrowheads="1"/>
          </p:cNvSpPr>
          <p:nvPr>
            <p:ph type="sldNum" sz="quarter" idx="12"/>
          </p:nvPr>
        </p:nvSpPr>
        <p:spPr>
          <a:ln/>
        </p:spPr>
        <p:txBody>
          <a:bodyPr/>
          <a:lstStyle>
            <a:lvl1pPr>
              <a:defRPr/>
            </a:lvl1pPr>
          </a:lstStyle>
          <a:p>
            <a:fld id="{0278EBB8-474E-4C72-93EE-D4BB573D19A0}" type="slidenum">
              <a:rPr lang="en-US" altLang="en-US"/>
              <a:pPr/>
              <a:t>‹#›</a:t>
            </a:fld>
            <a:endParaRPr lang="en-US" altLang="en-US"/>
          </a:p>
        </p:txBody>
      </p:sp>
    </p:spTree>
    <p:extLst>
      <p:ext uri="{BB962C8B-B14F-4D97-AF65-F5344CB8AC3E}">
        <p14:creationId xmlns:p14="http://schemas.microsoft.com/office/powerpoint/2010/main" val="242872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7C77CF8-CC20-4B0D-9A40-AF26696C89C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B0B915C-C12A-4558-9C6B-D07156BA0DC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41D228E-1490-4080-8A1D-CC74EA214CA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E06F4C65-DA9C-4839-839B-57BD4500F43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51DDDD64-610F-417B-890C-34F2BF57C87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50D146B4-77E8-41ED-B60F-6C210732C3B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DD70612-3A23-477C-AC52-63D7AAB4402F}"/>
              </a:ext>
            </a:extLst>
          </p:cNvPr>
          <p:cNvSpPr>
            <a:spLocks noGrp="1" noChangeArrowheads="1"/>
          </p:cNvSpPr>
          <p:nvPr>
            <p:ph type="ctrTitle"/>
          </p:nvPr>
        </p:nvSpPr>
        <p:spPr>
          <a:xfrm>
            <a:off x="609600" y="762000"/>
            <a:ext cx="7772400" cy="1470025"/>
          </a:xfrm>
        </p:spPr>
        <p:txBody>
          <a:bodyPr/>
          <a:lstStyle/>
          <a:p>
            <a:pPr algn="l" eaLnBrk="1" hangingPunct="1"/>
            <a:r>
              <a:rPr lang="en-US" altLang="en-US" sz="4000" b="1"/>
              <a:t>Changes in Individual and Team Performance Over Time:</a:t>
            </a:r>
            <a:endParaRPr lang="en-US" altLang="en-US" sz="3200" b="1"/>
          </a:p>
        </p:txBody>
      </p:sp>
      <p:sp>
        <p:nvSpPr>
          <p:cNvPr id="4099" name="Rectangle 3">
            <a:extLst>
              <a:ext uri="{FF2B5EF4-FFF2-40B4-BE49-F238E27FC236}">
                <a16:creationId xmlns:a16="http://schemas.microsoft.com/office/drawing/2014/main" id="{017D5D84-C985-4F3F-96CA-1A07D4899C5D}"/>
              </a:ext>
            </a:extLst>
          </p:cNvPr>
          <p:cNvSpPr>
            <a:spLocks noGrp="1" noChangeArrowheads="1"/>
          </p:cNvSpPr>
          <p:nvPr>
            <p:ph type="subTitle" idx="1"/>
          </p:nvPr>
        </p:nvSpPr>
        <p:spPr>
          <a:xfrm>
            <a:off x="3200400" y="4648200"/>
            <a:ext cx="5105400" cy="1447800"/>
          </a:xfrm>
        </p:spPr>
        <p:txBody>
          <a:bodyPr/>
          <a:lstStyle/>
          <a:p>
            <a:pPr algn="r" eaLnBrk="1" hangingPunct="1">
              <a:lnSpc>
                <a:spcPct val="90000"/>
              </a:lnSpc>
            </a:pPr>
            <a:r>
              <a:rPr lang="en-US" altLang="en-US" sz="2800"/>
              <a:t>Wayne Smith, Ph.D.</a:t>
            </a:r>
          </a:p>
          <a:p>
            <a:pPr algn="r" eaLnBrk="1" hangingPunct="1">
              <a:lnSpc>
                <a:spcPct val="90000"/>
              </a:lnSpc>
            </a:pPr>
            <a:r>
              <a:rPr lang="en-US" altLang="en-US" sz="2800"/>
              <a:t>Department of Management</a:t>
            </a:r>
          </a:p>
          <a:p>
            <a:pPr algn="r" eaLnBrk="1" hangingPunct="1">
              <a:lnSpc>
                <a:spcPct val="90000"/>
              </a:lnSpc>
            </a:pPr>
            <a:r>
              <a:rPr lang="en-US" altLang="en-US" sz="2800"/>
              <a:t>CSU Northridge</a:t>
            </a:r>
          </a:p>
        </p:txBody>
      </p:sp>
      <p:sp>
        <p:nvSpPr>
          <p:cNvPr id="4100" name="Rectangle 4">
            <a:extLst>
              <a:ext uri="{FF2B5EF4-FFF2-40B4-BE49-F238E27FC236}">
                <a16:creationId xmlns:a16="http://schemas.microsoft.com/office/drawing/2014/main" id="{0D7BB707-E87C-48BE-9DF3-7015B716D901}"/>
              </a:ext>
            </a:extLst>
          </p:cNvPr>
          <p:cNvSpPr>
            <a:spLocks noChangeArrowheads="1"/>
          </p:cNvSpPr>
          <p:nvPr/>
        </p:nvSpPr>
        <p:spPr bwMode="auto">
          <a:xfrm>
            <a:off x="609600" y="25146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i="1">
                <a:solidFill>
                  <a:schemeClr val="tx2"/>
                </a:solidFill>
              </a:rPr>
              <a:t>Informal</a:t>
            </a:r>
            <a:r>
              <a:rPr lang="en-US" altLang="en-US">
                <a:solidFill>
                  <a:schemeClr val="tx2"/>
                </a:solidFill>
              </a:rPr>
              <a:t> (mid-point) Evaluation </a:t>
            </a:r>
            <a:r>
              <a:rPr lang="en-US" altLang="en-US" u="sng">
                <a:solidFill>
                  <a:schemeClr val="tx2"/>
                </a:solidFill>
              </a:rPr>
              <a:t>before</a:t>
            </a:r>
            <a:r>
              <a:rPr lang="en-US" altLang="en-US">
                <a:solidFill>
                  <a:schemeClr val="tx2"/>
                </a:solidFill>
              </a:rPr>
              <a:t> the </a:t>
            </a:r>
            <a:r>
              <a:rPr lang="en-US" altLang="en-US" i="1">
                <a:solidFill>
                  <a:schemeClr val="tx2"/>
                </a:solidFill>
              </a:rPr>
              <a:t>Formal</a:t>
            </a:r>
            <a:r>
              <a:rPr lang="en-US" altLang="en-US">
                <a:solidFill>
                  <a:schemeClr val="tx2"/>
                </a:solidFill>
              </a:rPr>
              <a:t> (end-of-class) Evaluation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DBA969E-5FDB-4E49-A8A1-1F8F22DAC3D9}"/>
              </a:ext>
            </a:extLst>
          </p:cNvPr>
          <p:cNvSpPr>
            <a:spLocks noGrp="1"/>
          </p:cNvSpPr>
          <p:nvPr>
            <p:ph type="title"/>
          </p:nvPr>
        </p:nvSpPr>
        <p:spPr>
          <a:xfrm>
            <a:off x="457200" y="228600"/>
            <a:ext cx="8229600" cy="563563"/>
          </a:xfrm>
        </p:spPr>
        <p:txBody>
          <a:bodyPr/>
          <a:lstStyle/>
          <a:p>
            <a:r>
              <a:rPr lang="en-US" altLang="en-US" sz="3600"/>
              <a:t>Team Characteristics</a:t>
            </a:r>
          </a:p>
        </p:txBody>
      </p:sp>
      <p:sp>
        <p:nvSpPr>
          <p:cNvPr id="13315" name="Content Placeholder 2">
            <a:extLst>
              <a:ext uri="{FF2B5EF4-FFF2-40B4-BE49-F238E27FC236}">
                <a16:creationId xmlns:a16="http://schemas.microsoft.com/office/drawing/2014/main" id="{E51A7EED-6250-43C6-A14C-C8850F50DAA1}"/>
              </a:ext>
            </a:extLst>
          </p:cNvPr>
          <p:cNvSpPr>
            <a:spLocks noGrp="1"/>
          </p:cNvSpPr>
          <p:nvPr>
            <p:ph idx="1"/>
          </p:nvPr>
        </p:nvSpPr>
        <p:spPr>
          <a:xfrm>
            <a:off x="457200" y="914400"/>
            <a:ext cx="8229600" cy="4525963"/>
          </a:xfrm>
        </p:spPr>
        <p:txBody>
          <a:bodyPr/>
          <a:lstStyle/>
          <a:p>
            <a:pPr>
              <a:defRPr/>
            </a:pPr>
            <a:r>
              <a:rPr lang="en-US" altLang="en-US" sz="1800" dirty="0"/>
              <a:t>Contributing to the Team’s Work</a:t>
            </a:r>
          </a:p>
          <a:p>
            <a:pPr lvl="1">
              <a:defRPr/>
            </a:pPr>
            <a:r>
              <a:rPr lang="en-US" altLang="en-US" sz="1600" i="1" dirty="0"/>
              <a:t>Strong</a:t>
            </a:r>
            <a:r>
              <a:rPr lang="en-US" altLang="en-US" sz="1600" dirty="0"/>
              <a:t>:  Does more or higher-quality work than expected.</a:t>
            </a:r>
          </a:p>
          <a:p>
            <a:pPr lvl="1">
              <a:defRPr/>
            </a:pPr>
            <a:r>
              <a:rPr lang="en-US" altLang="en-US" sz="1600" i="1" dirty="0"/>
              <a:t>Weak</a:t>
            </a:r>
            <a:r>
              <a:rPr lang="en-US" altLang="en-US" sz="1600" dirty="0"/>
              <a:t>:  Does not assist teammates.  Quits if the work becomes difficult.</a:t>
            </a:r>
          </a:p>
          <a:p>
            <a:pPr>
              <a:defRPr/>
            </a:pPr>
            <a:endParaRPr lang="en-US" altLang="en-US" sz="1800" dirty="0"/>
          </a:p>
          <a:p>
            <a:pPr>
              <a:defRPr/>
            </a:pPr>
            <a:r>
              <a:rPr lang="en-US" altLang="en-US" sz="1800" dirty="0"/>
              <a:t>Interacting with Teammates</a:t>
            </a:r>
          </a:p>
          <a:p>
            <a:pPr lvl="1">
              <a:defRPr/>
            </a:pPr>
            <a:r>
              <a:rPr lang="en-US" altLang="en-US" sz="1600" i="1" dirty="0"/>
              <a:t>Strong</a:t>
            </a:r>
            <a:r>
              <a:rPr lang="en-US" altLang="en-US" sz="1600" dirty="0"/>
              <a:t>:  Asks for and shows an interest in teammates’ ideas and contributions.</a:t>
            </a:r>
          </a:p>
          <a:p>
            <a:pPr lvl="1">
              <a:defRPr/>
            </a:pPr>
            <a:r>
              <a:rPr lang="en-US" altLang="en-US" sz="1600" i="1" dirty="0"/>
              <a:t>Weak</a:t>
            </a:r>
            <a:r>
              <a:rPr lang="en-US" altLang="en-US" sz="1600" dirty="0"/>
              <a:t>:  Complains, makes excuses, or does not interact with teammates.</a:t>
            </a:r>
          </a:p>
          <a:p>
            <a:pPr marL="457200" lvl="1" indent="0">
              <a:buFontTx/>
              <a:buNone/>
              <a:defRPr/>
            </a:pPr>
            <a:endParaRPr lang="en-US" altLang="en-US" sz="1800" dirty="0"/>
          </a:p>
          <a:p>
            <a:pPr>
              <a:defRPr/>
            </a:pPr>
            <a:r>
              <a:rPr lang="en-US" altLang="en-US" sz="1800" dirty="0"/>
              <a:t>Keeping the Team on Track</a:t>
            </a:r>
          </a:p>
          <a:p>
            <a:pPr lvl="1">
              <a:defRPr/>
            </a:pPr>
            <a:r>
              <a:rPr lang="en-US" altLang="en-US" sz="1600" i="1" dirty="0"/>
              <a:t>Strong</a:t>
            </a:r>
            <a:r>
              <a:rPr lang="en-US" altLang="en-US" sz="1600" dirty="0"/>
              <a:t>:  Watches conditions affecting the team and monitors its progress.</a:t>
            </a:r>
          </a:p>
          <a:p>
            <a:pPr lvl="1">
              <a:defRPr/>
            </a:pPr>
            <a:r>
              <a:rPr lang="en-US" altLang="en-US" sz="1600" i="1" dirty="0"/>
              <a:t>Weak</a:t>
            </a:r>
            <a:r>
              <a:rPr lang="en-US" altLang="en-US" sz="1600" dirty="0"/>
              <a:t>:  Avoids discussing team problems, even when they are obvious.</a:t>
            </a:r>
          </a:p>
          <a:p>
            <a:pPr lvl="1">
              <a:defRPr/>
            </a:pPr>
            <a:endParaRPr lang="en-US" altLang="en-US" sz="1600" dirty="0"/>
          </a:p>
          <a:p>
            <a:pPr>
              <a:defRPr/>
            </a:pPr>
            <a:r>
              <a:rPr lang="en-US" altLang="en-US" sz="1800" dirty="0"/>
              <a:t>Expecting Quality</a:t>
            </a:r>
          </a:p>
          <a:p>
            <a:pPr lvl="1">
              <a:defRPr/>
            </a:pPr>
            <a:r>
              <a:rPr lang="en-US" altLang="en-US" sz="1600" i="1" dirty="0"/>
              <a:t>Strong</a:t>
            </a:r>
            <a:r>
              <a:rPr lang="en-US" altLang="en-US" sz="1600" dirty="0"/>
              <a:t>:  Motivates the team to do excellent work.</a:t>
            </a:r>
          </a:p>
          <a:p>
            <a:pPr lvl="1">
              <a:defRPr/>
            </a:pPr>
            <a:r>
              <a:rPr lang="en-US" altLang="en-US" sz="1600" i="1" dirty="0"/>
              <a:t>Weak</a:t>
            </a:r>
            <a:r>
              <a:rPr lang="en-US" altLang="en-US" sz="1600" dirty="0"/>
              <a:t>:  Doubts that the team can meet its requirements.</a:t>
            </a:r>
          </a:p>
          <a:p>
            <a:pPr lvl="1">
              <a:defRPr/>
            </a:pPr>
            <a:endParaRPr lang="en-US" altLang="en-US" sz="1600" dirty="0"/>
          </a:p>
          <a:p>
            <a:pPr>
              <a:defRPr/>
            </a:pPr>
            <a:r>
              <a:rPr lang="en-US" altLang="en-US" sz="1800" dirty="0"/>
              <a:t>Having Relevant Knowledge, Skills, and Abilities</a:t>
            </a:r>
          </a:p>
          <a:p>
            <a:pPr lvl="1">
              <a:defRPr/>
            </a:pPr>
            <a:r>
              <a:rPr lang="en-US" altLang="en-US" sz="1600" i="1" dirty="0"/>
              <a:t>Strong</a:t>
            </a:r>
            <a:r>
              <a:rPr lang="en-US" altLang="en-US" sz="1600" dirty="0"/>
              <a:t>:  Demonstrates the knowledge, skills, and abilities to do excellent work.</a:t>
            </a:r>
          </a:p>
          <a:p>
            <a:pPr lvl="1">
              <a:defRPr/>
            </a:pPr>
            <a:r>
              <a:rPr lang="en-US" altLang="en-US" sz="1600" i="1" dirty="0"/>
              <a:t>Weak</a:t>
            </a:r>
            <a:r>
              <a:rPr lang="en-US" altLang="en-US" sz="1600" dirty="0"/>
              <a:t>:  Unable to perform any of the duties of other team members.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26B580DF-25BA-47B1-A2DE-92AACEA1082C}"/>
              </a:ext>
            </a:extLst>
          </p:cNvPr>
          <p:cNvSpPr>
            <a:spLocks noGrp="1"/>
          </p:cNvSpPr>
          <p:nvPr>
            <p:ph type="title"/>
          </p:nvPr>
        </p:nvSpPr>
        <p:spPr/>
        <p:txBody>
          <a:bodyPr/>
          <a:lstStyle/>
          <a:p>
            <a:r>
              <a:rPr lang="en-US" altLang="en-US" sz="3600"/>
              <a:t>Avoiding “Process Losses” and “Fault Lines” in Teams</a:t>
            </a:r>
          </a:p>
        </p:txBody>
      </p:sp>
      <p:sp>
        <p:nvSpPr>
          <p:cNvPr id="7171" name="Content Placeholder 2">
            <a:extLst>
              <a:ext uri="{FF2B5EF4-FFF2-40B4-BE49-F238E27FC236}">
                <a16:creationId xmlns:a16="http://schemas.microsoft.com/office/drawing/2014/main" id="{3F1277EC-25B1-4BC7-BED9-9DC7541D63D4}"/>
              </a:ext>
            </a:extLst>
          </p:cNvPr>
          <p:cNvSpPr>
            <a:spLocks noGrp="1"/>
          </p:cNvSpPr>
          <p:nvPr>
            <p:ph idx="1"/>
          </p:nvPr>
        </p:nvSpPr>
        <p:spPr/>
        <p:txBody>
          <a:bodyPr/>
          <a:lstStyle/>
          <a:p>
            <a:r>
              <a:rPr lang="en-US" altLang="en-US" sz="2000"/>
              <a:t>The simplest tips prevent small problems from becoming large problems.</a:t>
            </a:r>
          </a:p>
          <a:p>
            <a:endParaRPr lang="en-US" altLang="en-US" sz="2000"/>
          </a:p>
          <a:p>
            <a:r>
              <a:rPr lang="en-US" altLang="en-US" sz="2000"/>
              <a:t>“Free-riding”</a:t>
            </a:r>
          </a:p>
          <a:p>
            <a:pPr lvl="1"/>
            <a:r>
              <a:rPr lang="en-US" altLang="en-US" sz="1800"/>
              <a:t>Review your trust and contract assignments</a:t>
            </a:r>
          </a:p>
          <a:p>
            <a:pPr lvl="1"/>
            <a:r>
              <a:rPr lang="en-US" altLang="en-US" sz="1800"/>
              <a:t>Team-based feedback—objective and subjective</a:t>
            </a:r>
          </a:p>
          <a:p>
            <a:endParaRPr lang="en-US" altLang="en-US" sz="2000"/>
          </a:p>
          <a:p>
            <a:r>
              <a:rPr lang="en-US" altLang="en-US" sz="2000"/>
              <a:t>Manage “air time”</a:t>
            </a:r>
          </a:p>
          <a:p>
            <a:pPr lvl="1"/>
            <a:r>
              <a:rPr lang="en-US" altLang="en-US" sz="1800"/>
              <a:t>Does everyone have a chance to speak and contribute?</a:t>
            </a:r>
          </a:p>
          <a:p>
            <a:pPr lvl="1"/>
            <a:r>
              <a:rPr lang="en-US" altLang="en-US" sz="1800"/>
              <a:t>“social—professional—social” —&gt; 5%—85%—10%</a:t>
            </a:r>
          </a:p>
          <a:p>
            <a:endParaRPr lang="en-US" altLang="en-US" sz="2000"/>
          </a:p>
          <a:p>
            <a:r>
              <a:rPr lang="en-US" altLang="en-US" sz="2000"/>
              <a:t>Information Processing</a:t>
            </a:r>
          </a:p>
          <a:p>
            <a:pPr lvl="1"/>
            <a:r>
              <a:rPr lang="en-US" altLang="en-US" sz="1800"/>
              <a:t>Discuss non-common, privately-held, non-agreed-upon data too</a:t>
            </a:r>
          </a:p>
          <a:p>
            <a:pPr lvl="1"/>
            <a:r>
              <a:rPr lang="en-US" altLang="en-US" sz="1800"/>
              <a:t>Inadvertent filtering by perceived status or cognitive biases</a:t>
            </a:r>
          </a:p>
          <a:p>
            <a:pPr lvl="1"/>
            <a:endParaRPr lang="en-US" altLang="en-US" sz="1800"/>
          </a:p>
          <a:p>
            <a:pPr lvl="1"/>
            <a:endParaRPr lang="en-US" alt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8ABB-703E-4B41-B9A0-2B3AF8FD176B}"/>
              </a:ext>
            </a:extLst>
          </p:cNvPr>
          <p:cNvSpPr>
            <a:spLocks noGrp="1"/>
          </p:cNvSpPr>
          <p:nvPr>
            <p:ph type="title"/>
          </p:nvPr>
        </p:nvSpPr>
        <p:spPr>
          <a:xfrm>
            <a:off x="76200" y="76200"/>
            <a:ext cx="8991600" cy="950913"/>
          </a:xfrm>
        </p:spPr>
        <p:txBody>
          <a:bodyPr/>
          <a:lstStyle/>
          <a:p>
            <a:r>
              <a:rPr lang="en-US" altLang="en-US" dirty="0">
                <a:solidFill>
                  <a:schemeClr val="tx1"/>
                </a:solidFill>
              </a:rPr>
              <a:t>What do the best teams do? </a:t>
            </a:r>
          </a:p>
        </p:txBody>
      </p:sp>
      <p:sp>
        <p:nvSpPr>
          <p:cNvPr id="3" name="Content Placeholder 2">
            <a:extLst>
              <a:ext uri="{FF2B5EF4-FFF2-40B4-BE49-F238E27FC236}">
                <a16:creationId xmlns:a16="http://schemas.microsoft.com/office/drawing/2014/main" id="{01930659-7BBA-45BF-81CD-4D09FCDBA728}"/>
              </a:ext>
            </a:extLst>
          </p:cNvPr>
          <p:cNvSpPr>
            <a:spLocks noGrp="1"/>
          </p:cNvSpPr>
          <p:nvPr>
            <p:ph idx="1"/>
          </p:nvPr>
        </p:nvSpPr>
        <p:spPr>
          <a:xfrm>
            <a:off x="152400" y="1143000"/>
            <a:ext cx="8093075" cy="4745038"/>
          </a:xfrm>
        </p:spPr>
        <p:txBody>
          <a:bodyPr/>
          <a:lstStyle/>
          <a:p>
            <a:r>
              <a:rPr lang="en-US" altLang="en-US" sz="1800" dirty="0"/>
              <a:t>The best teams are those that…</a:t>
            </a:r>
          </a:p>
          <a:p>
            <a:pPr lvl="1"/>
            <a:r>
              <a:rPr lang="en-US" altLang="en-US" sz="1600" dirty="0"/>
              <a:t>…have the most tolerance for their teammates’ perspectives,</a:t>
            </a:r>
          </a:p>
          <a:p>
            <a:pPr lvl="1"/>
            <a:r>
              <a:rPr lang="en-US" altLang="en-US" sz="1600" dirty="0"/>
              <a:t>…have the greatest diversity in personalities, and</a:t>
            </a:r>
          </a:p>
          <a:p>
            <a:pPr lvl="1"/>
            <a:r>
              <a:rPr lang="en-US" altLang="en-US" sz="1600" dirty="0"/>
              <a:t>…have everyone exploring slightly different things but going in the same direction.</a:t>
            </a:r>
          </a:p>
          <a:p>
            <a:endParaRPr lang="en-US" altLang="en-US" sz="2000" dirty="0"/>
          </a:p>
          <a:p>
            <a:r>
              <a:rPr lang="en-US" altLang="en-US" sz="1800" dirty="0"/>
              <a:t>The best teams create a culture of “psychological safety” among its members.</a:t>
            </a:r>
            <a:endParaRPr lang="en-US" altLang="en-US" sz="2000" dirty="0"/>
          </a:p>
          <a:p>
            <a:pPr lvl="1"/>
            <a:r>
              <a:rPr lang="en-US" altLang="en-US" sz="1600" dirty="0"/>
              <a:t>This means that team members can share thoughts, ideas, and concerns without fear of ridicule or punishment.</a:t>
            </a:r>
          </a:p>
          <a:p>
            <a:pPr lvl="1"/>
            <a:endParaRPr lang="en-US" altLang="en-US" sz="1400" dirty="0"/>
          </a:p>
          <a:p>
            <a:r>
              <a:rPr lang="en-US" altLang="en-US" sz="1800" dirty="0"/>
              <a:t>Workplace teams that are most successful share some characteristics:</a:t>
            </a:r>
            <a:endParaRPr lang="en-US" altLang="en-US" sz="2000" dirty="0"/>
          </a:p>
          <a:p>
            <a:pPr lvl="1"/>
            <a:r>
              <a:rPr lang="en-US" altLang="en-US" sz="1600" dirty="0"/>
              <a:t>Each member of the team is engaged.  Everyone talks and listens in roughly equal measure, and they talk with everyone.</a:t>
            </a:r>
          </a:p>
          <a:p>
            <a:pPr lvl="1"/>
            <a:r>
              <a:rPr lang="en-US" altLang="en-US" sz="1600" dirty="0"/>
              <a:t>There is a diversity of ideas, and everyone is willing to consider new ideas.</a:t>
            </a:r>
          </a:p>
          <a:p>
            <a:pPr lvl="1"/>
            <a:r>
              <a:rPr lang="en-US" altLang="en-US" sz="1600" dirty="0"/>
              <a:t>Everyone is involved in setting goals for a project</a:t>
            </a:r>
          </a:p>
          <a:p>
            <a:endParaRPr lang="en-US" altLang="en-US" sz="2000" dirty="0"/>
          </a:p>
          <a:p>
            <a:r>
              <a:rPr lang="en-US" altLang="en-US" sz="1800" dirty="0"/>
              <a:t>Source: </a:t>
            </a:r>
            <a:r>
              <a:rPr lang="en-US" sz="1800" dirty="0"/>
              <a:t>Woo, S. (2017, Mar 13), "In Search of a Perfect Team: Who works best with whom? Now we know", </a:t>
            </a:r>
            <a:r>
              <a:rPr lang="en-US" sz="1800" i="1" dirty="0"/>
              <a:t>Wall Street Journal</a:t>
            </a:r>
            <a:endParaRPr lang="en-US" altLang="en-US" sz="1600" dirty="0"/>
          </a:p>
        </p:txBody>
      </p:sp>
    </p:spTree>
    <p:extLst>
      <p:ext uri="{BB962C8B-B14F-4D97-AF65-F5344CB8AC3E}">
        <p14:creationId xmlns:p14="http://schemas.microsoft.com/office/powerpoint/2010/main" val="194281929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1625B6C-8013-450F-956C-6A1E8AF24DBA}"/>
              </a:ext>
            </a:extLst>
          </p:cNvPr>
          <p:cNvSpPr>
            <a:spLocks noGrp="1" noChangeArrowheads="1"/>
          </p:cNvSpPr>
          <p:nvPr>
            <p:ph type="title"/>
          </p:nvPr>
        </p:nvSpPr>
        <p:spPr>
          <a:xfrm>
            <a:off x="0" y="457200"/>
            <a:ext cx="8991600" cy="9509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eaLnBrk="1" hangingPunct="1"/>
            <a:r>
              <a:rPr lang="en-US" altLang="en-US" b="1">
                <a:solidFill>
                  <a:schemeClr val="tx2"/>
                </a:solidFill>
              </a:rPr>
              <a:t>Managing Conflict</a:t>
            </a:r>
          </a:p>
        </p:txBody>
      </p:sp>
      <p:sp>
        <p:nvSpPr>
          <p:cNvPr id="8195" name="Rectangle 3">
            <a:extLst>
              <a:ext uri="{FF2B5EF4-FFF2-40B4-BE49-F238E27FC236}">
                <a16:creationId xmlns:a16="http://schemas.microsoft.com/office/drawing/2014/main" id="{503C39FB-24F8-4052-86E7-55B7A0B6369D}"/>
              </a:ext>
            </a:extLst>
          </p:cNvPr>
          <p:cNvSpPr>
            <a:spLocks noGrp="1" noChangeArrowheads="1"/>
          </p:cNvSpPr>
          <p:nvPr>
            <p:ph idx="1"/>
          </p:nvPr>
        </p:nvSpPr>
        <p:spPr>
          <a:xfrm>
            <a:off x="304800" y="1219200"/>
            <a:ext cx="8093075" cy="4745038"/>
          </a:xfrm>
        </p:spPr>
        <p:txBody>
          <a:bodyPr/>
          <a:lstStyle/>
          <a:p>
            <a:pPr marL="0" indent="0" eaLnBrk="1" hangingPunct="1">
              <a:buFontTx/>
              <a:buNone/>
            </a:pPr>
            <a:r>
              <a:rPr lang="en-US" altLang="en-US" sz="2800"/>
              <a:t>Conflict </a:t>
            </a:r>
          </a:p>
          <a:p>
            <a:pPr lvl="1" eaLnBrk="1" hangingPunct="1"/>
            <a:r>
              <a:rPr lang="en-US" altLang="en-US" sz="2400"/>
              <a:t>A disagreement between people on:</a:t>
            </a:r>
          </a:p>
          <a:p>
            <a:pPr lvl="2" eaLnBrk="1" hangingPunct="1"/>
            <a:r>
              <a:rPr lang="en-US" altLang="en-US" sz="2000"/>
              <a:t>Substantive issues regarding goals and tasks, allocation of resources, distribution of rewards, policies and procedures, and job assignments </a:t>
            </a:r>
          </a:p>
          <a:p>
            <a:pPr lvl="2" eaLnBrk="1" hangingPunct="1"/>
            <a:r>
              <a:rPr lang="en-US" altLang="en-US" sz="2000"/>
              <a:t>Emotional issues arising from feelings of anger, distrust, dislike, fear, and resentment, as well as personality clashes </a:t>
            </a:r>
          </a:p>
          <a:p>
            <a:pPr lvl="1" eaLnBrk="1" hangingPunct="1"/>
            <a:r>
              <a:rPr lang="en-US" altLang="en-US" sz="2400" i="1"/>
              <a:t>Functional</a:t>
            </a:r>
            <a:r>
              <a:rPr lang="en-US" altLang="en-US" sz="2400"/>
              <a:t> Conflict (vigorous discussion and debate) that is well managed can help promote creativity and high performance</a:t>
            </a:r>
          </a:p>
          <a:p>
            <a:pPr lvl="1" eaLnBrk="1" hangingPunct="1"/>
            <a:r>
              <a:rPr lang="en-US" altLang="en-US" sz="2400" i="1"/>
              <a:t>Dysfunctional</a:t>
            </a:r>
            <a:r>
              <a:rPr lang="en-US" altLang="en-US" sz="2400"/>
              <a:t> Conflict (unproductive arguments and unresolved issues) that isn’t well managed can lead to a substantively less-cohesive team (and weak performance and lost points for the entire team)</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2097EA1-9608-4CA3-AD2E-4A322A91CA0E}"/>
              </a:ext>
            </a:extLst>
          </p:cNvPr>
          <p:cNvSpPr>
            <a:spLocks noGrp="1" noChangeArrowheads="1"/>
          </p:cNvSpPr>
          <p:nvPr>
            <p:ph type="title"/>
          </p:nvPr>
        </p:nvSpPr>
        <p:spPr>
          <a:xfrm>
            <a:off x="0" y="457200"/>
            <a:ext cx="8991600" cy="9509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eaLnBrk="1" hangingPunct="1"/>
            <a:r>
              <a:rPr lang="en-US" altLang="en-US" b="1">
                <a:solidFill>
                  <a:schemeClr val="tx2"/>
                </a:solidFill>
              </a:rPr>
              <a:t>Communication Channels and Information Richness</a:t>
            </a:r>
          </a:p>
        </p:txBody>
      </p:sp>
      <p:pic>
        <p:nvPicPr>
          <p:cNvPr id="10243" name="Picture 3">
            <a:extLst>
              <a:ext uri="{FF2B5EF4-FFF2-40B4-BE49-F238E27FC236}">
                <a16:creationId xmlns:a16="http://schemas.microsoft.com/office/drawing/2014/main" id="{512C9039-D691-4ED9-9F20-FF37BA12F9F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24100" y="1905000"/>
            <a:ext cx="434340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18ABB-703E-4B41-B9A0-2B3AF8FD176B}"/>
              </a:ext>
            </a:extLst>
          </p:cNvPr>
          <p:cNvSpPr>
            <a:spLocks noGrp="1"/>
          </p:cNvSpPr>
          <p:nvPr>
            <p:ph type="title"/>
          </p:nvPr>
        </p:nvSpPr>
        <p:spPr>
          <a:xfrm>
            <a:off x="76200" y="76200"/>
            <a:ext cx="8991600" cy="950913"/>
          </a:xfrm>
        </p:spPr>
        <p:txBody>
          <a:bodyPr/>
          <a:lstStyle/>
          <a:p>
            <a:r>
              <a:rPr lang="en-US" altLang="en-US">
                <a:solidFill>
                  <a:schemeClr val="tx1"/>
                </a:solidFill>
              </a:rPr>
              <a:t>Difficult Conversations</a:t>
            </a:r>
          </a:p>
        </p:txBody>
      </p:sp>
      <p:sp>
        <p:nvSpPr>
          <p:cNvPr id="3" name="Content Placeholder 2">
            <a:extLst>
              <a:ext uri="{FF2B5EF4-FFF2-40B4-BE49-F238E27FC236}">
                <a16:creationId xmlns:a16="http://schemas.microsoft.com/office/drawing/2014/main" id="{01930659-7BBA-45BF-81CD-4D09FCDBA728}"/>
              </a:ext>
            </a:extLst>
          </p:cNvPr>
          <p:cNvSpPr>
            <a:spLocks noGrp="1"/>
          </p:cNvSpPr>
          <p:nvPr>
            <p:ph idx="1"/>
          </p:nvPr>
        </p:nvSpPr>
        <p:spPr>
          <a:xfrm>
            <a:off x="152400" y="1143000"/>
            <a:ext cx="8093075" cy="4745038"/>
          </a:xfrm>
        </p:spPr>
        <p:txBody>
          <a:bodyPr/>
          <a:lstStyle/>
          <a:p>
            <a:r>
              <a:rPr lang="en-US" altLang="en-US" sz="2000" dirty="0"/>
              <a:t>Professionals don’t need much help when things are going well.</a:t>
            </a:r>
          </a:p>
          <a:p>
            <a:endParaRPr lang="en-US" altLang="en-US" sz="2000" dirty="0"/>
          </a:p>
          <a:p>
            <a:r>
              <a:rPr lang="en-US" altLang="en-US" sz="2000" dirty="0"/>
              <a:t>But </a:t>
            </a:r>
            <a:r>
              <a:rPr lang="en-US" altLang="en-US" sz="2000" i="1" dirty="0"/>
              <a:t>everyone</a:t>
            </a:r>
            <a:r>
              <a:rPr lang="en-US" altLang="en-US" sz="2000" dirty="0"/>
              <a:t> needs help when things aren’t going well.  Teams need to learn to discuss—openly and honestly—topics such as:</a:t>
            </a:r>
          </a:p>
          <a:p>
            <a:pPr lvl="1"/>
            <a:r>
              <a:rPr lang="en-US" altLang="en-US" sz="1800" dirty="0"/>
              <a:t>Clarifying Expectations</a:t>
            </a:r>
          </a:p>
          <a:p>
            <a:pPr lvl="2"/>
            <a:r>
              <a:rPr lang="en-US" altLang="en-US" sz="1400" dirty="0"/>
              <a:t>Review the Team Trust assignment (and expand upon it as necessary).</a:t>
            </a:r>
          </a:p>
          <a:p>
            <a:pPr lvl="2"/>
            <a:r>
              <a:rPr lang="en-US" altLang="en-US" sz="1400" dirty="0"/>
              <a:t>Perhaps revisit the Team Contract assignment (and extend it as needed).</a:t>
            </a:r>
          </a:p>
          <a:p>
            <a:pPr lvl="1"/>
            <a:r>
              <a:rPr lang="en-US" altLang="en-US" sz="1800" dirty="0"/>
              <a:t>Evaluating Performance</a:t>
            </a:r>
          </a:p>
          <a:p>
            <a:pPr lvl="2"/>
            <a:r>
              <a:rPr lang="en-US" altLang="en-US" sz="1400" dirty="0"/>
              <a:t>Understand how the work of even a single individual (in-class or out-of-class) can negatively impact the team and reduce the scores of all team members.</a:t>
            </a:r>
          </a:p>
          <a:p>
            <a:pPr lvl="2"/>
            <a:r>
              <a:rPr lang="en-US" altLang="en-US" sz="1400" dirty="0"/>
              <a:t>Help others create a culture of ownership.</a:t>
            </a:r>
          </a:p>
          <a:p>
            <a:pPr lvl="1"/>
            <a:r>
              <a:rPr lang="en-US" altLang="en-US" sz="1800" dirty="0"/>
              <a:t>Adjusting Behavior</a:t>
            </a:r>
          </a:p>
          <a:p>
            <a:pPr lvl="2"/>
            <a:r>
              <a:rPr lang="en-US" altLang="en-US" sz="1400" dirty="0"/>
              <a:t>Focus on recurring behavioral issues first.</a:t>
            </a:r>
          </a:p>
          <a:p>
            <a:pPr lvl="2"/>
            <a:r>
              <a:rPr lang="en-US" altLang="en-US" sz="1400" dirty="0"/>
              <a:t>Link individual attitudes with demonstrable action.</a:t>
            </a:r>
          </a:p>
          <a:p>
            <a:pPr lvl="2"/>
            <a:r>
              <a:rPr lang="en-US" altLang="en-US" sz="1400" dirty="0"/>
              <a:t>Learn how to be objective even on topics involving personality and perspective.</a:t>
            </a:r>
          </a:p>
          <a:p>
            <a:r>
              <a:rPr lang="en-US" altLang="en-US" sz="2000" dirty="0"/>
              <a:t>Remember….it is possible to be “voted off the island (team)”</a:t>
            </a:r>
          </a:p>
          <a:p>
            <a:pPr lvl="1"/>
            <a:r>
              <a:rPr lang="en-US" altLang="en-US" sz="1800" dirty="0"/>
              <a:t>The team needs to keep good documentation for the instructor.</a:t>
            </a:r>
          </a:p>
          <a:p>
            <a:pPr lvl="1"/>
            <a:r>
              <a:rPr lang="en-US" altLang="en-US" sz="1800" dirty="0"/>
              <a:t>The student(s) will then earn an automatic “F”.</a:t>
            </a:r>
          </a:p>
        </p:txBody>
      </p:sp>
    </p:spTree>
    <p:extLst>
      <p:ext uri="{BB962C8B-B14F-4D97-AF65-F5344CB8AC3E}">
        <p14:creationId xmlns:p14="http://schemas.microsoft.com/office/powerpoint/2010/main" val="195410513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3E7D5-B05B-4CB1-8C66-DC58619D160E}"/>
              </a:ext>
            </a:extLst>
          </p:cNvPr>
          <p:cNvSpPr>
            <a:spLocks noGrp="1"/>
          </p:cNvSpPr>
          <p:nvPr>
            <p:ph type="title"/>
          </p:nvPr>
        </p:nvSpPr>
        <p:spPr>
          <a:xfrm>
            <a:off x="76200" y="76200"/>
            <a:ext cx="8991600" cy="950913"/>
          </a:xfrm>
        </p:spPr>
        <p:txBody>
          <a:bodyPr/>
          <a:lstStyle/>
          <a:p>
            <a:r>
              <a:rPr lang="en-US" altLang="en-US">
                <a:solidFill>
                  <a:schemeClr val="tx1"/>
                </a:solidFill>
              </a:rPr>
              <a:t>How do you learn to improve yourself?</a:t>
            </a:r>
          </a:p>
        </p:txBody>
      </p:sp>
      <p:sp>
        <p:nvSpPr>
          <p:cNvPr id="3" name="Content Placeholder 2">
            <a:extLst>
              <a:ext uri="{FF2B5EF4-FFF2-40B4-BE49-F238E27FC236}">
                <a16:creationId xmlns:a16="http://schemas.microsoft.com/office/drawing/2014/main" id="{43A6400F-A834-4C2A-A0AB-2059711957B1}"/>
              </a:ext>
            </a:extLst>
          </p:cNvPr>
          <p:cNvSpPr>
            <a:spLocks noGrp="1"/>
          </p:cNvSpPr>
          <p:nvPr>
            <p:ph idx="1"/>
          </p:nvPr>
        </p:nvSpPr>
        <p:spPr>
          <a:xfrm>
            <a:off x="152400" y="1143000"/>
            <a:ext cx="8093075" cy="4745038"/>
          </a:xfrm>
        </p:spPr>
        <p:txBody>
          <a:bodyPr/>
          <a:lstStyle/>
          <a:p>
            <a:r>
              <a:rPr lang="en-US" altLang="en-US" sz="2000"/>
              <a:t>You need to learn to </a:t>
            </a:r>
            <a:r>
              <a:rPr lang="en-US" altLang="en-US" sz="2000" i="1"/>
              <a:t>ask others </a:t>
            </a:r>
            <a:r>
              <a:rPr lang="en-US" altLang="en-US" sz="2000"/>
              <a:t>(subordinates, professional peers, and bosses/managers/faculty) to provide you with constructive feedback.</a:t>
            </a:r>
          </a:p>
          <a:p>
            <a:pPr lvl="1"/>
            <a:r>
              <a:rPr lang="en-US" altLang="en-US" sz="1800" b="1" i="1"/>
              <a:t>You</a:t>
            </a:r>
            <a:r>
              <a:rPr lang="en-US" altLang="en-US" sz="1800"/>
              <a:t> initiate that dialogue.</a:t>
            </a:r>
          </a:p>
          <a:p>
            <a:r>
              <a:rPr lang="en-US" altLang="en-US" sz="2000"/>
              <a:t>You need to learn how to 1) learn from others’ constructive feedback, 2), develop a action plan, and 3), change your behavior based on that action plan.</a:t>
            </a:r>
          </a:p>
          <a:p>
            <a:pPr lvl="1"/>
            <a:r>
              <a:rPr lang="en-US" altLang="en-US" sz="1800" b="1" i="1"/>
              <a:t>You</a:t>
            </a:r>
            <a:r>
              <a:rPr lang="en-US" altLang="en-US" sz="1800"/>
              <a:t> are responsible for evaluating the changes and results of your plan.</a:t>
            </a:r>
          </a:p>
          <a:p>
            <a:r>
              <a:rPr lang="en-US" altLang="en-US" sz="2000"/>
              <a:t>You need to learn how to </a:t>
            </a:r>
            <a:r>
              <a:rPr lang="en-US" altLang="en-US" sz="2000" i="1"/>
              <a:t>provide</a:t>
            </a:r>
            <a:r>
              <a:rPr lang="en-US" altLang="en-US" sz="2000"/>
              <a:t> constructive feedback to others (especially professional peers and teammates).</a:t>
            </a:r>
          </a:p>
          <a:p>
            <a:pPr lvl="1"/>
            <a:r>
              <a:rPr lang="en-US" altLang="en-US" sz="1800" b="1" i="1"/>
              <a:t>You</a:t>
            </a:r>
            <a:r>
              <a:rPr lang="en-US" altLang="en-US" sz="1800"/>
              <a:t> 1), choose the right time and place, 2), ensure that the feedback is reliable (is consistent) and valid (reflects reality), 3), make it direct and specific, and, 4), provide it in relatively small doses.</a:t>
            </a:r>
          </a:p>
          <a:p>
            <a:r>
              <a:rPr lang="en-US" altLang="en-US" sz="2000"/>
              <a:t>You need to learn to </a:t>
            </a:r>
            <a:r>
              <a:rPr lang="en-US" altLang="en-US" sz="2000" i="1"/>
              <a:t>ask others </a:t>
            </a:r>
            <a:r>
              <a:rPr lang="en-US" altLang="en-US" sz="2000"/>
              <a:t>(especially professional peers and teammates) how </a:t>
            </a:r>
            <a:r>
              <a:rPr lang="en-US" altLang="en-US" sz="2000" u="sng"/>
              <a:t>you</a:t>
            </a:r>
            <a:r>
              <a:rPr lang="en-US" altLang="en-US" sz="2000"/>
              <a:t> can help </a:t>
            </a:r>
            <a:r>
              <a:rPr lang="en-US" altLang="en-US" sz="2000" u="sng"/>
              <a:t>them</a:t>
            </a:r>
            <a:r>
              <a:rPr lang="en-US" altLang="en-US" sz="2000"/>
              <a:t>?</a:t>
            </a:r>
          </a:p>
          <a:p>
            <a:pPr lvl="1"/>
            <a:r>
              <a:rPr lang="en-US" altLang="en-US" sz="1800" b="1" i="1"/>
              <a:t>You</a:t>
            </a:r>
            <a:r>
              <a:rPr lang="en-US" altLang="en-US" sz="1800"/>
              <a:t> initiate that dialogue.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719F588-C034-4C5E-84BC-D65175813E51}"/>
              </a:ext>
            </a:extLst>
          </p:cNvPr>
          <p:cNvSpPr>
            <a:spLocks noGrp="1"/>
          </p:cNvSpPr>
          <p:nvPr>
            <p:ph type="title"/>
          </p:nvPr>
        </p:nvSpPr>
        <p:spPr/>
        <p:txBody>
          <a:bodyPr/>
          <a:lstStyle/>
          <a:p>
            <a:r>
              <a:rPr lang="en-US" altLang="en-US"/>
              <a:t>Situational Leadership</a:t>
            </a:r>
          </a:p>
        </p:txBody>
      </p:sp>
      <p:pic>
        <p:nvPicPr>
          <p:cNvPr id="13315" name="Picture 5">
            <a:extLst>
              <a:ext uri="{FF2B5EF4-FFF2-40B4-BE49-F238E27FC236}">
                <a16:creationId xmlns:a16="http://schemas.microsoft.com/office/drawing/2014/main" id="{AD1C1CF7-75FF-46F3-829E-C227EBFDD3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676400"/>
            <a:ext cx="6092825"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405816746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908</Words>
  <Application>Microsoft Office PowerPoint</Application>
  <PresentationFormat>On-screen Show (4:3)</PresentationFormat>
  <Paragraphs>92</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Liberation Sans</vt:lpstr>
      <vt:lpstr>Times New Roman</vt:lpstr>
      <vt:lpstr>Default Design</vt:lpstr>
      <vt:lpstr>Changes in Individual and Team Performance Over Time:</vt:lpstr>
      <vt:lpstr>Team Characteristics</vt:lpstr>
      <vt:lpstr>Avoiding “Process Losses” and “Fault Lines” in Teams</vt:lpstr>
      <vt:lpstr>What do the best teams do? </vt:lpstr>
      <vt:lpstr>Managing Conflict</vt:lpstr>
      <vt:lpstr>Communication Channels and Information Richness</vt:lpstr>
      <vt:lpstr>Difficult Conversations</vt:lpstr>
      <vt:lpstr>How do you learn to improve yourself?</vt:lpstr>
      <vt:lpstr>Situational Leadership</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Team-based Performance Changes</dc:title>
  <dc:creator>wsmith</dc:creator>
  <cp:lastModifiedBy>Smith, Wayne W</cp:lastModifiedBy>
  <cp:revision>39</cp:revision>
  <dcterms:created xsi:type="dcterms:W3CDTF">2010-10-28T16:48:55Z</dcterms:created>
  <dcterms:modified xsi:type="dcterms:W3CDTF">2022-11-26T02:21:11Z</dcterms:modified>
</cp:coreProperties>
</file>