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30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056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D8F9-AC6A-44C4-BBA1-8D0A9BDE8F1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70A9-EB61-416B-83E0-8999D9343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78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D8F9-AC6A-44C4-BBA1-8D0A9BDE8F1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70A9-EB61-416B-83E0-8999D9343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3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D8F9-AC6A-44C4-BBA1-8D0A9BDE8F1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70A9-EB61-416B-83E0-8999D9343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419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F60EF7-0538-436D-B287-13180EB2AB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F66419-6C8A-44E3-8EEB-E115D80A2E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4CE73-9C97-4946-B1DB-DA06E8FFBC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F9AF2-013D-494B-B246-2A5468C958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119721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D8F9-AC6A-44C4-BBA1-8D0A9BDE8F1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70A9-EB61-416B-83E0-8999D9343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40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D8F9-AC6A-44C4-BBA1-8D0A9BDE8F1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70A9-EB61-416B-83E0-8999D9343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9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D8F9-AC6A-44C4-BBA1-8D0A9BDE8F1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70A9-EB61-416B-83E0-8999D9343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D8F9-AC6A-44C4-BBA1-8D0A9BDE8F1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70A9-EB61-416B-83E0-8999D9343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5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D8F9-AC6A-44C4-BBA1-8D0A9BDE8F1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70A9-EB61-416B-83E0-8999D9343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67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D8F9-AC6A-44C4-BBA1-8D0A9BDE8F1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70A9-EB61-416B-83E0-8999D9343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635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D8F9-AC6A-44C4-BBA1-8D0A9BDE8F1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70A9-EB61-416B-83E0-8999D9343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70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D8F9-AC6A-44C4-BBA1-8D0A9BDE8F1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70A9-EB61-416B-83E0-8999D9343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3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8D8F9-AC6A-44C4-BBA1-8D0A9BDE8F1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270A9-EB61-416B-83E0-8999D9343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5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Use </a:t>
            </a:r>
            <a:r>
              <a:rPr lang="en-US" i="1" dirty="0"/>
              <a:t>four</a:t>
            </a:r>
            <a:r>
              <a:rPr lang="en-US" dirty="0"/>
              <a:t> different secondary sources</a:t>
            </a:r>
          </a:p>
          <a:p>
            <a:pPr lvl="1"/>
            <a:r>
              <a:rPr lang="en-US" i="1" dirty="0"/>
              <a:t>Two</a:t>
            </a:r>
            <a:r>
              <a:rPr lang="en-US" dirty="0"/>
              <a:t> to support your argument in </a:t>
            </a:r>
            <a:r>
              <a:rPr lang="en-US" i="1" dirty="0"/>
              <a:t>Ethical Considerations</a:t>
            </a:r>
          </a:p>
          <a:p>
            <a:pPr lvl="1"/>
            <a:r>
              <a:rPr lang="en-US" i="1" dirty="0"/>
              <a:t>Another two </a:t>
            </a:r>
            <a:r>
              <a:rPr lang="en-US" dirty="0"/>
              <a:t>to support your argument in </a:t>
            </a:r>
            <a:r>
              <a:rPr lang="en-US" i="1" dirty="0"/>
              <a:t>Strategic Considerations</a:t>
            </a:r>
          </a:p>
          <a:p>
            <a:endParaRPr lang="en-US" dirty="0"/>
          </a:p>
          <a:p>
            <a:r>
              <a:rPr lang="en-US" dirty="0"/>
              <a:t>Set of Secondary Sources</a:t>
            </a:r>
          </a:p>
          <a:p>
            <a:pPr lvl="1"/>
            <a:r>
              <a:rPr lang="en-US" dirty="0"/>
              <a:t>LA Times, NY Times, London Times, Wall Street Journal, Financial Times</a:t>
            </a:r>
          </a:p>
          <a:p>
            <a:pPr lvl="1"/>
            <a:r>
              <a:rPr lang="en-US" dirty="0"/>
              <a:t>Bloomberg BusinessWeek, The Economist</a:t>
            </a:r>
          </a:p>
          <a:p>
            <a:pPr lvl="1"/>
            <a:r>
              <a:rPr lang="en-US" dirty="0"/>
              <a:t>Fortune, Forbes</a:t>
            </a:r>
          </a:p>
          <a:p>
            <a:pPr lvl="1"/>
            <a:endParaRPr lang="en-US" dirty="0"/>
          </a:p>
          <a:p>
            <a:r>
              <a:rPr lang="en-US" dirty="0"/>
              <a:t>Must be “current” – i.e., since the time any team member has been in college</a:t>
            </a:r>
          </a:p>
        </p:txBody>
      </p:sp>
    </p:spTree>
    <p:extLst>
      <p:ext uri="{BB962C8B-B14F-4D97-AF65-F5344CB8AC3E}">
        <p14:creationId xmlns:p14="http://schemas.microsoft.com/office/powerpoint/2010/main" val="1924135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1143000" y="30861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Verdana" panose="020B0604030504040204" pitchFamily="34" charset="0"/>
              </a:rPr>
              <a:t>Evidence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Verdana" panose="020B0604030504040204" pitchFamily="34" charset="0"/>
              </a:rPr>
              <a:t>(premise)</a:t>
            </a:r>
            <a:endParaRPr lang="en-US" altLang="en-US" sz="1800" dirty="0">
              <a:latin typeface="Verdana" panose="020B0604030504040204" pitchFamily="34" charset="0"/>
            </a:endParaRPr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5943600" y="30861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Claim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(conclusion)</a:t>
            </a:r>
          </a:p>
        </p:txBody>
      </p:sp>
      <p:cxnSp>
        <p:nvCxnSpPr>
          <p:cNvPr id="14340" name="AutoShape 7"/>
          <p:cNvCxnSpPr>
            <a:cxnSpLocks noChangeShapeType="1"/>
            <a:stCxn id="14338" idx="0"/>
            <a:endCxn id="14342" idx="1"/>
          </p:cNvCxnSpPr>
          <p:nvPr/>
        </p:nvCxnSpPr>
        <p:spPr bwMode="auto">
          <a:xfrm rot="5400000" flipH="1" flipV="1">
            <a:off x="2105025" y="1654175"/>
            <a:ext cx="1155700" cy="17081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984250" y="392113"/>
            <a:ext cx="72453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An Argument that will Influence Professionals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3536950" y="15875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Reason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(your logic)</a:t>
            </a:r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3543300" y="45720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Warrant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(substantive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theory)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57200" y="57658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Acknowledgement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and Response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(feedback)</a:t>
            </a:r>
            <a:endParaRPr lang="en-US" altLang="en-US" sz="1800">
              <a:latin typeface="Verdana" panose="020B0604030504040204" pitchFamily="34" charset="0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7340600" y="57658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Qualifications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(conditions)</a:t>
            </a:r>
          </a:p>
        </p:txBody>
      </p:sp>
      <p:sp>
        <p:nvSpPr>
          <p:cNvPr id="3" name="Oval 2"/>
          <p:cNvSpPr/>
          <p:nvPr/>
        </p:nvSpPr>
        <p:spPr>
          <a:xfrm>
            <a:off x="609600" y="1143000"/>
            <a:ext cx="7416800" cy="429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43600" y="277495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5" name="Oval 14"/>
          <p:cNvSpPr/>
          <p:nvPr/>
        </p:nvSpPr>
        <p:spPr>
          <a:xfrm>
            <a:off x="3536950" y="128905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6" name="Oval 15"/>
          <p:cNvSpPr/>
          <p:nvPr/>
        </p:nvSpPr>
        <p:spPr>
          <a:xfrm>
            <a:off x="1143000" y="277495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7" name="Oval 16"/>
          <p:cNvSpPr/>
          <p:nvPr/>
        </p:nvSpPr>
        <p:spPr>
          <a:xfrm>
            <a:off x="3536950" y="4267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8" name="Oval 17"/>
          <p:cNvSpPr/>
          <p:nvPr/>
        </p:nvSpPr>
        <p:spPr>
          <a:xfrm>
            <a:off x="457200" y="545465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19" name="Oval 18"/>
          <p:cNvSpPr/>
          <p:nvPr/>
        </p:nvSpPr>
        <p:spPr>
          <a:xfrm>
            <a:off x="7315200" y="54483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6</a:t>
            </a:r>
          </a:p>
        </p:txBody>
      </p:sp>
      <p:cxnSp>
        <p:nvCxnSpPr>
          <p:cNvPr id="14353" name="AutoShape 7"/>
          <p:cNvCxnSpPr>
            <a:cxnSpLocks noChangeShapeType="1"/>
            <a:endCxn id="14339" idx="0"/>
          </p:cNvCxnSpPr>
          <p:nvPr/>
        </p:nvCxnSpPr>
        <p:spPr bwMode="auto">
          <a:xfrm>
            <a:off x="4914900" y="1949450"/>
            <a:ext cx="1714500" cy="11366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4" name="AutoShape 7"/>
          <p:cNvCxnSpPr>
            <a:cxnSpLocks noChangeShapeType="1"/>
          </p:cNvCxnSpPr>
          <p:nvPr/>
        </p:nvCxnSpPr>
        <p:spPr bwMode="auto">
          <a:xfrm rot="5400000" flipH="1" flipV="1">
            <a:off x="1123950" y="5048250"/>
            <a:ext cx="723900" cy="6858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5" name="AutoShape 7"/>
          <p:cNvCxnSpPr>
            <a:cxnSpLocks noChangeShapeType="1"/>
          </p:cNvCxnSpPr>
          <p:nvPr/>
        </p:nvCxnSpPr>
        <p:spPr bwMode="auto">
          <a:xfrm rot="16200000" flipV="1">
            <a:off x="7156450" y="4883150"/>
            <a:ext cx="1028700" cy="7112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>
            <a:stCxn id="14343" idx="0"/>
            <a:endCxn id="14342" idx="2"/>
          </p:cNvCxnSpPr>
          <p:nvPr/>
        </p:nvCxnSpPr>
        <p:spPr>
          <a:xfrm flipH="1" flipV="1">
            <a:off x="4222750" y="2273300"/>
            <a:ext cx="6350" cy="229870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1600200" y="2174875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Verdana" panose="020B0604030504040204" pitchFamily="34" charset="0"/>
              </a:rPr>
              <a:t>Secondary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Verdana" panose="020B0604030504040204" pitchFamily="34" charset="0"/>
              </a:rPr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1584253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52E3FA88-A2F8-442A-B449-A136147BA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7B02CE-A39B-4E91-884E-914EC1E63226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5B8EFAD8-A455-4192-95FB-EC01429738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200"/>
              <a:t>Evaluating Source References</a:t>
            </a:r>
            <a:br>
              <a:rPr lang="en-US" altLang="en-US" sz="3200"/>
            </a:br>
            <a:r>
              <a:rPr lang="en-US" altLang="en-US" sz="2800"/>
              <a:t>(adapted from Turnitin’s SEER rubric)</a:t>
            </a:r>
            <a:endParaRPr lang="en-US" altLang="en-US" sz="3200"/>
          </a:p>
        </p:txBody>
      </p:sp>
      <p:graphicFrame>
        <p:nvGraphicFramePr>
          <p:cNvPr id="139351" name="Group 87">
            <a:extLst>
              <a:ext uri="{FF2B5EF4-FFF2-40B4-BE49-F238E27FC236}">
                <a16:creationId xmlns:a16="http://schemas.microsoft.com/office/drawing/2014/main" id="{DF219147-C760-4D9D-8788-CFB05737C3F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1" cy="4840290"/>
        </p:xfrm>
        <a:graphic>
          <a:graphicData uri="http://schemas.openxmlformats.org/drawingml/2006/table">
            <a:tbl>
              <a:tblPr/>
              <a:tblGrid>
                <a:gridCol w="1803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1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1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1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Dimension</a:t>
                      </a:r>
                    </a:p>
                  </a:txBody>
                  <a:tcPr marT="45726" marB="45726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More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 Credible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Credible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Less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Credible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Authoritative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Written by authors with expertise in area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Reputable information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References not researched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Educational Value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Exceeds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instruc-tional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 goals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Meets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instruc-tional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 goals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Content is inappropriate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Intent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Highly-respected to inform users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Provides content to inform users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Actively sells content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Originality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Primary source of content and viewpoints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Combines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origi-nal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 content with new content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Aggregates or re-purposes content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Quality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Content is researched and vetted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Broad content coverage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Content is questionable; can’t discern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200</Words>
  <Application>Microsoft Office PowerPoint</Application>
  <PresentationFormat>On-screen Show (4:3)</PresentationFormat>
  <Paragraphs>60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Lucida Sans</vt:lpstr>
      <vt:lpstr>Verdana</vt:lpstr>
      <vt:lpstr>Office Theme</vt:lpstr>
      <vt:lpstr>Secondary Sources</vt:lpstr>
      <vt:lpstr>PowerPoint Presentation</vt:lpstr>
      <vt:lpstr>Evaluating Source References (adapted from Turnitin’s SEER rubric)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Smith, Wayne W</cp:lastModifiedBy>
  <cp:revision>12</cp:revision>
  <dcterms:created xsi:type="dcterms:W3CDTF">2011-09-06T16:54:58Z</dcterms:created>
  <dcterms:modified xsi:type="dcterms:W3CDTF">2022-04-13T04:56:40Z</dcterms:modified>
</cp:coreProperties>
</file>