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7" r:id="rId2"/>
    <p:sldId id="286" r:id="rId3"/>
    <p:sldId id="293" r:id="rId4"/>
    <p:sldId id="289" r:id="rId5"/>
    <p:sldId id="295" r:id="rId6"/>
    <p:sldId id="303" r:id="rId7"/>
    <p:sldId id="302" r:id="rId8"/>
    <p:sldId id="298" r:id="rId9"/>
    <p:sldId id="304" r:id="rId10"/>
    <p:sldId id="313" r:id="rId11"/>
    <p:sldId id="314" r:id="rId12"/>
    <p:sldId id="299" r:id="rId13"/>
    <p:sldId id="300" r:id="rId14"/>
    <p:sldId id="301" r:id="rId15"/>
    <p:sldId id="307" r:id="rId16"/>
    <p:sldId id="305" r:id="rId17"/>
    <p:sldId id="311" r:id="rId18"/>
    <p:sldId id="309" r:id="rId19"/>
    <p:sldId id="310" r:id="rId2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D3DEDC8-4A26-41FF-9257-051D0077E6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D541237-87DA-4C7C-97F1-88F1739782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ADD1D79-4D9E-41BC-AC49-E833E3D0B9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BF53638-B732-487F-8EE4-8B1CA1E06BD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03FAE22-38F8-4B1C-918E-064950BD2E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24360CF-CE89-4031-B1F9-8BFDECE592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042E759-BA68-4A79-B398-F5F8D01DE1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F893D62-5296-4E32-BF3B-807C5151AEE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014A3F56-D4BE-44EA-85CA-9002D49831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28DBA9B5-C80D-4098-8326-AE8E0D9A35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E1680A0-9AF3-4F07-88D3-1456D5DD9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64806A74-D52F-40E5-A67F-540512A271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9691742-3397-4843-B6E0-C89B4CD21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FF78D1-7FCF-4FB1-9031-B41F12217C7C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E1BE43B-87B8-41C2-AAD5-0B83909F4A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310296E-8E2A-482A-8F13-9F593FDB0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D50226-51ED-4534-8365-38B244DAA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312AAE-C0D5-48F2-BCB2-D210DFCFA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86EA6A-DD91-4460-AA93-E630E4AEF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136D6-DEA4-4B04-B4CD-A374A4D8F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49366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20E427-13ED-48D0-A02F-93FC0966F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9841C3-E0DB-4650-9B36-0B0B0089B6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F61E9E-0834-4192-8832-A84216D61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9F005-B134-4575-97AF-AC22206965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97452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12B6D6-7767-4434-9BF1-966FAE041A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D0A87-30AE-4EDB-B8F8-5526BD779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7E8487-158F-463B-B75B-503F2DC157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7BF4-7C3E-407E-BE85-BBB91C318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0754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D912E7-D193-4B60-9D1B-0A32A40BF7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7ED4DD-E2C9-49AC-8F36-84B27524BC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4D5DC9-1D06-4747-BD6D-AE61BEE26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5ED0E-24EF-40DC-A8FE-224D43C2A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02969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AA39B6-B76F-4D4C-996A-94F1746CD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349FB1-BC0A-476B-A499-06D01F4D03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D9EE89-0A30-4BF6-9495-EB8ADA75B1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79515-3439-4B81-BDC2-CA26ADA98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9037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13987B-4AF1-421A-B772-D2F9ADDCA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CA5A98-EABE-49A7-B054-AB63EFAEB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65AC96-8836-4175-AFEE-A922C4510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F6F0E-5D58-449F-AAFE-0710D5EA9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40496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5DC5D9-E680-42E9-9C66-EBDF5F33F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654417-4320-4FCB-AF20-16B1470FA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1BA5F0-8D86-4C40-B65B-E6F918C7B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4F2ED-533C-4052-8119-70B503F17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59148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CB22DA-9297-400F-9543-CE1C8721C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9D4555-F337-4991-AF98-075961D3E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1FDB17-2713-4FFF-88E6-9C86F4F66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43A02-80A7-4F23-90BE-096E5C5DF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2885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4C4EA55-6E94-4A0D-8BC8-48A9B2A46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5D1B0C5-5D33-40EC-AA50-FA34FCD00D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B0DA1E-1303-42F1-993C-0D2605369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F762C-5E8E-499C-8E9E-50238947D7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02522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6C14AA-71EA-4A6F-9B39-B25BE0821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4D29B-3509-4B04-84E3-D34EEF1CAC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9BD2B9-DDAD-4BE7-843C-214399F7D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F71F5-6C71-462B-AFCC-2B51A0DE3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86629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6F7CCB-CB9E-442E-B677-ABC85F7F6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EF1D4E-BF5E-423C-B313-9FE0B06623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53CF22-BCC9-416B-B2A2-49EDC4047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35EA5-18B2-4D43-BAC7-F285C4B44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741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247F5DF-85DD-47F7-BAC5-EE7D848E6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7A1EE0-8884-44E2-97A4-490F10E89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B508B5-DB21-46E6-85D7-257F03F4DB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12A99A-4B55-481B-B9B6-C03A6B7C4C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6506604-CC72-4738-B21E-9777E815B4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D4FAFBF2-2421-49B0-822A-943975A15E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5F2E6A77-9F92-43A8-8362-CBDA2AB1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896BCF-A473-4744-98B0-64710355F12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089F0F2-BFF6-44DC-903A-178F91939E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b="1"/>
              <a:t>Professional Standards and Communication:</a:t>
            </a:r>
            <a:endParaRPr lang="en-US" altLang="en-US" sz="36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27D4DBF-E358-400D-A64C-1F59ACE619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CA65BE4-C873-4102-879A-F4DA7B3DF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Lucida Sans Unicode" panose="020B0602030504020204" pitchFamily="34" charset="0"/>
              </a:rPr>
              <a:t>The Art and Science of Influence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F7386CD9-816D-4C66-AE3B-6B3B7D02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Evidence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(premise)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12E93928-19C6-4F39-A7CF-623F310DD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Claim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(conclusion)</a:t>
            </a:r>
          </a:p>
        </p:txBody>
      </p:sp>
      <p:cxnSp>
        <p:nvCxnSpPr>
          <p:cNvPr id="14340" name="AutoShape 7">
            <a:extLst>
              <a:ext uri="{FF2B5EF4-FFF2-40B4-BE49-F238E27FC236}">
                <a16:creationId xmlns:a16="http://schemas.microsoft.com/office/drawing/2014/main" id="{B7E74760-8F7F-448B-BC0C-F77E0BA03F3F}"/>
              </a:ext>
            </a:extLst>
          </p:cNvPr>
          <p:cNvCxnSpPr>
            <a:cxnSpLocks noChangeShapeType="1"/>
            <a:stCxn id="14338" idx="0"/>
            <a:endCxn id="14342" idx="1"/>
          </p:cNvCxnSpPr>
          <p:nvPr/>
        </p:nvCxnSpPr>
        <p:spPr bwMode="auto">
          <a:xfrm rot="5400000" flipH="1" flipV="1">
            <a:off x="2105025" y="1654175"/>
            <a:ext cx="1155700" cy="17081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1" name="Text Box 8">
            <a:extLst>
              <a:ext uri="{FF2B5EF4-FFF2-40B4-BE49-F238E27FC236}">
                <a16:creationId xmlns:a16="http://schemas.microsoft.com/office/drawing/2014/main" id="{34D95022-97F7-4576-A3F5-16E8F84A9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392113"/>
            <a:ext cx="7245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An Argument that will Influence Professionals</a:t>
            </a:r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810ACA47-495C-494E-9F8D-2CA1FCBFF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0" y="15875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Reason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(your logic)</a:t>
            </a:r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id="{CA973BB9-F23E-40FD-B14E-9A25B3FCE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45720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Warrant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(substantive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theory)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9EC647D9-DA5D-4282-A622-2927AF8F8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Acknowledgement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and Response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(feedback)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A48D1ADE-039C-46E5-A954-D195110A2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6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Qualifications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(conditions)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51DA094-7764-428E-913D-75B624F074D1}"/>
              </a:ext>
            </a:extLst>
          </p:cNvPr>
          <p:cNvSpPr/>
          <p:nvPr/>
        </p:nvSpPr>
        <p:spPr>
          <a:xfrm>
            <a:off x="609600" y="1143000"/>
            <a:ext cx="7416800" cy="429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54959D7-2928-410E-B107-CB781EBB7F48}"/>
              </a:ext>
            </a:extLst>
          </p:cNvPr>
          <p:cNvSpPr/>
          <p:nvPr/>
        </p:nvSpPr>
        <p:spPr>
          <a:xfrm>
            <a:off x="59436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F38451-BD6D-469E-92B4-156B2F825EF7}"/>
              </a:ext>
            </a:extLst>
          </p:cNvPr>
          <p:cNvSpPr/>
          <p:nvPr/>
        </p:nvSpPr>
        <p:spPr>
          <a:xfrm>
            <a:off x="3536950" y="12890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37B3C80-5596-4708-8877-E3D7847C17FB}"/>
              </a:ext>
            </a:extLst>
          </p:cNvPr>
          <p:cNvSpPr/>
          <p:nvPr/>
        </p:nvSpPr>
        <p:spPr>
          <a:xfrm>
            <a:off x="11430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9BEDD70-801F-4A5A-8FF1-52D8B1D55076}"/>
              </a:ext>
            </a:extLst>
          </p:cNvPr>
          <p:cNvSpPr/>
          <p:nvPr/>
        </p:nvSpPr>
        <p:spPr>
          <a:xfrm>
            <a:off x="3536950" y="4267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28F5F3-5E9B-4FD4-8298-05AC70227233}"/>
              </a:ext>
            </a:extLst>
          </p:cNvPr>
          <p:cNvSpPr/>
          <p:nvPr/>
        </p:nvSpPr>
        <p:spPr>
          <a:xfrm>
            <a:off x="457200" y="54546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213985-83D6-45C9-8BBB-C5A3F2A1D822}"/>
              </a:ext>
            </a:extLst>
          </p:cNvPr>
          <p:cNvSpPr/>
          <p:nvPr/>
        </p:nvSpPr>
        <p:spPr>
          <a:xfrm>
            <a:off x="7315200" y="54483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6</a:t>
            </a:r>
          </a:p>
        </p:txBody>
      </p:sp>
      <p:cxnSp>
        <p:nvCxnSpPr>
          <p:cNvPr id="14353" name="AutoShape 7">
            <a:extLst>
              <a:ext uri="{FF2B5EF4-FFF2-40B4-BE49-F238E27FC236}">
                <a16:creationId xmlns:a16="http://schemas.microsoft.com/office/drawing/2014/main" id="{D552AC0B-CE26-49EF-B98E-0A98702E42F9}"/>
              </a:ext>
            </a:extLst>
          </p:cNvPr>
          <p:cNvCxnSpPr>
            <a:cxnSpLocks noChangeShapeType="1"/>
            <a:endCxn id="14339" idx="0"/>
          </p:cNvCxnSpPr>
          <p:nvPr/>
        </p:nvCxnSpPr>
        <p:spPr bwMode="auto">
          <a:xfrm>
            <a:off x="4914900" y="1949450"/>
            <a:ext cx="1714500" cy="11366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4" name="AutoShape 7">
            <a:extLst>
              <a:ext uri="{FF2B5EF4-FFF2-40B4-BE49-F238E27FC236}">
                <a16:creationId xmlns:a16="http://schemas.microsoft.com/office/drawing/2014/main" id="{DCD5944F-1DCF-4031-A63B-D1132FE4192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123950" y="5048250"/>
            <a:ext cx="723900" cy="685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AutoShape 7">
            <a:extLst>
              <a:ext uri="{FF2B5EF4-FFF2-40B4-BE49-F238E27FC236}">
                <a16:creationId xmlns:a16="http://schemas.microsoft.com/office/drawing/2014/main" id="{4A6A24BB-13A0-40B3-926D-AABBC7B0F9C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156450" y="4883150"/>
            <a:ext cx="1028700" cy="711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01998B-0DE0-480A-BF64-4664178BE173}"/>
              </a:ext>
            </a:extLst>
          </p:cNvPr>
          <p:cNvCxnSpPr>
            <a:stCxn id="14343" idx="0"/>
            <a:endCxn id="14342" idx="2"/>
          </p:cNvCxnSpPr>
          <p:nvPr/>
        </p:nvCxnSpPr>
        <p:spPr>
          <a:xfrm flipH="1" flipV="1">
            <a:off x="4222750" y="2273300"/>
            <a:ext cx="6350" cy="22987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CB0928D1-C013-4D74-80AA-2786FFCB2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Evidence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(premise)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5363" name="Rectangle 6">
            <a:extLst>
              <a:ext uri="{FF2B5EF4-FFF2-40B4-BE49-F238E27FC236}">
                <a16:creationId xmlns:a16="http://schemas.microsoft.com/office/drawing/2014/main" id="{71061A2B-D8F0-4139-9650-C6B252566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Claim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(conclusion)</a:t>
            </a:r>
          </a:p>
        </p:txBody>
      </p:sp>
      <p:cxnSp>
        <p:nvCxnSpPr>
          <p:cNvPr id="15364" name="AutoShape 7">
            <a:extLst>
              <a:ext uri="{FF2B5EF4-FFF2-40B4-BE49-F238E27FC236}">
                <a16:creationId xmlns:a16="http://schemas.microsoft.com/office/drawing/2014/main" id="{36592CE1-8CF0-49AD-88E1-0A7866BE4E46}"/>
              </a:ext>
            </a:extLst>
          </p:cNvPr>
          <p:cNvCxnSpPr>
            <a:cxnSpLocks noChangeShapeType="1"/>
            <a:stCxn id="15362" idx="0"/>
            <a:endCxn id="15366" idx="1"/>
          </p:cNvCxnSpPr>
          <p:nvPr/>
        </p:nvCxnSpPr>
        <p:spPr bwMode="auto">
          <a:xfrm rot="5400000" flipH="1" flipV="1">
            <a:off x="2105025" y="1654175"/>
            <a:ext cx="1155700" cy="17081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5" name="Text Box 8">
            <a:extLst>
              <a:ext uri="{FF2B5EF4-FFF2-40B4-BE49-F238E27FC236}">
                <a16:creationId xmlns:a16="http://schemas.microsoft.com/office/drawing/2014/main" id="{34AD0456-D5F9-451D-A14B-01CB50544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392113"/>
            <a:ext cx="7245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An Argument that will Influence Professionals</a:t>
            </a:r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FFE7A0CB-8791-4967-B396-AFC59D72D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0" y="15875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Reason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(your logic)</a:t>
            </a:r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24B969E8-3EB0-4F70-954B-0F91A7614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45720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Warrant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(substantive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theory)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4E26F2EA-80B4-480B-8D78-4990D5850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Acknowledgement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and Response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(feedback)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CFD426CF-1C7B-4864-B07E-91893D21E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6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Qualifications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(conditions)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E2AF8BB-DCE4-46F2-8812-1B68CF75B375}"/>
              </a:ext>
            </a:extLst>
          </p:cNvPr>
          <p:cNvSpPr/>
          <p:nvPr/>
        </p:nvSpPr>
        <p:spPr>
          <a:xfrm>
            <a:off x="609600" y="1195388"/>
            <a:ext cx="7416800" cy="4238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D67F1D8-5903-433D-B667-251A980BC252}"/>
              </a:ext>
            </a:extLst>
          </p:cNvPr>
          <p:cNvSpPr/>
          <p:nvPr/>
        </p:nvSpPr>
        <p:spPr>
          <a:xfrm>
            <a:off x="59436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9DE226A-4A3A-4608-B3F1-4B2343C9AA11}"/>
              </a:ext>
            </a:extLst>
          </p:cNvPr>
          <p:cNvSpPr/>
          <p:nvPr/>
        </p:nvSpPr>
        <p:spPr>
          <a:xfrm>
            <a:off x="3536950" y="12890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9F57A2-E006-46F5-91F9-DE9E143D9866}"/>
              </a:ext>
            </a:extLst>
          </p:cNvPr>
          <p:cNvSpPr/>
          <p:nvPr/>
        </p:nvSpPr>
        <p:spPr>
          <a:xfrm>
            <a:off x="11430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EEC720C-1128-47F3-901E-B6D590C37FD2}"/>
              </a:ext>
            </a:extLst>
          </p:cNvPr>
          <p:cNvSpPr/>
          <p:nvPr/>
        </p:nvSpPr>
        <p:spPr>
          <a:xfrm>
            <a:off x="3536950" y="4267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C73A378-6AB3-4180-962B-BCF2A4048FD7}"/>
              </a:ext>
            </a:extLst>
          </p:cNvPr>
          <p:cNvSpPr/>
          <p:nvPr/>
        </p:nvSpPr>
        <p:spPr>
          <a:xfrm>
            <a:off x="457200" y="54546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C15EE97-D87C-4700-8F87-6FCB3D29BFEE}"/>
              </a:ext>
            </a:extLst>
          </p:cNvPr>
          <p:cNvSpPr/>
          <p:nvPr/>
        </p:nvSpPr>
        <p:spPr>
          <a:xfrm>
            <a:off x="7315200" y="54483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6</a:t>
            </a:r>
          </a:p>
        </p:txBody>
      </p:sp>
      <p:cxnSp>
        <p:nvCxnSpPr>
          <p:cNvPr id="15377" name="AutoShape 7">
            <a:extLst>
              <a:ext uri="{FF2B5EF4-FFF2-40B4-BE49-F238E27FC236}">
                <a16:creationId xmlns:a16="http://schemas.microsoft.com/office/drawing/2014/main" id="{552A9CB2-0EC8-4954-A4C0-5BE2F70379E4}"/>
              </a:ext>
            </a:extLst>
          </p:cNvPr>
          <p:cNvCxnSpPr>
            <a:cxnSpLocks noChangeShapeType="1"/>
            <a:endCxn id="15363" idx="0"/>
          </p:cNvCxnSpPr>
          <p:nvPr/>
        </p:nvCxnSpPr>
        <p:spPr bwMode="auto">
          <a:xfrm>
            <a:off x="4914900" y="1949450"/>
            <a:ext cx="1714500" cy="11366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8" name="AutoShape 7">
            <a:extLst>
              <a:ext uri="{FF2B5EF4-FFF2-40B4-BE49-F238E27FC236}">
                <a16:creationId xmlns:a16="http://schemas.microsoft.com/office/drawing/2014/main" id="{74323D44-DC58-4DAF-A061-2FCE8933A74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009650" y="5086350"/>
            <a:ext cx="800100" cy="533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9" name="AutoShape 7">
            <a:extLst>
              <a:ext uri="{FF2B5EF4-FFF2-40B4-BE49-F238E27FC236}">
                <a16:creationId xmlns:a16="http://schemas.microsoft.com/office/drawing/2014/main" id="{FD0F371B-14E7-4BD4-AF48-D8A2DB68BF3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118350" y="4845050"/>
            <a:ext cx="952500" cy="863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6812D7D-063C-4044-8BB8-B705F06C3E34}"/>
              </a:ext>
            </a:extLst>
          </p:cNvPr>
          <p:cNvCxnSpPr>
            <a:stCxn id="15367" idx="0"/>
            <a:endCxn id="15366" idx="2"/>
          </p:cNvCxnSpPr>
          <p:nvPr/>
        </p:nvCxnSpPr>
        <p:spPr>
          <a:xfrm flipH="1" flipV="1">
            <a:off x="4222750" y="2273300"/>
            <a:ext cx="6350" cy="2298700"/>
          </a:xfrm>
          <a:prstGeom prst="straightConnector1">
            <a:avLst/>
          </a:prstGeom>
          <a:ln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Rectangle 5">
            <a:extLst>
              <a:ext uri="{FF2B5EF4-FFF2-40B4-BE49-F238E27FC236}">
                <a16:creationId xmlns:a16="http://schemas.microsoft.com/office/drawing/2014/main" id="{B12FBEF3-24D9-4835-897D-CAB53B8D4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050925"/>
            <a:ext cx="2676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Verdana" panose="020B0604030504040204" pitchFamily="34" charset="0"/>
              </a:rPr>
              <a:t>“</a:t>
            </a:r>
            <a:r>
              <a:rPr lang="en-US" altLang="en-US" sz="1800" b="1" i="1" u="sng">
                <a:latin typeface="Verdana" panose="020B0604030504040204" pitchFamily="34" charset="0"/>
              </a:rPr>
              <a:t>Interpretive</a:t>
            </a:r>
            <a:r>
              <a:rPr lang="en-US" altLang="en-US" sz="1800" b="1" i="1">
                <a:latin typeface="Verdana" panose="020B0604030504040204" pitchFamily="34" charset="0"/>
              </a:rPr>
              <a:t> Argument”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(judgment about </a:t>
            </a:r>
            <a:r>
              <a:rPr lang="en-US" altLang="en-US" sz="1800" i="1">
                <a:latin typeface="Verdana" panose="020B0604030504040204" pitchFamily="34" charset="0"/>
              </a:rPr>
              <a:t>relevance</a:t>
            </a:r>
            <a:r>
              <a:rPr lang="en-US" altLang="en-US" sz="1800">
                <a:latin typeface="Verdana" panose="020B060403050404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i="1">
              <a:latin typeface="Verdana" panose="020B060403050404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FA00D9E-DBC6-463F-9933-327E91AEF32D}"/>
              </a:ext>
            </a:extLst>
          </p:cNvPr>
          <p:cNvCxnSpPr/>
          <p:nvPr/>
        </p:nvCxnSpPr>
        <p:spPr>
          <a:xfrm flipH="1">
            <a:off x="2514600" y="1500188"/>
            <a:ext cx="4173538" cy="773112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3F2AAFB-E123-47B5-97F3-955809C2C93F}"/>
              </a:ext>
            </a:extLst>
          </p:cNvPr>
          <p:cNvCxnSpPr/>
          <p:nvPr/>
        </p:nvCxnSpPr>
        <p:spPr>
          <a:xfrm flipH="1">
            <a:off x="6096000" y="1500188"/>
            <a:ext cx="592138" cy="773112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4" name="Rectangle 5">
            <a:extLst>
              <a:ext uri="{FF2B5EF4-FFF2-40B4-BE49-F238E27FC236}">
                <a16:creationId xmlns:a16="http://schemas.microsoft.com/office/drawing/2014/main" id="{C6B70736-B518-43A3-BEA2-9942E3576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5767388"/>
            <a:ext cx="2676525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Verdana" panose="020B0604030504040204" pitchFamily="34" charset="0"/>
              </a:rPr>
              <a:t>“</a:t>
            </a:r>
            <a:r>
              <a:rPr lang="en-US" altLang="en-US" sz="1800" b="1" i="1" u="sng">
                <a:latin typeface="Verdana" panose="020B0604030504040204" pitchFamily="34" charset="0"/>
              </a:rPr>
              <a:t>Vertical</a:t>
            </a:r>
            <a:r>
              <a:rPr lang="en-US" altLang="en-US" sz="1800" b="1" i="1">
                <a:latin typeface="Verdana" panose="020B0604030504040204" pitchFamily="34" charset="0"/>
              </a:rPr>
              <a:t> Argument”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(judgment about </a:t>
            </a:r>
            <a:r>
              <a:rPr lang="en-US" altLang="en-US" sz="1600" i="1">
                <a:latin typeface="Verdana" panose="020B0604030504040204" pitchFamily="34" charset="0"/>
              </a:rPr>
              <a:t>rigor</a:t>
            </a:r>
            <a:r>
              <a:rPr lang="en-US" altLang="en-US" sz="1600">
                <a:latin typeface="Verdana" panose="020B0604030504040204" pitchFamily="34" charset="0"/>
              </a:rPr>
              <a:t>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3EC791D-C8B9-46B6-A712-67EB4716A1D2}"/>
              </a:ext>
            </a:extLst>
          </p:cNvPr>
          <p:cNvCxnSpPr>
            <a:stCxn id="15384" idx="0"/>
          </p:cNvCxnSpPr>
          <p:nvPr/>
        </p:nvCxnSpPr>
        <p:spPr>
          <a:xfrm flipH="1" flipV="1">
            <a:off x="4318000" y="3429000"/>
            <a:ext cx="1249363" cy="2338388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5A504ABB-2370-45B1-BCFD-0139423E63C2}"/>
              </a:ext>
            </a:extLst>
          </p:cNvPr>
          <p:cNvSpPr/>
          <p:nvPr/>
        </p:nvSpPr>
        <p:spPr>
          <a:xfrm>
            <a:off x="7315200" y="1466850"/>
            <a:ext cx="304800" cy="2905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B75E65-E1A7-457B-B2F6-E55C9DFF65A4}"/>
              </a:ext>
            </a:extLst>
          </p:cNvPr>
          <p:cNvSpPr/>
          <p:nvPr/>
        </p:nvSpPr>
        <p:spPr>
          <a:xfrm>
            <a:off x="7870825" y="14636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1EDB51B-3017-4846-8F22-DB56DAF83F89}"/>
              </a:ext>
            </a:extLst>
          </p:cNvPr>
          <p:cNvSpPr/>
          <p:nvPr/>
        </p:nvSpPr>
        <p:spPr>
          <a:xfrm>
            <a:off x="8416925" y="14636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C41CD14-06BF-4E57-9333-5D08045E30DE}"/>
              </a:ext>
            </a:extLst>
          </p:cNvPr>
          <p:cNvSpPr/>
          <p:nvPr/>
        </p:nvSpPr>
        <p:spPr>
          <a:xfrm>
            <a:off x="5718175" y="6324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5098971-D41F-47CA-9D5B-22C965FCBE58}"/>
              </a:ext>
            </a:extLst>
          </p:cNvPr>
          <p:cNvSpPr/>
          <p:nvPr/>
        </p:nvSpPr>
        <p:spPr>
          <a:xfrm>
            <a:off x="6276975" y="6324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6CE14A-9BFA-4D5C-B0C6-B2AE5E9B81D8}"/>
              </a:ext>
            </a:extLst>
          </p:cNvPr>
          <p:cNvCxnSpPr>
            <a:stCxn id="31" idx="6"/>
            <a:endCxn id="32" idx="2"/>
          </p:cNvCxnSpPr>
          <p:nvPr/>
        </p:nvCxnSpPr>
        <p:spPr>
          <a:xfrm>
            <a:off x="6022975" y="6477000"/>
            <a:ext cx="254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AD74D7C-76D9-4B1E-B71F-BE170795FB5E}"/>
              </a:ext>
            </a:extLst>
          </p:cNvPr>
          <p:cNvCxnSpPr>
            <a:stCxn id="28" idx="6"/>
            <a:endCxn id="29" idx="2"/>
          </p:cNvCxnSpPr>
          <p:nvPr/>
        </p:nvCxnSpPr>
        <p:spPr>
          <a:xfrm>
            <a:off x="7620000" y="1611313"/>
            <a:ext cx="250825" cy="4762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1F05B7D-6AB6-488A-A3F3-9A499BB2F923}"/>
              </a:ext>
            </a:extLst>
          </p:cNvPr>
          <p:cNvCxnSpPr>
            <a:stCxn id="29" idx="6"/>
            <a:endCxn id="30" idx="2"/>
          </p:cNvCxnSpPr>
          <p:nvPr/>
        </p:nvCxnSpPr>
        <p:spPr>
          <a:xfrm>
            <a:off x="8175625" y="1616075"/>
            <a:ext cx="24130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6F6810CC-2AF3-4B71-B1A4-492A227F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036E6F-DC53-4CC3-8A07-9E0EC5F5F4F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F2B28A3-15CF-4068-8CF1-C0BCD9B5E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argument?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BFEB619-7DD6-448D-AE11-725E3F429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Will the meaning of all words and sentences be interpreted by all readers/listeners similarly?</a:t>
            </a:r>
          </a:p>
          <a:p>
            <a:endParaRPr lang="en-US" altLang="en-US" sz="2400"/>
          </a:p>
          <a:p>
            <a:r>
              <a:rPr lang="en-US" altLang="en-US" sz="2400"/>
              <a:t>Of all the possible causes of an event, 1), have I identified the most important cause, and 2), minimized as many cognitive biases as possible?</a:t>
            </a:r>
          </a:p>
          <a:p>
            <a:endParaRPr lang="en-US" altLang="en-US" sz="2400"/>
          </a:p>
          <a:p>
            <a:r>
              <a:rPr lang="en-US" altLang="en-US" sz="2400"/>
              <a:t>Have I overgeneralized (or underspecified)?</a:t>
            </a:r>
          </a:p>
          <a:p>
            <a:r>
              <a:rPr lang="en-US" altLang="en-US" sz="2400"/>
              <a:t>Am I clear and unambiguous?</a:t>
            </a:r>
          </a:p>
          <a:p>
            <a:r>
              <a:rPr lang="en-US" altLang="en-US" sz="2400"/>
              <a:t>Have I expressed values or evoked feelings?</a:t>
            </a:r>
          </a:p>
          <a:p>
            <a:r>
              <a:rPr lang="en-US" altLang="en-US" sz="2400"/>
              <a:t>How can I augment the rational force of an argument to address different points of view?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A532FF4A-F7ED-4590-87C1-3549DDE1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577A26-A4DD-4AD4-A508-4236C0CE51C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B27C551-4884-44C5-A8E2-8F8F0F55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</a:t>
            </a:r>
            <a:r>
              <a:rPr lang="en-US" altLang="en-US" i="1"/>
              <a:t>isn’t</a:t>
            </a:r>
            <a:r>
              <a:rPr lang="en-US" altLang="en-US"/>
              <a:t> an argument?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E4F22FA-BF20-4120-91FE-504CD9124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Coercion</a:t>
            </a:r>
          </a:p>
          <a:p>
            <a:pPr lvl="1"/>
            <a:r>
              <a:rPr lang="en-US" altLang="en-US" sz="2000"/>
              <a:t>Makes the cost of rejecting a claim intolerable.</a:t>
            </a:r>
          </a:p>
          <a:p>
            <a:pPr lvl="1"/>
            <a:r>
              <a:rPr lang="en-US" altLang="en-US" sz="2000"/>
              <a:t>Also, subtle coercion is </a:t>
            </a:r>
            <a:r>
              <a:rPr lang="en-US" altLang="en-US" sz="2000" i="1"/>
              <a:t>still</a:t>
            </a:r>
            <a:r>
              <a:rPr lang="en-US" altLang="en-US" sz="2000"/>
              <a:t> coercion.</a:t>
            </a:r>
          </a:p>
          <a:p>
            <a:r>
              <a:rPr lang="en-US" altLang="en-US" sz="2400"/>
              <a:t>Propaganda</a:t>
            </a:r>
          </a:p>
          <a:p>
            <a:pPr lvl="1"/>
            <a:r>
              <a:rPr lang="en-US" altLang="en-US" sz="2000"/>
              <a:t>The reasons don’t have to be good, you don’t care what others think, and you play chiefly on others’ emotions.</a:t>
            </a:r>
          </a:p>
          <a:p>
            <a:pPr lvl="1"/>
            <a:r>
              <a:rPr lang="en-US" altLang="en-US" sz="2000"/>
              <a:t>Also, a hidden agenda is </a:t>
            </a:r>
            <a:r>
              <a:rPr lang="en-US" altLang="en-US" sz="2000" i="1"/>
              <a:t>still</a:t>
            </a:r>
            <a:r>
              <a:rPr lang="en-US" altLang="en-US" sz="2000"/>
              <a:t> an agenda.</a:t>
            </a:r>
          </a:p>
          <a:p>
            <a:r>
              <a:rPr lang="en-US" altLang="en-US" sz="2400"/>
              <a:t>Negotiation</a:t>
            </a:r>
          </a:p>
          <a:p>
            <a:pPr lvl="1"/>
            <a:r>
              <a:rPr lang="en-US" altLang="en-US" sz="2000"/>
              <a:t>You can offer any reason you like, but…</a:t>
            </a:r>
          </a:p>
          <a:p>
            <a:pPr lvl="2"/>
            <a:r>
              <a:rPr lang="en-US" altLang="en-US" sz="1600"/>
              <a:t>1), you don’t generally disclose everything you know about the reason, and</a:t>
            </a:r>
          </a:p>
          <a:p>
            <a:pPr lvl="2"/>
            <a:r>
              <a:rPr lang="en-US" altLang="en-US" sz="1600"/>
              <a:t>2), it just needs to be good enough so that both sides can live with the outcome of the negotiation.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DCEEC642-C9C2-4C4A-BC5C-0B702CB0B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3E6895-0DC8-4170-A30D-8B8B46E9800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BF8811C-D3CE-46DA-A327-445C1CEA2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What Experienced Speakers Know about Making Arguments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40017A56-11BF-42DD-ABAB-AC2ECDB8B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The purpose isn’t to “win” (prevail)…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The purpose is to solve an issue through agreement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Coercion won’t work…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Consider questions and objections of others and respond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Good arguments and sound thinking isn’t enough…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Constant re-thinking and re-evaluation will lead to deeper and more substantive understanding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You can’t invent a new form of argument each time…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You have to “play” to the audience’s expectations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Even if you don’t “win” (prevail)…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A good argument earns the reputation of someone with the qualities of reasonableness and thoughtfulness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0195247-61DD-4359-B4B2-138157A67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/>
              <a:t>In-class Exercise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3DACE393-E0AA-44C5-B046-1E2A81F71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24653E-C082-4AB3-893B-E7E589ABCEE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3CF7132B-BC7D-42EF-AAA8-FEB61BB14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1D2DBF-09E0-422D-9E81-23F5DDE89F6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FEF893-59C6-48D2-BDA4-EDA746714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Sources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AA2D355-BDE9-40E3-B0F5-C99C140DE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Williams, J., and Colomb, G. (2007), </a:t>
            </a:r>
            <a:r>
              <a:rPr lang="en-US" altLang="en-US" sz="2800" i="1"/>
              <a:t>The Craft of Argument, 3</a:t>
            </a:r>
            <a:r>
              <a:rPr lang="en-US" altLang="en-US" sz="2800" i="1" baseline="30000"/>
              <a:t>rd</a:t>
            </a:r>
            <a:r>
              <a:rPr lang="en-US" altLang="en-US" sz="2800" i="1"/>
              <a:t> ed.</a:t>
            </a:r>
            <a:r>
              <a:rPr lang="en-US" altLang="en-US" sz="2800"/>
              <a:t>, Pearson Education.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Parts of this presentation were inspired by one of my former BUS 302 students—Ms. Shermineh Maleki.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BF86A43-DC48-44F4-91FB-553A8A2B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/>
              <a:t>“Back Pocket” Slides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250CD10F-295B-4EEC-A5C0-3118A5C2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3FCCAB-CC70-42A2-A39F-0EB7AF48DA7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125FC0F4-637C-4DD3-8528-0DC7A038F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29000"/>
            <a:ext cx="1981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Secondary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Source</a:t>
            </a:r>
          </a:p>
        </p:txBody>
      </p:sp>
      <p:sp>
        <p:nvSpPr>
          <p:cNvPr id="22531" name="Rectangle 6">
            <a:extLst>
              <a:ext uri="{FF2B5EF4-FFF2-40B4-BE49-F238E27FC236}">
                <a16:creationId xmlns:a16="http://schemas.microsoft.com/office/drawing/2014/main" id="{22544BAD-E9E7-446E-B783-282455FFF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429000"/>
            <a:ext cx="1981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Finding,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Conclusion,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Recommendation,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Etc.</a:t>
            </a:r>
          </a:p>
        </p:txBody>
      </p:sp>
      <p:cxnSp>
        <p:nvCxnSpPr>
          <p:cNvPr id="22532" name="AutoShape 7">
            <a:extLst>
              <a:ext uri="{FF2B5EF4-FFF2-40B4-BE49-F238E27FC236}">
                <a16:creationId xmlns:a16="http://schemas.microsoft.com/office/drawing/2014/main" id="{5443E19B-0EA9-456D-9A22-FAAFC13E97E7}"/>
              </a:ext>
            </a:extLst>
          </p:cNvPr>
          <p:cNvCxnSpPr>
            <a:cxnSpLocks noChangeShapeType="1"/>
            <a:stCxn id="22530" idx="0"/>
            <a:endCxn id="22531" idx="0"/>
          </p:cNvCxnSpPr>
          <p:nvPr/>
        </p:nvCxnSpPr>
        <p:spPr bwMode="auto">
          <a:xfrm rot="5400000" flipV="1">
            <a:off x="4533106" y="1029494"/>
            <a:ext cx="1588" cy="4800600"/>
          </a:xfrm>
          <a:prstGeom prst="curvedConnector3">
            <a:avLst>
              <a:gd name="adj1" fmla="val -552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3" name="Text Box 8">
            <a:extLst>
              <a:ext uri="{FF2B5EF4-FFF2-40B4-BE49-F238E27FC236}">
                <a16:creationId xmlns:a16="http://schemas.microsoft.com/office/drawing/2014/main" id="{C9DB2EDC-6585-4620-8E38-DA5FC99DE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50" y="2017713"/>
            <a:ext cx="4914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Rule--Lower-division core “top ten” topic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asdfasfdasfs">
            <a:extLst>
              <a:ext uri="{FF2B5EF4-FFF2-40B4-BE49-F238E27FC236}">
                <a16:creationId xmlns:a16="http://schemas.microsoft.com/office/drawing/2014/main" id="{23CA6ABE-4CAE-4983-9581-2BA0BD310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“Below” Market Rent</a:t>
            </a:r>
            <a:endParaRPr lang="en-US" altLang="en-US"/>
          </a:p>
        </p:txBody>
      </p:sp>
      <p:pic>
        <p:nvPicPr>
          <p:cNvPr id="23555" name="Picture 4" descr="100_0447">
            <a:extLst>
              <a:ext uri="{FF2B5EF4-FFF2-40B4-BE49-F238E27FC236}">
                <a16:creationId xmlns:a16="http://schemas.microsoft.com/office/drawing/2014/main" id="{90FE9821-5348-44CC-9114-EFCA6CB2B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08265B63-B212-4E1E-9B5B-5DB50B06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B5625D-AA03-4CF3-AB95-48E88ABFFFB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67750F8-7BCD-4B4E-B4F2-84FA67DC2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Influence “Stack” - Summary</a:t>
            </a:r>
          </a:p>
        </p:txBody>
      </p:sp>
      <p:sp>
        <p:nvSpPr>
          <p:cNvPr id="6148" name="AutoShape 50">
            <a:extLst>
              <a:ext uri="{FF2B5EF4-FFF2-40B4-BE49-F238E27FC236}">
                <a16:creationId xmlns:a16="http://schemas.microsoft.com/office/drawing/2014/main" id="{7BE853CB-2D7B-43A9-A77B-8728FFDB5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3400"/>
            <a:ext cx="33528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Composition</a:t>
            </a:r>
          </a:p>
        </p:txBody>
      </p:sp>
      <p:sp>
        <p:nvSpPr>
          <p:cNvPr id="6149" name="AutoShape 51">
            <a:extLst>
              <a:ext uri="{FF2B5EF4-FFF2-40B4-BE49-F238E27FC236}">
                <a16:creationId xmlns:a16="http://schemas.microsoft.com/office/drawing/2014/main" id="{824654DB-123B-429E-81A8-B5805BDB4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24384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Prose</a:t>
            </a:r>
          </a:p>
        </p:txBody>
      </p:sp>
      <p:sp>
        <p:nvSpPr>
          <p:cNvPr id="6150" name="AutoShape 52">
            <a:extLst>
              <a:ext uri="{FF2B5EF4-FFF2-40B4-BE49-F238E27FC236}">
                <a16:creationId xmlns:a16="http://schemas.microsoft.com/office/drawing/2014/main" id="{F0C99B90-F5C6-4C92-AFD4-C1332A57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667000"/>
            <a:ext cx="16764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Rhetoric</a:t>
            </a:r>
          </a:p>
        </p:txBody>
      </p:sp>
      <p:sp>
        <p:nvSpPr>
          <p:cNvPr id="6151" name="AutoShape 54">
            <a:extLst>
              <a:ext uri="{FF2B5EF4-FFF2-40B4-BE49-F238E27FC236}">
                <a16:creationId xmlns:a16="http://schemas.microsoft.com/office/drawing/2014/main" id="{E714C959-98E0-4C70-BB59-8FE78E238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667000"/>
            <a:ext cx="12954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Logic</a:t>
            </a:r>
          </a:p>
        </p:txBody>
      </p:sp>
      <p:sp>
        <p:nvSpPr>
          <p:cNvPr id="6152" name="AutoShape 55">
            <a:extLst>
              <a:ext uri="{FF2B5EF4-FFF2-40B4-BE49-F238E27FC236}">
                <a16:creationId xmlns:a16="http://schemas.microsoft.com/office/drawing/2014/main" id="{9FD9B852-D50F-46CA-9F23-C1DCD4AF3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343400"/>
            <a:ext cx="12954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Philosophy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726DA653-4C8D-4F80-A95D-D2DBE3D2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2BA7E2-9660-4BBD-8635-DE1EFBA8816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AFEF60-E518-49C7-90B2-83DB0C8FF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Influence “Stack” - Detail</a:t>
            </a:r>
          </a:p>
        </p:txBody>
      </p:sp>
      <p:sp>
        <p:nvSpPr>
          <p:cNvPr id="7172" name="AutoShape 3">
            <a:extLst>
              <a:ext uri="{FF2B5EF4-FFF2-40B4-BE49-F238E27FC236}">
                <a16:creationId xmlns:a16="http://schemas.microsoft.com/office/drawing/2014/main" id="{AB47E050-B32D-4D90-BCCC-D10CFFD15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00600"/>
            <a:ext cx="35052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Verdana" panose="020B0604030504040204" pitchFamily="34" charset="0"/>
              </a:rPr>
              <a:t>Composition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language use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word choice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grammar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punctuation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mechanics</a:t>
            </a:r>
          </a:p>
        </p:txBody>
      </p:sp>
      <p:sp>
        <p:nvSpPr>
          <p:cNvPr id="7173" name="AutoShape 4">
            <a:extLst>
              <a:ext uri="{FF2B5EF4-FFF2-40B4-BE49-F238E27FC236}">
                <a16:creationId xmlns:a16="http://schemas.microsoft.com/office/drawing/2014/main" id="{C45C85C7-A9D0-494E-85C6-407E192BB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971800"/>
            <a:ext cx="3505200" cy="17557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Verdana" panose="020B0604030504040204" pitchFamily="34" charset="0"/>
              </a:rPr>
              <a:t>Prose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rhythm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pace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emphasis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feeling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passion</a:t>
            </a:r>
          </a:p>
        </p:txBody>
      </p:sp>
      <p:sp>
        <p:nvSpPr>
          <p:cNvPr id="7174" name="AutoShape 5">
            <a:extLst>
              <a:ext uri="{FF2B5EF4-FFF2-40B4-BE49-F238E27FC236}">
                <a16:creationId xmlns:a16="http://schemas.microsoft.com/office/drawing/2014/main" id="{462EEF44-3288-4648-9EEE-6A3582905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43000"/>
            <a:ext cx="35052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Verdana" panose="020B0604030504040204" pitchFamily="34" charset="0"/>
              </a:rPr>
              <a:t>Rhetoric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performative reading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privilege &amp; value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contrast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authority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Verdana" panose="020B0604030504040204" pitchFamily="34" charset="0"/>
              </a:rPr>
              <a:t> argument &amp; evidence</a:t>
            </a:r>
          </a:p>
        </p:txBody>
      </p:sp>
      <p:sp>
        <p:nvSpPr>
          <p:cNvPr id="7175" name="AutoShape 6">
            <a:extLst>
              <a:ext uri="{FF2B5EF4-FFF2-40B4-BE49-F238E27FC236}">
                <a16:creationId xmlns:a16="http://schemas.microsoft.com/office/drawing/2014/main" id="{CAC7F080-A56B-487E-8624-D0D938347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057400"/>
            <a:ext cx="3200400" cy="17557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Verdana" panose="020B0604030504040204" pitchFamily="34" charset="0"/>
              </a:rPr>
              <a:t>Logic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claim (assertion)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reason (evidence</a:t>
            </a:r>
            <a:r>
              <a:rPr lang="en-US" altLang="en-US" sz="1800">
                <a:cs typeface="Lucida Sans" panose="020B0602040502020204" pitchFamily="34" charset="0"/>
              </a:rPr>
              <a:t>→</a:t>
            </a:r>
            <a:r>
              <a:rPr lang="en-US" altLang="en-US" sz="1800">
                <a:latin typeface="Verdana" panose="020B0604030504040204" pitchFamily="34" charset="0"/>
              </a:rPr>
              <a:t>claim)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evidence (facts)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warrant (proposition)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rebuttals &amp; qualifiers</a:t>
            </a:r>
          </a:p>
        </p:txBody>
      </p:sp>
      <p:sp>
        <p:nvSpPr>
          <p:cNvPr id="7176" name="AutoShape 7">
            <a:extLst>
              <a:ext uri="{FF2B5EF4-FFF2-40B4-BE49-F238E27FC236}">
                <a16:creationId xmlns:a16="http://schemas.microsoft.com/office/drawing/2014/main" id="{689E1B87-F546-430F-80AD-6170488CC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962400"/>
            <a:ext cx="32004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Verdana" panose="020B0604030504040204" pitchFamily="34" charset="0"/>
              </a:rPr>
              <a:t>Philosophy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theoretical basis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trans-disciplinary mind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sense- &amp; truth-making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leverage prior work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Verdana" panose="020B0604030504040204" pitchFamily="34" charset="0"/>
              </a:rPr>
              <a:t> systematic approach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0B0F8179-4CDE-4734-9005-00E3FFC6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9CD3A6-657F-4456-93D0-08C697EF3B5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B3EBFF9-35CA-4702-82E2-33584BFB9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Influence “Stack” -  Flow</a:t>
            </a:r>
          </a:p>
        </p:txBody>
      </p:sp>
      <p:sp>
        <p:nvSpPr>
          <p:cNvPr id="8196" name="AutoShape 3">
            <a:extLst>
              <a:ext uri="{FF2B5EF4-FFF2-40B4-BE49-F238E27FC236}">
                <a16:creationId xmlns:a16="http://schemas.microsoft.com/office/drawing/2014/main" id="{AF2664F8-A3E5-4F75-9D26-0C58BEE33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33528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Composition</a:t>
            </a:r>
          </a:p>
        </p:txBody>
      </p:sp>
      <p:sp>
        <p:nvSpPr>
          <p:cNvPr id="8197" name="AutoShape 4">
            <a:extLst>
              <a:ext uri="{FF2B5EF4-FFF2-40B4-BE49-F238E27FC236}">
                <a16:creationId xmlns:a16="http://schemas.microsoft.com/office/drawing/2014/main" id="{9ABF8402-F93F-42F7-805B-7CCA0249D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86200"/>
            <a:ext cx="2438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Prose</a:t>
            </a:r>
          </a:p>
        </p:txBody>
      </p:sp>
      <p:sp>
        <p:nvSpPr>
          <p:cNvPr id="8198" name="AutoShape 5">
            <a:extLst>
              <a:ext uri="{FF2B5EF4-FFF2-40B4-BE49-F238E27FC236}">
                <a16:creationId xmlns:a16="http://schemas.microsoft.com/office/drawing/2014/main" id="{8936851E-9194-46C8-86EC-87B1517EE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667000"/>
            <a:ext cx="1676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Rhetoric</a:t>
            </a:r>
          </a:p>
        </p:txBody>
      </p:sp>
      <p:sp>
        <p:nvSpPr>
          <p:cNvPr id="8199" name="AutoShape 6">
            <a:extLst>
              <a:ext uri="{FF2B5EF4-FFF2-40B4-BE49-F238E27FC236}">
                <a16:creationId xmlns:a16="http://schemas.microsoft.com/office/drawing/2014/main" id="{52F6EE4C-E75A-49B3-BB8E-8452704C0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276600"/>
            <a:ext cx="1295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Logic</a:t>
            </a:r>
          </a:p>
        </p:txBody>
      </p:sp>
      <p:sp>
        <p:nvSpPr>
          <p:cNvPr id="8200" name="AutoShape 7">
            <a:extLst>
              <a:ext uri="{FF2B5EF4-FFF2-40B4-BE49-F238E27FC236}">
                <a16:creationId xmlns:a16="http://schemas.microsoft.com/office/drawing/2014/main" id="{4981C8CA-FE82-4CAF-AC11-8C8C1D4BF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419600"/>
            <a:ext cx="1295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Philosophy</a:t>
            </a:r>
          </a:p>
        </p:txBody>
      </p:sp>
      <p:pic>
        <p:nvPicPr>
          <p:cNvPr id="8201" name="Picture 11">
            <a:extLst>
              <a:ext uri="{FF2B5EF4-FFF2-40B4-BE49-F238E27FC236}">
                <a16:creationId xmlns:a16="http://schemas.microsoft.com/office/drawing/2014/main" id="{037B8B2A-FA95-45BA-84B8-09CCFE870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200"/>
            <a:ext cx="895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3">
            <a:extLst>
              <a:ext uri="{FF2B5EF4-FFF2-40B4-BE49-F238E27FC236}">
                <a16:creationId xmlns:a16="http://schemas.microsoft.com/office/drawing/2014/main" id="{86A62079-82B9-401F-B902-C8F68F8BC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219200"/>
            <a:ext cx="895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203" name="AutoShape 14">
            <a:extLst>
              <a:ext uri="{FF2B5EF4-FFF2-40B4-BE49-F238E27FC236}">
                <a16:creationId xmlns:a16="http://schemas.microsoft.com/office/drawing/2014/main" id="{95D1A6E5-AB7D-40F1-9F7C-E48D10F5A355}"/>
              </a:ext>
            </a:extLst>
          </p:cNvPr>
          <p:cNvCxnSpPr>
            <a:cxnSpLocks noChangeShapeType="1"/>
            <a:stCxn id="8201" idx="3"/>
            <a:endCxn id="8196" idx="2"/>
          </p:cNvCxnSpPr>
          <p:nvPr/>
        </p:nvCxnSpPr>
        <p:spPr bwMode="auto">
          <a:xfrm flipV="1">
            <a:off x="1047750" y="5486400"/>
            <a:ext cx="1619250" cy="752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AutoShape 15">
            <a:extLst>
              <a:ext uri="{FF2B5EF4-FFF2-40B4-BE49-F238E27FC236}">
                <a16:creationId xmlns:a16="http://schemas.microsoft.com/office/drawing/2014/main" id="{E632BBA1-288C-4260-9F4A-49D5DC91AA1B}"/>
              </a:ext>
            </a:extLst>
          </p:cNvPr>
          <p:cNvCxnSpPr>
            <a:cxnSpLocks noChangeShapeType="1"/>
            <a:stCxn id="8198" idx="0"/>
            <a:endCxn id="8202" idx="1"/>
          </p:cNvCxnSpPr>
          <p:nvPr/>
        </p:nvCxnSpPr>
        <p:spPr bwMode="auto">
          <a:xfrm rot="-5400000">
            <a:off x="5062537" y="109538"/>
            <a:ext cx="1000125" cy="4114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5" name="AutoShape 16">
            <a:extLst>
              <a:ext uri="{FF2B5EF4-FFF2-40B4-BE49-F238E27FC236}">
                <a16:creationId xmlns:a16="http://schemas.microsoft.com/office/drawing/2014/main" id="{A63525CA-28A1-43A5-8855-9CD65321958F}"/>
              </a:ext>
            </a:extLst>
          </p:cNvPr>
          <p:cNvCxnSpPr>
            <a:cxnSpLocks noChangeShapeType="1"/>
            <a:stCxn id="8199" idx="0"/>
            <a:endCxn id="8202" idx="2"/>
          </p:cNvCxnSpPr>
          <p:nvPr/>
        </p:nvCxnSpPr>
        <p:spPr bwMode="auto">
          <a:xfrm rot="-5400000">
            <a:off x="6672263" y="1881187"/>
            <a:ext cx="1162050" cy="16287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6" name="AutoShape 17">
            <a:extLst>
              <a:ext uri="{FF2B5EF4-FFF2-40B4-BE49-F238E27FC236}">
                <a16:creationId xmlns:a16="http://schemas.microsoft.com/office/drawing/2014/main" id="{34D2CE90-64A8-47FB-90F6-39DA31C4ACEB}"/>
              </a:ext>
            </a:extLst>
          </p:cNvPr>
          <p:cNvCxnSpPr>
            <a:cxnSpLocks noChangeShapeType="1"/>
            <a:stCxn id="8196" idx="0"/>
            <a:endCxn id="8197" idx="2"/>
          </p:cNvCxnSpPr>
          <p:nvPr/>
        </p:nvCxnSpPr>
        <p:spPr bwMode="auto">
          <a:xfrm rot="-5400000">
            <a:off x="2552700" y="4457700"/>
            <a:ext cx="685800" cy="457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7" name="AutoShape 18">
            <a:extLst>
              <a:ext uri="{FF2B5EF4-FFF2-40B4-BE49-F238E27FC236}">
                <a16:creationId xmlns:a16="http://schemas.microsoft.com/office/drawing/2014/main" id="{BC4C8CD6-BC25-4961-98B0-18293297A610}"/>
              </a:ext>
            </a:extLst>
          </p:cNvPr>
          <p:cNvCxnSpPr>
            <a:cxnSpLocks noChangeShapeType="1"/>
            <a:stCxn id="8197" idx="0"/>
            <a:endCxn id="8198" idx="2"/>
          </p:cNvCxnSpPr>
          <p:nvPr/>
        </p:nvCxnSpPr>
        <p:spPr bwMode="auto">
          <a:xfrm rot="-5400000">
            <a:off x="2933700" y="3314700"/>
            <a:ext cx="762000" cy="381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8" name="AutoShape 19">
            <a:extLst>
              <a:ext uri="{FF2B5EF4-FFF2-40B4-BE49-F238E27FC236}">
                <a16:creationId xmlns:a16="http://schemas.microsoft.com/office/drawing/2014/main" id="{6EB69358-62F9-4AAD-A8F9-1B0EB777BBE4}"/>
              </a:ext>
            </a:extLst>
          </p:cNvPr>
          <p:cNvCxnSpPr>
            <a:cxnSpLocks noChangeShapeType="1"/>
            <a:stCxn id="8200" idx="0"/>
            <a:endCxn id="8199" idx="2"/>
          </p:cNvCxnSpPr>
          <p:nvPr/>
        </p:nvCxnSpPr>
        <p:spPr bwMode="auto">
          <a:xfrm rot="-5400000">
            <a:off x="6096000" y="40767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9" name="Text Box 20">
            <a:extLst>
              <a:ext uri="{FF2B5EF4-FFF2-40B4-BE49-F238E27FC236}">
                <a16:creationId xmlns:a16="http://schemas.microsoft.com/office/drawing/2014/main" id="{4FFD4484-4116-4BEC-B700-7C7D0E904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962400"/>
            <a:ext cx="1825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Verdana" panose="020B0604030504040204" pitchFamily="34" charset="0"/>
              </a:rPr>
              <a:t>approach/strategy</a:t>
            </a:r>
          </a:p>
        </p:txBody>
      </p:sp>
      <p:sp>
        <p:nvSpPr>
          <p:cNvPr id="8210" name="Text Box 21">
            <a:extLst>
              <a:ext uri="{FF2B5EF4-FFF2-40B4-BE49-F238E27FC236}">
                <a16:creationId xmlns:a16="http://schemas.microsoft.com/office/drawing/2014/main" id="{34A4A1AA-CB20-4D16-9573-C97BADA22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819400"/>
            <a:ext cx="1849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Verdana" panose="020B0604030504040204" pitchFamily="34" charset="0"/>
              </a:rPr>
              <a:t>reasoned rationale</a:t>
            </a:r>
          </a:p>
        </p:txBody>
      </p:sp>
      <p:sp>
        <p:nvSpPr>
          <p:cNvPr id="8211" name="Text Box 22">
            <a:extLst>
              <a:ext uri="{FF2B5EF4-FFF2-40B4-BE49-F238E27FC236}">
                <a16:creationId xmlns:a16="http://schemas.microsoft.com/office/drawing/2014/main" id="{479D8315-A3F4-485F-8C8F-9C1957CDD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86000"/>
            <a:ext cx="2174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Verdana" panose="020B0604030504040204" pitchFamily="34" charset="0"/>
              </a:rPr>
              <a:t>compelling persuasion</a:t>
            </a:r>
          </a:p>
        </p:txBody>
      </p:sp>
      <p:sp>
        <p:nvSpPr>
          <p:cNvPr id="8212" name="Text Box 23">
            <a:extLst>
              <a:ext uri="{FF2B5EF4-FFF2-40B4-BE49-F238E27FC236}">
                <a16:creationId xmlns:a16="http://schemas.microsoft.com/office/drawing/2014/main" id="{91524CDD-6927-4896-91ED-76457FCF9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0"/>
            <a:ext cx="180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Verdana" panose="020B0604030504040204" pitchFamily="34" charset="0"/>
              </a:rPr>
              <a:t>style/engagement</a:t>
            </a:r>
          </a:p>
        </p:txBody>
      </p:sp>
      <p:sp>
        <p:nvSpPr>
          <p:cNvPr id="8213" name="Text Box 24">
            <a:extLst>
              <a:ext uri="{FF2B5EF4-FFF2-40B4-BE49-F238E27FC236}">
                <a16:creationId xmlns:a16="http://schemas.microsoft.com/office/drawing/2014/main" id="{F6A28BAA-4939-4DE1-B9E2-E5941BCD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648200"/>
            <a:ext cx="174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Verdana" panose="020B0604030504040204" pitchFamily="34" charset="0"/>
              </a:rPr>
              <a:t>syntax/semantics</a:t>
            </a:r>
          </a:p>
        </p:txBody>
      </p:sp>
      <p:cxnSp>
        <p:nvCxnSpPr>
          <p:cNvPr id="8214" name="AutoShape 25">
            <a:extLst>
              <a:ext uri="{FF2B5EF4-FFF2-40B4-BE49-F238E27FC236}">
                <a16:creationId xmlns:a16="http://schemas.microsoft.com/office/drawing/2014/main" id="{9E566535-6DC0-4BFE-A93B-62F8CDF39221}"/>
              </a:ext>
            </a:extLst>
          </p:cNvPr>
          <p:cNvCxnSpPr>
            <a:cxnSpLocks noChangeShapeType="1"/>
            <a:stCxn id="8201" idx="3"/>
            <a:endCxn id="8200" idx="2"/>
          </p:cNvCxnSpPr>
          <p:nvPr/>
        </p:nvCxnSpPr>
        <p:spPr bwMode="auto">
          <a:xfrm flipV="1">
            <a:off x="1047750" y="4876800"/>
            <a:ext cx="5391150" cy="13620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6DD24BE-AB31-436C-AAA5-644828273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i="1"/>
              <a:t>sine qua non </a:t>
            </a:r>
            <a:r>
              <a:rPr lang="en-US" altLang="en-US"/>
              <a:t>of Professional Influence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BC065313-5C4F-4262-99C4-9BD534166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Accounting</a:t>
            </a:r>
          </a:p>
          <a:p>
            <a:pPr lvl="1" eaLnBrk="1" hangingPunct="1"/>
            <a:r>
              <a:rPr lang="en-US" altLang="en-US" sz="2000" i="1"/>
              <a:t>Expert Convention</a:t>
            </a:r>
            <a:r>
              <a:rPr lang="en-US" altLang="en-US" sz="2000"/>
              <a:t>-as-Rule (e.g., “matching principle”)</a:t>
            </a:r>
          </a:p>
          <a:p>
            <a:pPr eaLnBrk="1" hangingPunct="1"/>
            <a:r>
              <a:rPr lang="en-US" altLang="en-US" sz="2400"/>
              <a:t>Economics</a:t>
            </a:r>
          </a:p>
          <a:p>
            <a:pPr lvl="1" eaLnBrk="1" hangingPunct="1"/>
            <a:r>
              <a:rPr lang="en-US" altLang="en-US" sz="2000" i="1"/>
              <a:t>Rationality</a:t>
            </a:r>
            <a:r>
              <a:rPr lang="en-US" altLang="en-US" sz="2000"/>
              <a:t>-as-Rule (e.g., “comparative advantage”)</a:t>
            </a:r>
          </a:p>
          <a:p>
            <a:pPr eaLnBrk="1" hangingPunct="1"/>
            <a:r>
              <a:rPr lang="en-US" altLang="en-US" sz="2400"/>
              <a:t>Law</a:t>
            </a:r>
          </a:p>
          <a:p>
            <a:pPr lvl="1" eaLnBrk="1" hangingPunct="1"/>
            <a:r>
              <a:rPr lang="en-US" altLang="en-US" sz="2000" i="1"/>
              <a:t>Philosophy</a:t>
            </a:r>
            <a:r>
              <a:rPr lang="en-US" altLang="en-US" sz="2000"/>
              <a:t>-as-Rule (e.g., “common law”, “torts”)</a:t>
            </a:r>
          </a:p>
          <a:p>
            <a:pPr eaLnBrk="1" hangingPunct="1"/>
            <a:r>
              <a:rPr lang="en-US" altLang="en-US" sz="2400"/>
              <a:t>Statistics</a:t>
            </a:r>
          </a:p>
          <a:p>
            <a:pPr lvl="1" eaLnBrk="1" hangingPunct="1"/>
            <a:r>
              <a:rPr lang="en-US" altLang="en-US" sz="2000" i="1"/>
              <a:t>Inference</a:t>
            </a:r>
            <a:r>
              <a:rPr lang="en-US" altLang="en-US" sz="2000"/>
              <a:t>-as-Rule (e.g., “central limit theorem”)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And of course, the same goes for Math (</a:t>
            </a:r>
            <a:r>
              <a:rPr lang="en-US" altLang="en-US" sz="2000" i="1"/>
              <a:t>Proof</a:t>
            </a:r>
            <a:r>
              <a:rPr lang="en-US" altLang="en-US" sz="2000"/>
              <a:t>-as-Rule</a:t>
            </a:r>
            <a:r>
              <a:rPr lang="en-US" altLang="en-US" sz="2400"/>
              <a:t>), Writing </a:t>
            </a:r>
            <a:r>
              <a:rPr lang="en-US" altLang="en-US" sz="2000"/>
              <a:t>(</a:t>
            </a:r>
            <a:r>
              <a:rPr lang="en-US" altLang="en-US" sz="2000" i="1"/>
              <a:t>Meaning</a:t>
            </a:r>
            <a:r>
              <a:rPr lang="en-US" altLang="en-US" sz="2000"/>
              <a:t>-as-Rule)</a:t>
            </a:r>
            <a:r>
              <a:rPr lang="en-US" altLang="en-US" sz="2400"/>
              <a:t>, Computer Literacy </a:t>
            </a:r>
            <a:r>
              <a:rPr lang="en-US" altLang="en-US" sz="2000"/>
              <a:t>(</a:t>
            </a:r>
            <a:r>
              <a:rPr lang="en-US" altLang="en-US" sz="2000" i="1"/>
              <a:t>Productivity</a:t>
            </a:r>
            <a:r>
              <a:rPr lang="en-US" altLang="en-US" sz="2000"/>
              <a:t>-as-Rule)</a:t>
            </a:r>
            <a:r>
              <a:rPr lang="en-US" altLang="en-US" sz="2400"/>
              <a:t>, et al.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F3E87641-453A-4F3E-A5A1-114FEA00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681741-87D9-463B-A4AC-10110420222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79379AD-F77F-4EEE-9658-9F55227C4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i="1"/>
              <a:t>sine qua non </a:t>
            </a:r>
            <a:r>
              <a:rPr lang="en-US" altLang="en-US"/>
              <a:t>of Professional Influence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A093EEE-E8BD-457F-B291-7D46FCD64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Finance</a:t>
            </a:r>
          </a:p>
          <a:p>
            <a:pPr lvl="1" eaLnBrk="1" hangingPunct="1"/>
            <a:r>
              <a:rPr lang="en-US" altLang="en-US" sz="2000" i="1"/>
              <a:t>Return-on-Investment</a:t>
            </a:r>
            <a:r>
              <a:rPr lang="en-US" altLang="en-US" sz="2000"/>
              <a:t>-as-Rule (e.g., “risk/reward trade-offs”)</a:t>
            </a:r>
          </a:p>
          <a:p>
            <a:pPr eaLnBrk="1" hangingPunct="1"/>
            <a:r>
              <a:rPr lang="en-US" altLang="en-US" sz="2400"/>
              <a:t>Operations</a:t>
            </a:r>
          </a:p>
          <a:p>
            <a:pPr lvl="1" eaLnBrk="1" hangingPunct="1"/>
            <a:r>
              <a:rPr lang="en-US" altLang="en-US" sz="2000" i="1"/>
              <a:t>Efficiency</a:t>
            </a:r>
            <a:r>
              <a:rPr lang="en-US" altLang="en-US" sz="2000"/>
              <a:t>-as-Rule (e.g., “minimal queuing latency”)</a:t>
            </a:r>
          </a:p>
          <a:p>
            <a:pPr eaLnBrk="1" hangingPunct="1"/>
            <a:r>
              <a:rPr lang="en-US" altLang="en-US" sz="2400"/>
              <a:t>Management</a:t>
            </a:r>
          </a:p>
          <a:p>
            <a:pPr lvl="1" eaLnBrk="1" hangingPunct="1"/>
            <a:r>
              <a:rPr lang="en-US" altLang="en-US" sz="2000" i="1"/>
              <a:t>Leadership</a:t>
            </a:r>
            <a:r>
              <a:rPr lang="en-US" altLang="en-US" sz="2000"/>
              <a:t>-as-Rule (e.g., “self-efficacy”, “emotional intelligence”)</a:t>
            </a:r>
          </a:p>
          <a:p>
            <a:pPr eaLnBrk="1" hangingPunct="1"/>
            <a:r>
              <a:rPr lang="en-US" altLang="en-US" sz="2400"/>
              <a:t>Marketing</a:t>
            </a:r>
          </a:p>
          <a:p>
            <a:pPr lvl="1" eaLnBrk="1" hangingPunct="1"/>
            <a:r>
              <a:rPr lang="en-US" altLang="en-US" sz="2000" i="1"/>
              <a:t>Consumer Behavior</a:t>
            </a:r>
            <a:r>
              <a:rPr lang="en-US" altLang="en-US" sz="2000"/>
              <a:t>-as-Rule (e.g., “exposed preferences”)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77E8026-1BAF-4D59-840D-272E178A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280A4E-21B6-4E8B-9FDF-F65CD0D098C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C7CE92C-414C-4800-BD69-9CF6C5668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/>
              <a:t>Argument and Logic</a:t>
            </a:r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0394FE71-22D5-4B00-B786-8984311E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0B9297-3C1A-4FE6-BED0-C37C6F346F0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01300472-C1AE-4E92-8991-94100839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395184-6814-4F97-8180-7CA658D4738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53A0DCD-C44A-436F-ADB5-F73775563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argument?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3783238-0303-48DB-B6A5-77DC2CF35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u="sng" dirty="0"/>
              <a:t>C</a:t>
            </a:r>
            <a:r>
              <a:rPr lang="en-US" sz="2400" dirty="0"/>
              <a:t>laim (statement/assertion/solution)</a:t>
            </a:r>
          </a:p>
          <a:p>
            <a:pPr lvl="1">
              <a:defRPr/>
            </a:pPr>
            <a:r>
              <a:rPr lang="en-US" sz="2400" dirty="0"/>
              <a:t>What should someone else believe (fact, definition, value) or do (policy)?</a:t>
            </a:r>
          </a:p>
          <a:p>
            <a:pPr>
              <a:defRPr/>
            </a:pPr>
            <a:endParaRPr lang="en-US" sz="2400" u="sng" dirty="0"/>
          </a:p>
          <a:p>
            <a:pPr>
              <a:defRPr/>
            </a:pPr>
            <a:r>
              <a:rPr lang="en-US" sz="2400" u="sng" dirty="0"/>
              <a:t>R</a:t>
            </a:r>
            <a:r>
              <a:rPr lang="en-US" sz="2400" dirty="0"/>
              <a:t>eason (the strength of the </a:t>
            </a:r>
            <a:r>
              <a:rPr lang="en-US" sz="2400" u="sng" dirty="0"/>
              <a:t>E</a:t>
            </a:r>
            <a:r>
              <a:rPr lang="en-US" sz="2400" dirty="0"/>
              <a:t>vidence supporting the </a:t>
            </a:r>
            <a:r>
              <a:rPr lang="en-US" sz="2400" u="sng" dirty="0"/>
              <a:t>C</a:t>
            </a:r>
            <a:r>
              <a:rPr lang="en-US" sz="2400" dirty="0"/>
              <a:t>laim)</a:t>
            </a:r>
          </a:p>
          <a:p>
            <a:pPr lvl="1">
              <a:defRPr/>
            </a:pPr>
            <a:r>
              <a:rPr lang="en-US" sz="2400" dirty="0"/>
              <a:t>Why should someone else agree with you?</a:t>
            </a:r>
          </a:p>
          <a:p>
            <a:pPr lvl="1">
              <a:defRPr/>
            </a:pPr>
            <a:r>
              <a:rPr lang="en-US" sz="2400" dirty="0"/>
              <a:t>What inference are you making?</a:t>
            </a:r>
          </a:p>
          <a:p>
            <a:pPr>
              <a:defRPr/>
            </a:pPr>
            <a:endParaRPr lang="en-US" sz="2400" u="sng" dirty="0"/>
          </a:p>
          <a:p>
            <a:pPr>
              <a:defRPr/>
            </a:pPr>
            <a:r>
              <a:rPr lang="en-US" sz="2400" u="sng" dirty="0"/>
              <a:t>E</a:t>
            </a:r>
            <a:r>
              <a:rPr lang="en-US" sz="2400" dirty="0"/>
              <a:t>vidence (quantitative data and qualitative data)</a:t>
            </a:r>
          </a:p>
          <a:p>
            <a:pPr lvl="1">
              <a:defRPr/>
            </a:pPr>
            <a:r>
              <a:rPr lang="en-US" sz="2400" dirty="0"/>
              <a:t>What facts do you have?  Are the facts accurate, precise, representative, and reliable?</a:t>
            </a:r>
          </a:p>
          <a:p>
            <a:pPr marL="0" indent="0">
              <a:buFontTx/>
              <a:buNone/>
              <a:defRPr/>
            </a:pPr>
            <a:endParaRPr lang="en-US" sz="2400" u="sng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53C22CDE-CF32-4EFA-B470-B4D3E0D5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49BFF2-EB70-4403-9EBF-C05A9C1FC29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8007CD2-9FAC-45F0-B33F-B626B1323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argument?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CDB03B4-A893-41C8-A6F1-89F61E614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u="sng" dirty="0"/>
              <a:t>W</a:t>
            </a:r>
            <a:r>
              <a:rPr lang="en-US" sz="2400" dirty="0"/>
              <a:t>arrant (logical proposition)</a:t>
            </a:r>
          </a:p>
          <a:p>
            <a:pPr lvl="1">
              <a:defRPr/>
            </a:pPr>
            <a:r>
              <a:rPr lang="en-US" sz="2400" dirty="0"/>
              <a:t>What principle (theory/model/framework) makes your </a:t>
            </a:r>
            <a:r>
              <a:rPr lang="en-US" sz="2400" u="sng" dirty="0"/>
              <a:t>R</a:t>
            </a:r>
            <a:r>
              <a:rPr lang="en-US" sz="2400" dirty="0"/>
              <a:t>easons relevant to your </a:t>
            </a:r>
            <a:r>
              <a:rPr lang="en-US" sz="2400" u="sng" dirty="0"/>
              <a:t>C</a:t>
            </a:r>
            <a:r>
              <a:rPr lang="en-US" sz="2400" dirty="0"/>
              <a:t>laim?</a:t>
            </a:r>
          </a:p>
          <a:p>
            <a:pPr>
              <a:defRPr/>
            </a:pPr>
            <a:endParaRPr lang="en-US" sz="2400" u="sng" dirty="0"/>
          </a:p>
          <a:p>
            <a:pPr>
              <a:defRPr/>
            </a:pPr>
            <a:r>
              <a:rPr lang="en-US" sz="2400" u="sng" dirty="0"/>
              <a:t>A</a:t>
            </a:r>
            <a:r>
              <a:rPr lang="en-US" sz="2400" dirty="0"/>
              <a:t>cknowledgement/Response (rebuttal)</a:t>
            </a:r>
          </a:p>
          <a:p>
            <a:pPr lvl="1">
              <a:defRPr/>
            </a:pPr>
            <a:r>
              <a:rPr lang="en-US" sz="2400" dirty="0"/>
              <a:t>Have the reader’s/listener’s questions or alternatives been proactively identified?</a:t>
            </a:r>
          </a:p>
          <a:p>
            <a:pPr marL="457200" lvl="1" indent="0">
              <a:buFontTx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u="sng" dirty="0"/>
              <a:t>Q</a:t>
            </a:r>
            <a:r>
              <a:rPr lang="en-US" sz="2400" dirty="0"/>
              <a:t>ualifier (conditions)</a:t>
            </a:r>
          </a:p>
          <a:p>
            <a:pPr lvl="1">
              <a:defRPr/>
            </a:pPr>
            <a:r>
              <a:rPr lang="en-US" sz="2400" dirty="0"/>
              <a:t>Are the known limitations identified and articulated?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5323</TotalTime>
  <Words>924</Words>
  <Application>Microsoft Office PowerPoint</Application>
  <PresentationFormat>On-screen Show (4:3)</PresentationFormat>
  <Paragraphs>209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Verdana</vt:lpstr>
      <vt:lpstr>Arial</vt:lpstr>
      <vt:lpstr>Lucida Sans Unicode</vt:lpstr>
      <vt:lpstr>Lucida Sans</vt:lpstr>
      <vt:lpstr>Default Design</vt:lpstr>
      <vt:lpstr>Professional Standards and Communication:</vt:lpstr>
      <vt:lpstr>The Influence “Stack” - Summary</vt:lpstr>
      <vt:lpstr>The Influence “Stack” - Detail</vt:lpstr>
      <vt:lpstr>The Influence “Stack” -  Flow</vt:lpstr>
      <vt:lpstr>The sine qua non of Professional Influence</vt:lpstr>
      <vt:lpstr>The sine qua non of Professional Influence</vt:lpstr>
      <vt:lpstr>Argument and Logic</vt:lpstr>
      <vt:lpstr>What is an argument?</vt:lpstr>
      <vt:lpstr>What is an argument?</vt:lpstr>
      <vt:lpstr>PowerPoint Presentation</vt:lpstr>
      <vt:lpstr>PowerPoint Presentation</vt:lpstr>
      <vt:lpstr>What is an argument?</vt:lpstr>
      <vt:lpstr>What isn’t an argument?</vt:lpstr>
      <vt:lpstr>What Experienced Speakers Know about Making Arguments</vt:lpstr>
      <vt:lpstr>In-class Exercise</vt:lpstr>
      <vt:lpstr>Sources</vt:lpstr>
      <vt:lpstr>“Back Pocket” Slides</vt:lpstr>
      <vt:lpstr>PowerPoint Presentation</vt:lpstr>
      <vt:lpstr>“Below” Market Rent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 </dc:title>
  <dc:creator>wsmith</dc:creator>
  <cp:lastModifiedBy>Smith, Wayne W</cp:lastModifiedBy>
  <cp:revision>175</cp:revision>
  <dcterms:created xsi:type="dcterms:W3CDTF">2008-04-21T00:35:01Z</dcterms:created>
  <dcterms:modified xsi:type="dcterms:W3CDTF">2021-12-20T20:25:13Z</dcterms:modified>
</cp:coreProperties>
</file>