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81" r:id="rId3"/>
    <p:sldId id="315" r:id="rId4"/>
    <p:sldId id="314" r:id="rId5"/>
    <p:sldId id="282" r:id="rId6"/>
    <p:sldId id="305" r:id="rId7"/>
    <p:sldId id="306" r:id="rId8"/>
    <p:sldId id="307" r:id="rId9"/>
    <p:sldId id="293" r:id="rId10"/>
    <p:sldId id="285" r:id="rId11"/>
    <p:sldId id="300" r:id="rId12"/>
    <p:sldId id="296" r:id="rId13"/>
    <p:sldId id="304" r:id="rId14"/>
    <p:sldId id="312" r:id="rId15"/>
    <p:sldId id="308" r:id="rId16"/>
    <p:sldId id="313" r:id="rId17"/>
    <p:sldId id="309" r:id="rId18"/>
    <p:sldId id="310" r:id="rId19"/>
    <p:sldId id="311" r:id="rId2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9DF493-8929-4212-8086-E3D6BE6B8B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0B639C5-690F-4A73-8FED-45AA2C5556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AEFF8EB-630D-4809-9162-520794E8820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27BE314-FFBD-420C-B8E8-6516E191EC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D2C7099-2E19-4496-AAE8-66E7DA0D1A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0554CA4-9AE9-4F7A-8EAF-B1314BA37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86EE8C-21FA-4DCB-8967-0EA87A97D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7B1D153-B740-45F8-8E27-C77CC25B4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0672BE-8E39-4EB6-8C4D-BE7AAFD3733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49BE33C-2FFE-4B33-83F9-2916C1948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EF0A7E2-7A21-4B2F-971E-0344A3FBC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C4E1D5C-EE1D-40C1-A8C2-EE4A5738D9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FD2A3B-81C7-416A-BF7E-5E186D40952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D6AA051-D73F-40F1-A37F-29060ECFE9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846EB36-6CA3-4323-BE99-46528073A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FE3C43E-81AF-4367-99AE-C8BBD0B23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67BA0E-3624-4EDB-91CE-A3DC025555C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8CA7D49-F421-4123-B3FF-65549BDA2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C778BCC-6C49-4817-B45B-EF358BDAC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6B82BC5-0287-498D-871F-49C23E626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061428-570E-42C4-B611-9DAA032557B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94A1BF6-F9A9-4F33-A33F-769CBAB4D6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2AE85BB-97FF-4A36-A8C1-39D139D12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51362D-3FE2-424D-9A11-879289BB9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BE8AF-E98C-4CDA-A956-7F133C302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A7EB9-62DC-4241-880D-881EED5D7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53C13-C7ED-4D82-8EC0-9B2EED37C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0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D92FC-31B9-4B12-93F6-BAF43716F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F9F4D6-D15E-4C08-80AF-1004ADEA4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63037-89D4-4045-9332-4F65336094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7D2CF-502B-4869-8E5A-97427245E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2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21D96A-ED77-4DB7-90A2-D2E00EFC7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C2ADE5-F7E4-4328-8594-C0B00FDA6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191E5A-908D-4173-8D40-A30619A99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F777-5E6A-4E71-BCEB-B8CF154C5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32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4FB013-9B4D-4656-B749-0B6004BB4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A11F4E-BA72-472F-84B9-8ACB7CF11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8FBCFC-F04C-4EA6-A7E8-577475402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A8C3-6684-4D36-99AF-6E89F5098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16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 pitchFamily="34" charset="0"/>
                <a:cs typeface="Calibri" pitchFamily="34" charset="0"/>
              </a:defRPr>
            </a:lvl1pPr>
            <a:lvl2pPr>
              <a:defRPr sz="2400">
                <a:latin typeface="Corbel" pitchFamily="34" charset="0"/>
                <a:cs typeface="Calibri" pitchFamily="34" charset="0"/>
              </a:defRPr>
            </a:lvl2pPr>
            <a:lvl3pPr>
              <a:defRPr sz="2000">
                <a:latin typeface="Corbel" pitchFamily="34" charset="0"/>
                <a:cs typeface="Calibri" pitchFamily="34" charset="0"/>
              </a:defRPr>
            </a:lvl3pPr>
            <a:lvl4pPr>
              <a:defRPr sz="1800">
                <a:latin typeface="Corbel" pitchFamily="34" charset="0"/>
                <a:cs typeface="Calibri" pitchFamily="34" charset="0"/>
              </a:defRPr>
            </a:lvl4pPr>
            <a:lvl5pPr>
              <a:defRPr sz="1800">
                <a:latin typeface="Corbel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5DFF98-FCD9-42A7-AAE5-D0A51F4CA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2A5BEB-5C4E-4778-9A8B-7047C3316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A2F023-CF11-406D-AB62-286E979C1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2C72-E30C-4668-9F84-0C700882AE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16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4DC668-CA0F-40BE-8D01-6651E2712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A8C6E0-E369-4869-A4E1-D00F25D6A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B52DD3-A3F3-4F41-8B61-AA27D47F4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1406-B062-4097-A0A6-C3051CF2A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69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110D1-0BD5-4985-90D7-76A890D86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51249-A651-4B95-8B60-0FFFC3509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67E1B6-EC08-4F14-A5B3-7BE31011D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CBEA8-F2FD-4023-A40E-E688D07F5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47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75418A-F196-4198-B9CA-CCE2B317A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49A41A-915C-4813-924C-FAD991CB5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4F0265-C795-494B-AFAB-710E84C03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4F8ED-5B04-4015-BAEE-3297F4ADB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4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ADDF8A-C8E0-4C04-8AAD-E7F3CB0C3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F8606E-7DB2-4FEB-ABAF-150E27502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3B5440-8193-4D74-8281-79B0BD57F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C722-1EAD-4D1A-A904-0A79845B0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15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3D8DDD-960C-4A97-9A3A-D8EC1FBFC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ABCD53-C854-42E5-AD20-88AEA323E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89F12F-A63F-4920-B2E2-34E41D474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7D799-1AC0-42DB-BACC-EA7A7D62E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10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007795-1EAE-4560-BCB3-726AEF14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550A26-AD44-4696-A738-7B76C8031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CFBD54-CA55-44D0-9F79-40752941F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A518-7863-4CE5-A7D2-85C4A2400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16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1EAE9-4362-48EE-ACBC-CC69543AB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DA8C79-7C98-4CEE-A768-742549D93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BC0612-9714-4DD8-BE0C-0281B9EE4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DF6A-A1AD-488F-A7E3-3FD73C2D7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37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68C278-2CA0-4554-B53C-86ACF2198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171421-6E7A-48CE-97A2-F2EC49EC8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91EAC5-EAF0-4E07-978E-A198F638DD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6E134C-91C4-4012-B25D-E1ABD4F351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9A4937-2313-46CD-9011-9CCE5154D9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D72E1-8454-4ADE-8D17-ECE3957E2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5115229-086B-45A0-AA26-92BE88674B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algn="l" eaLnBrk="1" hangingPunct="1"/>
            <a:r>
              <a:rPr lang="en-US" altLang="en-US" sz="4000">
                <a:latin typeface="Corbel" panose="020B0503020204020204" pitchFamily="34" charset="0"/>
                <a:cs typeface="Calibri" panose="020F0502020204030204" pitchFamily="34" charset="0"/>
              </a:rPr>
              <a:t>Values in Contemporary Business:</a:t>
            </a:r>
            <a:br>
              <a:rPr lang="en-US" altLang="en-US" sz="4000">
                <a:latin typeface="Corbel" panose="020B0503020204020204" pitchFamily="34" charset="0"/>
                <a:cs typeface="Calibri" panose="020F0502020204030204" pitchFamily="34" charset="0"/>
              </a:rPr>
            </a:br>
            <a:br>
              <a:rPr lang="en-US" altLang="en-US" sz="2000">
                <a:latin typeface="Corbel" panose="020B0503020204020204" pitchFamily="34" charset="0"/>
                <a:cs typeface="Calibri" panose="020F0502020204030204" pitchFamily="34" charset="0"/>
              </a:rPr>
            </a:br>
            <a:r>
              <a:rPr lang="en-US" altLang="en-US" sz="2800">
                <a:latin typeface="Corbel" panose="020B0503020204020204" pitchFamily="34" charset="0"/>
                <a:cs typeface="Calibri" panose="020F0502020204030204" pitchFamily="34" charset="0"/>
              </a:rPr>
              <a:t>A Primer on Ethical Decision-making for BUS 302</a:t>
            </a:r>
            <a:endParaRPr lang="en-US" altLang="en-US" sz="2800" b="1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9C939A2-76EA-4D3B-ADCA-867323F19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4343400"/>
            <a:ext cx="5715000" cy="2133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i="1">
                <a:latin typeface="Corbel" panose="020B0503020204020204" pitchFamily="34" charset="0"/>
                <a:cs typeface="Calibri" panose="020F0502020204030204" pitchFamily="34" charset="0"/>
              </a:rPr>
              <a:t>Wayne Smith, Ph.D</a:t>
            </a: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CSU Northridge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ws@csun.edu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97AD11C0-34A4-4D09-AE4F-24A8E003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89039-1A42-4F22-ADE9-39C2639B7B5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EDDA6D6-94EB-4C67-89D2-7A9029295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Utilitarianism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497A170-C41B-45E5-804E-658BAC08F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Utilitarianism is a branch of “Consequentialism”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results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Jeremy Bentham, John Stuart Mill, Henry Sidgwick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can identify and understand values, outcomes, and consequences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Measured Benefits </a:t>
            </a:r>
            <a:r>
              <a:rPr lang="en-US" altLang="en-US" sz="2000" i="1"/>
              <a:t>divided by</a:t>
            </a:r>
            <a:r>
              <a:rPr lang="en-US" altLang="en-US" sz="2000"/>
              <a:t> Measured Costs → “Best Ethical Decision”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greatest good for the greatest number?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maximum, long-run, aggregate utility for a population?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FA858143-63B8-4831-A363-BA0A5D68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D5DEC3-F885-4CD3-B3FC-C00BFB73C63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2F8AF8-3257-4312-B881-0B6B7C9A6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Deontology</a:t>
            </a:r>
            <a:endParaRPr lang="en-US" altLang="en-US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C7BCBD7-3A31-424E-BB45-FA19CB8C1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relationship to a person’s inherent duty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Georg Hegel, Immanuel Kant, Thomas Nagel, Tim Scanlon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/>
              <a:t>An individual’s duty rises in scope and import with one’s knowledge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/>
              <a:t>Endowments </a:t>
            </a:r>
            <a:r>
              <a:rPr lang="en-US" altLang="en-US" i="1"/>
              <a:t>subject to</a:t>
            </a:r>
            <a:r>
              <a:rPr lang="en-US" altLang="en-US"/>
              <a:t> Burdens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/>
              <a:t>Categorical Imperative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/>
              <a:t>What is right, fair, and just for another individual (without having to evaluate the consequences or use religion)?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/>
              <a:t>Reciprocity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/>
              <a:t>What is the best, empathic relationship for both individuals or organizations?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altLang="en-US"/>
              <a:t>Enlightened Self-Interest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altLang="en-US" sz="2000"/>
              <a:t>What improves others’ interests </a:t>
            </a:r>
            <a:r>
              <a:rPr lang="en-US" altLang="en-US" sz="2000" u="sng"/>
              <a:t>and</a:t>
            </a:r>
            <a:r>
              <a:rPr lang="en-US" altLang="en-US" sz="2000"/>
              <a:t> improves my interests?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F52B825-E48B-4812-819B-18C42F4D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C854D-00BB-43AC-8D4C-AA9491882D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2D2804D-2857-4D3F-A034-E2F1E14F2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Rights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01297F4-8CCD-433E-8289-21BE64AE9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relationship to certain inalienable rights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Isaiah Berlin, Wesley Hohfeld, John Locke, Jean-Jacques Rousseau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Rights enable an individual’s interests, well-being, will, and choice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Legal Rights </a:t>
            </a:r>
            <a:r>
              <a:rPr lang="en-US" altLang="en-US" sz="2000" i="1"/>
              <a:t>plus</a:t>
            </a:r>
            <a:r>
              <a:rPr lang="en-US" altLang="en-US" sz="2000"/>
              <a:t> Natural Rights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Does this decision advance…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Rights to claim, privilege, power, and immunity?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Fair and equal treatment?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Privacy and personal security?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Opportunity to keep one’s wealth and property?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Freedom to achieve self-actualization (e.g., life, liberty, and the pursuit of happiness)?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See also…The First 5 amendments to the U.S. Constitution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5977CFF0-DB99-49B0-88D1-14490963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0F5E5-1709-4308-8A78-F0D35BE372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5EB4C61-79DB-47DB-80CB-53530E859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Justice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2ED7D69-800E-47FB-8BFB-292CEC42C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evaluate the ethical decision by its applicability to a single individual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Thomas Hobbes, Robert Nozick, Chaïm Perelman, Plato, John Rawls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civil society values order, equity, balance, and proportionality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Best for an Individual </a:t>
            </a:r>
            <a:r>
              <a:rPr lang="en-US" altLang="en-US" sz="2000" i="1"/>
              <a:t>multiplied by</a:t>
            </a:r>
            <a:r>
              <a:rPr lang="en-US" altLang="en-US" sz="2000"/>
              <a:t> Best for Society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Can inequity or harm to a single individual be justified?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Key Types of Justice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 process fair and equal? (procedural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there a fair distribution of benefits and burdens? (distributive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Is the punishment appropriate? (retributive justice)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Can we repair any harm done? (restorative justice)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F85BAD10-52A4-4ABC-89C6-08D89F4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8B6664-7062-4CDC-A17E-D40047C3A9F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FDF6195-BD6B-4D1D-9A6B-462FBE12F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Nicomachean</a:t>
            </a:r>
            <a:endParaRPr lang="en-US" altLang="en-US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B523436-F527-4888-85FC-99C313ABD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Aristotle</a:t>
            </a:r>
            <a:r>
              <a:rPr lang="en-US" altLang="en-US" sz="2000"/>
              <a:t> (“</a:t>
            </a:r>
            <a:r>
              <a:rPr lang="en-US" altLang="en-US" sz="2000" i="1"/>
              <a:t>virtues</a:t>
            </a:r>
            <a:r>
              <a:rPr lang="en-US" altLang="en-US" sz="2000"/>
              <a:t>”): Courage, Temperance, Liberality, Generosity, Magnamity, Moderation, Gentleness, Friendliness,  Truthfulness, Sense of Shame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Aristotle</a:t>
            </a:r>
            <a:r>
              <a:rPr lang="en-US" altLang="en-US" sz="2000"/>
              <a:t> (“</a:t>
            </a:r>
            <a:r>
              <a:rPr lang="en-US" altLang="en-US" sz="2000" i="1"/>
              <a:t>vices</a:t>
            </a:r>
            <a:r>
              <a:rPr lang="en-US" altLang="en-US" sz="2000"/>
              <a:t>”): Is neither prodigal nor stingy, Has neither deficits nor excess, Has disposition but lacks achievement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Confucius</a:t>
            </a:r>
            <a:r>
              <a:rPr lang="en-US" altLang="en-US" sz="2000"/>
              <a:t> (“</a:t>
            </a:r>
            <a:r>
              <a:rPr lang="en-US" altLang="en-US" sz="2000" i="1"/>
              <a:t>virtues</a:t>
            </a:r>
            <a:r>
              <a:rPr lang="en-US" altLang="en-US" sz="2000"/>
              <a:t>”): Humaneness, Justice, Proper rites, Knowledge, Integrity, Loyalty, Honesty, Kindness, Bravery, Respect, Modesty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/>
              <a:t>Machiavelli</a:t>
            </a:r>
            <a:r>
              <a:rPr lang="en-US" altLang="en-US" sz="2000"/>
              <a:t> (“</a:t>
            </a:r>
            <a:r>
              <a:rPr lang="en-US" altLang="en-US" sz="2000" i="1"/>
              <a:t>vices</a:t>
            </a:r>
            <a:r>
              <a:rPr lang="en-US" altLang="en-US" sz="2000"/>
              <a:t>”): Brute force, Duplicitous guile, Criminal virtue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Individuals have free will and can choose correct or best paths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Virtues </a:t>
            </a:r>
            <a:r>
              <a:rPr lang="en-US" altLang="en-US" sz="2000" i="1">
                <a:sym typeface="Symbol" panose="05050102010706020507" pitchFamily="18" charset="2"/>
              </a:rPr>
              <a:t>approach</a:t>
            </a:r>
            <a:r>
              <a:rPr lang="en-US" altLang="en-US" sz="2000">
                <a:sym typeface="Symbol" panose="05050102010706020507" pitchFamily="18" charset="2"/>
              </a:rPr>
              <a:t>  and </a:t>
            </a:r>
            <a:r>
              <a:rPr lang="en-US" altLang="en-US" sz="2000"/>
              <a:t>Vices </a:t>
            </a:r>
            <a:r>
              <a:rPr lang="en-US" altLang="en-US" sz="2000" i="1">
                <a:sym typeface="Symbol" panose="05050102010706020507" pitchFamily="18" charset="2"/>
              </a:rPr>
              <a:t>approach</a:t>
            </a:r>
            <a:r>
              <a:rPr lang="en-US" altLang="en-US" sz="2000">
                <a:sym typeface="Symbol" panose="05050102010706020507" pitchFamily="18" charset="2"/>
              </a:rPr>
              <a:t> 0</a:t>
            </a:r>
            <a:r>
              <a:rPr lang="en-US" altLang="en-US" sz="2000"/>
              <a:t>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descriptive attributes will others ascribe to me?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As an educated person, what will others expect of me?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How will I be evaluated in the long run?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7A9D6865-8E78-4E52-BC01-8E624869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9E7BB-CB1B-4B27-94C8-22005B3AA2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929C292-49BD-4893-BD9B-0373A0648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Theory — </a:t>
            </a:r>
            <a:r>
              <a:rPr lang="en-US" altLang="en-US" u="sng"/>
              <a:t>Corporate Social Responsibility</a:t>
            </a:r>
            <a:endParaRPr lang="en-US" altLang="en-US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ABAB7C7-F5F4-4BDC-9337-40469D0B5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Definition (“organizational values”)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Organizational Values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H. Bowen, A. Carroll, K. Davis, P. Drucker, E. Freeman, D. Wood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Key Assumption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company’s vision and mission supports society’s wider values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Decision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/>
              <a:t>Aligned with</a:t>
            </a:r>
            <a:r>
              <a:rPr lang="en-US" altLang="en-US" sz="2000"/>
              <a:t> Organizational values → “Best Ethical Decision”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Key Question(s)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Is this decision </a:t>
            </a:r>
            <a:r>
              <a:rPr lang="en-US" altLang="en-US" sz="2000" i="1"/>
              <a:t>aligned</a:t>
            </a:r>
            <a:r>
              <a:rPr lang="en-US" altLang="en-US" sz="2000"/>
              <a:t> (i.e., “consonant”) with our espoused organizational values, vision, and mission?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Duty of…Care? …Loyalty? …Diligence?  …Prudence?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are the “</a:t>
            </a:r>
            <a:r>
              <a:rPr lang="en-US" altLang="en-US" sz="2000" i="1"/>
              <a:t>Systems</a:t>
            </a:r>
            <a:r>
              <a:rPr lang="en-US" altLang="en-US" sz="2000"/>
              <a:t> Effects” and/or “</a:t>
            </a:r>
            <a:r>
              <a:rPr lang="en-US" altLang="en-US" sz="2000" i="1"/>
              <a:t>Side</a:t>
            </a:r>
            <a:r>
              <a:rPr lang="en-US" altLang="en-US" sz="2000"/>
              <a:t> Effects”?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key aspects of labor and capital does Business/Industry control?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(traditional term) “Triple Bottom Line”—Planet, People, Profit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(contemporary term)—Environmental, Social, and Governance (ESG)</a:t>
            </a:r>
          </a:p>
          <a:p>
            <a:pPr lvl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BEBDC0E-1019-4E9E-A6F5-FAD312C1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7D60D9-4321-492F-9397-5DE2E202584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3DC57B9-DD28-49EE-A55E-17DE45559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Citations and References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4FD51D5-E7C5-4AAD-A8CC-E391E0F72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You can either use my Powerpoint…or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You can use the Stanford Encyclopedia of Philosophy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nsolas" panose="020B0609020204030204" pitchFamily="49" charset="0"/>
                <a:hlinkClick r:id="rId2"/>
              </a:rPr>
              <a:t>https://plato.stanford.edu/</a:t>
            </a:r>
            <a:endParaRPr lang="en-US" altLang="en-US" sz="200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8B7F12DA-CF14-4235-B913-756A7BD8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B359B-36F9-4EE2-9D70-9501449B8B7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83BC01D-8033-4A70-9D0D-82B981E55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6485D9D-9C27-417B-AF0C-6F82CBDA8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Front page test: (Nichomachean, Corp. Social Responsibility)</a:t>
            </a:r>
          </a:p>
          <a:p>
            <a:pPr lvl="1"/>
            <a:r>
              <a:rPr lang="en-US" altLang="en-US" sz="2000"/>
              <a:t>Would I be embarrassed if my decision became a headline in the local news-paper?</a:t>
            </a:r>
          </a:p>
          <a:p>
            <a:pPr lvl="1"/>
            <a:r>
              <a:rPr lang="en-US" altLang="en-US" sz="2000"/>
              <a:t>Would I feel comfortable describing my actions or decision to a customer or stockholder?</a:t>
            </a:r>
          </a:p>
          <a:p>
            <a:endParaRPr lang="en-US" altLang="en-US" sz="2400"/>
          </a:p>
          <a:p>
            <a:r>
              <a:rPr lang="en-US" altLang="en-US" sz="2400"/>
              <a:t>Golden rule test: (Deontology)</a:t>
            </a:r>
          </a:p>
          <a:p>
            <a:pPr lvl="1"/>
            <a:r>
              <a:rPr lang="en-US" altLang="en-US" sz="2000"/>
              <a:t>Would I be willing to be treated in the same manner?</a:t>
            </a:r>
          </a:p>
          <a:p>
            <a:endParaRPr lang="en-US" altLang="en-US" sz="2400"/>
          </a:p>
          <a:p>
            <a:r>
              <a:rPr lang="en-US" altLang="en-US" sz="2400"/>
              <a:t>Dignity and liberty test: (Rights, Justice)</a:t>
            </a:r>
          </a:p>
          <a:p>
            <a:pPr lvl="1"/>
            <a:r>
              <a:rPr lang="en-US" altLang="en-US" sz="2000"/>
              <a:t>Are the dignity and liberty of others preserved by this decision?</a:t>
            </a:r>
          </a:p>
          <a:p>
            <a:pPr lvl="1"/>
            <a:r>
              <a:rPr lang="en-US" altLang="en-US" sz="2000"/>
              <a:t>Is the basic humanity of the affected parties enhanced?</a:t>
            </a:r>
          </a:p>
          <a:p>
            <a:pPr lvl="1"/>
            <a:r>
              <a:rPr lang="en-US" altLang="en-US" sz="2000"/>
              <a:t>Are their opportunities expanded or curtailed?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E511F098-0C28-42BA-9288-B107A87C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A7C3DC-41CB-4AEB-8B04-BC1BA16559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524CAD4-57C7-417C-87F5-A9DA9FA83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647A3FC-9FAD-4E40-9AFF-302ADA704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Equal treatment test: (Justice)</a:t>
            </a:r>
          </a:p>
          <a:p>
            <a:pPr lvl="1"/>
            <a:r>
              <a:rPr lang="en-US" altLang="en-US" sz="2000"/>
              <a:t>Are the rights, welfare, and betterment of minorities and lower status people given full consideration?</a:t>
            </a:r>
          </a:p>
          <a:p>
            <a:pPr lvl="1"/>
            <a:r>
              <a:rPr lang="en-US" altLang="en-US" sz="2000"/>
              <a:t>Does this decision benefit those with privilege but without merit?</a:t>
            </a:r>
          </a:p>
          <a:p>
            <a:endParaRPr lang="en-US" altLang="en-US" sz="2400"/>
          </a:p>
          <a:p>
            <a:r>
              <a:rPr lang="en-US" altLang="en-US" sz="2400"/>
              <a:t>Personal gain test: (Nichomachean, Utilitarianism)</a:t>
            </a:r>
          </a:p>
          <a:p>
            <a:pPr lvl="1"/>
            <a:r>
              <a:rPr lang="en-US" altLang="en-US" sz="2000"/>
              <a:t>Is an opportunity for personal gain clouding my judgment?</a:t>
            </a:r>
          </a:p>
          <a:p>
            <a:pPr lvl="1"/>
            <a:r>
              <a:rPr lang="en-US" altLang="en-US" sz="2000"/>
              <a:t>Would I make the same decision if the outcome did not benefit me in any way?</a:t>
            </a:r>
          </a:p>
          <a:p>
            <a:endParaRPr lang="en-US" altLang="en-US" sz="2400"/>
          </a:p>
          <a:p>
            <a:r>
              <a:rPr lang="en-US" altLang="en-US" sz="2400"/>
              <a:t>Congruence test: (Nichomachean, Corp. Social Resp.)</a:t>
            </a:r>
          </a:p>
          <a:p>
            <a:pPr lvl="1"/>
            <a:r>
              <a:rPr lang="en-US" altLang="en-US" sz="2000"/>
              <a:t>Is this decision or action consistent with my espoused personal principles?</a:t>
            </a:r>
          </a:p>
          <a:p>
            <a:pPr lvl="1"/>
            <a:r>
              <a:rPr lang="en-US" altLang="en-US" sz="2000"/>
              <a:t>Does it violate the spirit of any organizational policies or laws?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4E158FFF-217C-4761-A505-DDF44BD3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19F86A-0216-4F51-8522-2DFA19D797D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1D30E86-A506-4083-9D53-E10824730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and Questions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A0952F5-40F5-414E-A8F7-77A8362B9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Procedural justice test: (Deontology, Justice)</a:t>
            </a:r>
          </a:p>
          <a:p>
            <a:pPr lvl="1"/>
            <a:r>
              <a:rPr lang="en-US" altLang="en-US" sz="2000"/>
              <a:t>Can the procedures used to make this decision stand up to scrutiny by those affected?</a:t>
            </a:r>
          </a:p>
          <a:p>
            <a:endParaRPr lang="en-US" altLang="en-US" sz="2400"/>
          </a:p>
          <a:p>
            <a:r>
              <a:rPr lang="en-US" altLang="en-US" sz="2400"/>
              <a:t>Cost-benefit test: (Utilitarianism)</a:t>
            </a:r>
          </a:p>
          <a:p>
            <a:pPr lvl="1"/>
            <a:r>
              <a:rPr lang="en-US" altLang="en-US" sz="2000"/>
              <a:t>Does a benefit for some cause unacceptable harm to others?</a:t>
            </a:r>
          </a:p>
          <a:p>
            <a:pPr lvl="1"/>
            <a:r>
              <a:rPr lang="en-US" altLang="en-US" sz="2000"/>
              <a:t>How critical is the benefit? Can the harmful effects be mitigated?</a:t>
            </a:r>
            <a:endParaRPr lang="en-US" altLang="en-US" sz="1600"/>
          </a:p>
          <a:p>
            <a:endParaRPr lang="en-US" altLang="en-US" sz="2400"/>
          </a:p>
          <a:p>
            <a:r>
              <a:rPr lang="en-US" altLang="en-US" sz="2400"/>
              <a:t>Good night’s sleep test: (Nichomachean)</a:t>
            </a:r>
          </a:p>
          <a:p>
            <a:pPr lvl="1"/>
            <a:r>
              <a:rPr lang="en-US" altLang="en-US" sz="2000"/>
              <a:t>Whether or not anyone else knows about my action, will it produce a good night’s sleep?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889FDC4D-26CD-4527-B78B-2851CE5A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541AD3-1C09-4FBD-BABA-72516E94C10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11F78E7-452E-47BC-8E65-0F90CC4A0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“Legal” and “Ethical” are sometimes </a:t>
            </a:r>
            <a:r>
              <a:rPr lang="en-US" altLang="en-US" sz="3600" i="1" u="sng"/>
              <a:t>similar</a:t>
            </a:r>
            <a:endParaRPr lang="en-US" altLang="en-US" sz="36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D6519CC-A400-4308-B3AF-FEE07287E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If one is acting within the law, presumably one is acting ethically.</a:t>
            </a:r>
          </a:p>
          <a:p>
            <a:pPr eaLnBrk="1" hangingPunct="1"/>
            <a:r>
              <a:rPr lang="en-US" altLang="en-US" sz="2400"/>
              <a:t>The law defines specific duties.</a:t>
            </a:r>
          </a:p>
          <a:p>
            <a:pPr lvl="1" eaLnBrk="1" hangingPunct="1"/>
            <a:r>
              <a:rPr lang="en-US" altLang="en-US" sz="2000"/>
              <a:t>Some conduct is prescribed.</a:t>
            </a:r>
          </a:p>
          <a:p>
            <a:pPr lvl="1" eaLnBrk="1" hangingPunct="1"/>
            <a:r>
              <a:rPr lang="en-US" altLang="en-US" sz="2000"/>
              <a:t>Some conduct is allowed.</a:t>
            </a:r>
          </a:p>
          <a:p>
            <a:pPr lvl="1" eaLnBrk="1" hangingPunct="1"/>
            <a:r>
              <a:rPr lang="en-US" altLang="en-US" sz="2000"/>
              <a:t>Some conduct is proscribed.</a:t>
            </a:r>
          </a:p>
          <a:p>
            <a:pPr eaLnBrk="1" hangingPunct="1"/>
            <a:r>
              <a:rPr lang="en-US" altLang="en-US" sz="2400"/>
              <a:t>If you are in Compliance – no further action</a:t>
            </a:r>
          </a:p>
          <a:p>
            <a:pPr eaLnBrk="1" hangingPunct="1"/>
            <a:r>
              <a:rPr lang="en-US" altLang="en-US" sz="2400"/>
              <a:t>There is formal punishment for illegal conduct.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Statues and Regulations balance competing values.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0D2E5F-46F4-1851-8BC9-158567F28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87184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0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A sign on the side of a road&#10;&#10;Description automatically generated with low confidence">
            <a:extLst>
              <a:ext uri="{FF2B5EF4-FFF2-40B4-BE49-F238E27FC236}">
                <a16:creationId xmlns:a16="http://schemas.microsoft.com/office/drawing/2014/main" id="{6A19EC95-7F42-470F-9176-9451ABD41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686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91113185-62D2-46FF-B676-9E62680D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C6BCCB-B4D1-43AB-9DD5-AFAAD388E1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8299403-C2FC-4A06-A490-F03E7F65E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“Legal” and “Ethical” are sometimes </a:t>
            </a:r>
            <a:r>
              <a:rPr lang="en-US" altLang="en-US" sz="3600" i="1" u="sng"/>
              <a:t>different</a:t>
            </a:r>
            <a:endParaRPr lang="en-US" altLang="en-US" sz="360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52E5618-08DA-4527-95D2-0A43B3CA9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Ethics offers guidance on how one should act.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Addresses situations where competing values clash.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Action or inaction may be controlled by a formal or an informal process.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Ethics can be seen, therefore, as action </a:t>
            </a:r>
            <a:r>
              <a:rPr lang="en-US" altLang="en-US" sz="2400" i="1"/>
              <a:t>beyond</a:t>
            </a:r>
            <a:r>
              <a:rPr lang="en-US" altLang="en-US" sz="2400"/>
              <a:t> mere compliance to legal duty.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So…what, therefore, is ethical decision-making?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FA92DB5-8125-4166-8D70-C41E118A4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How to Analyze Ethical</a:t>
            </a:r>
            <a:br>
              <a:rPr lang="en-US" altLang="en-US" sz="3600"/>
            </a:br>
            <a:r>
              <a:rPr lang="en-US" altLang="en-US" sz="3600"/>
              <a:t> Dilemmas in Business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DB3B856-0EAF-4627-9511-C4EBDF40D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Identify the key ethical issue(s)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Identify primary (direct) and secondary (indirect) stakeholders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You need to incorporate their positions and perspectives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Use an ethical decision-making approach (this provides </a:t>
            </a:r>
            <a:r>
              <a:rPr lang="en-US" altLang="en-US" sz="2000" i="1"/>
              <a:t>structure</a:t>
            </a:r>
            <a:r>
              <a:rPr lang="en-US" altLang="en-US" sz="2000"/>
              <a:t> for the argument)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You need a cohesive, understandable organization (choose one of the two—Tucker or Velasquez (if not specifically provided by the instructor)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Use multiple ethical decision-making theories/models/frameworks to answer each part (this provides </a:t>
            </a:r>
            <a:r>
              <a:rPr lang="en-US" altLang="en-US" sz="2000" i="1"/>
              <a:t>strength </a:t>
            </a:r>
            <a:r>
              <a:rPr lang="en-US" altLang="en-US" sz="2000"/>
              <a:t>for the argument)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You must base your argument in rigorous, relevant theory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Compare alternatives and assess consequences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You identify all major alternatives and estimate outcomes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2C6ED0A-C40D-4C61-A5AB-0A44E10CC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Ethical Decision-making Approach —  </a:t>
            </a:r>
            <a:r>
              <a:rPr lang="en-US" altLang="en-US" u="sng"/>
              <a:t>Tucker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240FD2D-B2C9-4CA2-B3E3-D3A57FD86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Evaluate each alternative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the decision profitable (shareholders)?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the decision legal (society at large)?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it fair?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is the impact on the rights of stakeholders?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is the impact on sustainable development (environment)?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1FD75B-2A07-423D-980E-F5A442B88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Ethical Decision-making Approach — </a:t>
            </a:r>
            <a:r>
              <a:rPr lang="en-US" altLang="en-US" u="sng"/>
              <a:t>Velasquez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CD4A86-F3A4-447A-86D6-9F099FA2F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Moral Standards Approach</a:t>
            </a:r>
          </a:p>
          <a:p>
            <a:pPr eaLnBrk="1" hangingPunct="1"/>
            <a:r>
              <a:rPr lang="en-US" altLang="en-US"/>
              <a:t>Is the decision…</a:t>
            </a:r>
          </a:p>
          <a:p>
            <a:pPr lvl="1" eaLnBrk="1" hangingPunct="1"/>
            <a:r>
              <a:rPr lang="en-US" altLang="en-US"/>
              <a:t>Of net benefit to society?</a:t>
            </a:r>
          </a:p>
          <a:p>
            <a:pPr lvl="1" eaLnBrk="1" hangingPunct="1"/>
            <a:r>
              <a:rPr lang="en-US" altLang="en-US"/>
              <a:t>Fair to all stakeholders (fair distribution of benefits and burdens)?</a:t>
            </a:r>
          </a:p>
          <a:p>
            <a:pPr lvl="1" eaLnBrk="1" hangingPunct="1"/>
            <a:r>
              <a:rPr lang="en-US" altLang="en-US"/>
              <a:t>Consistent with each person’s rights?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E04405B-5AF4-4699-85A1-84E2BC18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4AAAA-EEAD-4A9D-AF34-161770470B8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AD8677A-CD35-46DC-81B9-824F9570B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Ethical Decision-making Theories</a:t>
            </a:r>
            <a:endParaRPr lang="en-US" altLang="en-US" u="sng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2734863-D417-4989-B274-68FA62D27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i="1"/>
              <a:t>Philosophical</a:t>
            </a:r>
            <a:r>
              <a:rPr lang="en-US" altLang="en-US"/>
              <a:t> Branches of Ethics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These are ones that have had the widest impact over time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Utilitarianism (“evaluated by the consequences/value”)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Deontology (“inherent duty”)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en-US" altLang="en-US"/>
              <a:t>Nicomachean (“moral virtues”)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i="1"/>
              <a:t>Applied</a:t>
            </a:r>
            <a:r>
              <a:rPr lang="en-US" altLang="en-US"/>
              <a:t> Branches of Ethics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These are combinations and derivatives of the first three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Rights Theory (“freedom, fairness, and equality”)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Justice Theory (“harm to a single individual”)</a:t>
            </a:r>
          </a:p>
          <a:p>
            <a:pPr lvl="1">
              <a:lnSpc>
                <a:spcPct val="80000"/>
              </a:lnSpc>
              <a:buFontTx/>
              <a:buAutoNum type="arabicPeriod" startAt="4"/>
            </a:pPr>
            <a:r>
              <a:rPr lang="en-US" altLang="en-US"/>
              <a:t>Corporate Social Responsibility (“organizational values”)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1550</Words>
  <Application>Microsoft Office PowerPoint</Application>
  <PresentationFormat>On-screen Show (4:3)</PresentationFormat>
  <Paragraphs>210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Consolas</vt:lpstr>
      <vt:lpstr>Corbel</vt:lpstr>
      <vt:lpstr>Times New Roman</vt:lpstr>
      <vt:lpstr>Default Design</vt:lpstr>
      <vt:lpstr>Values in Contemporary Business:  A Primer on Ethical Decision-making for BUS 302</vt:lpstr>
      <vt:lpstr>“Legal” and “Ethical” are sometimes similar</vt:lpstr>
      <vt:lpstr>PowerPoint Presentation</vt:lpstr>
      <vt:lpstr>PowerPoint Presentation</vt:lpstr>
      <vt:lpstr>“Legal” and “Ethical” are sometimes different</vt:lpstr>
      <vt:lpstr>How to Analyze Ethical  Dilemmas in Business</vt:lpstr>
      <vt:lpstr>Ethical Decision-making Approach —  Tucker</vt:lpstr>
      <vt:lpstr>Ethical Decision-making Approach — Velasquez</vt:lpstr>
      <vt:lpstr>Ethical Decision-making Theories</vt:lpstr>
      <vt:lpstr>Ethical Decision-making Theory — Utilitarianism</vt:lpstr>
      <vt:lpstr>Ethical Decision-making Theory — Deontology</vt:lpstr>
      <vt:lpstr>Ethical Decision-making Theory — Rights</vt:lpstr>
      <vt:lpstr>Ethical Decision-making Theory — Justice</vt:lpstr>
      <vt:lpstr>Ethical Decision-making Theory — Nicomachean</vt:lpstr>
      <vt:lpstr>Ethical Decision-making Theory — Corporate Social Responsibility</vt:lpstr>
      <vt:lpstr>Citations and References</vt:lpstr>
      <vt:lpstr>Tests and Questions</vt:lpstr>
      <vt:lpstr>Tests and Questions</vt:lpstr>
      <vt:lpstr>Tests and Questions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in Contemporary Business:  A Primer on Ethical Decision-making for BUS 302</dc:title>
  <dc:creator>wsmith</dc:creator>
  <cp:lastModifiedBy>Smith, Wayne W</cp:lastModifiedBy>
  <cp:revision>125</cp:revision>
  <cp:lastPrinted>2012-08-20T19:24:18Z</cp:lastPrinted>
  <dcterms:created xsi:type="dcterms:W3CDTF">2010-10-28T16:48:55Z</dcterms:created>
  <dcterms:modified xsi:type="dcterms:W3CDTF">2022-07-16T21:56:38Z</dcterms:modified>
</cp:coreProperties>
</file>