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4" r:id="rId3"/>
    <p:sldId id="280" r:id="rId4"/>
    <p:sldId id="271" r:id="rId5"/>
    <p:sldId id="262" r:id="rId6"/>
    <p:sldId id="265" r:id="rId7"/>
    <p:sldId id="272" r:id="rId8"/>
    <p:sldId id="260" r:id="rId9"/>
    <p:sldId id="261" r:id="rId10"/>
    <p:sldId id="264" r:id="rId11"/>
    <p:sldId id="266" r:id="rId12"/>
    <p:sldId id="285" r:id="rId13"/>
    <p:sldId id="290" r:id="rId14"/>
    <p:sldId id="287" r:id="rId15"/>
    <p:sldId id="278" r:id="rId16"/>
    <p:sldId id="277" r:id="rId17"/>
    <p:sldId id="275" r:id="rId18"/>
    <p:sldId id="276" r:id="rId19"/>
    <p:sldId id="289" r:id="rId20"/>
    <p:sldId id="279" r:id="rId21"/>
    <p:sldId id="291" r:id="rId22"/>
    <p:sldId id="292" r:id="rId23"/>
    <p:sldId id="293" r:id="rId24"/>
    <p:sldId id="270" r:id="rId25"/>
    <p:sldId id="282" r:id="rId26"/>
    <p:sldId id="273" r:id="rId27"/>
    <p:sldId id="274" r:id="rId28"/>
    <p:sldId id="288" r:id="rId29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8" autoAdjust="0"/>
    <p:restoredTop sz="94660"/>
  </p:normalViewPr>
  <p:slideViewPr>
    <p:cSldViewPr>
      <p:cViewPr varScale="1">
        <p:scale>
          <a:sx n="64" d="100"/>
          <a:sy n="64" d="100"/>
        </p:scale>
        <p:origin x="89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B13B1-D96B-4E94-8D25-5A33A0469A3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345E5138-6E2C-4B5C-8A2F-4B88850EB1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What drives your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economic engine?</a:t>
          </a:r>
        </a:p>
      </dgm:t>
    </dgm:pt>
    <dgm:pt modelId="{99EB5B3D-E393-490A-8502-BDCD665B2538}" type="parTrans" cxnId="{5B347BF9-C15B-4AC7-A34C-C51C3FA95701}">
      <dgm:prSet/>
      <dgm:spPr/>
      <dgm:t>
        <a:bodyPr/>
        <a:lstStyle/>
        <a:p>
          <a:endParaRPr lang="en-US"/>
        </a:p>
      </dgm:t>
    </dgm:pt>
    <dgm:pt modelId="{7968A699-50AF-4705-95E4-533C76110043}" type="sibTrans" cxnId="{5B347BF9-C15B-4AC7-A34C-C51C3FA95701}">
      <dgm:prSet/>
      <dgm:spPr/>
      <dgm:t>
        <a:bodyPr/>
        <a:lstStyle/>
        <a:p>
          <a:endParaRPr lang="en-US"/>
        </a:p>
      </dgm:t>
    </dgm:pt>
    <dgm:pt modelId="{41581B35-E11A-4E8A-BDF0-D8E7F9A0FA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What can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you be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the best in the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world at?</a:t>
          </a:r>
        </a:p>
      </dgm:t>
    </dgm:pt>
    <dgm:pt modelId="{71AC6FEE-202A-4450-A072-FF2439AA3C1D}" type="parTrans" cxnId="{C8EE57ED-3ACB-4947-82A2-0A3004FB6C84}">
      <dgm:prSet/>
      <dgm:spPr/>
      <dgm:t>
        <a:bodyPr/>
        <a:lstStyle/>
        <a:p>
          <a:endParaRPr lang="en-US"/>
        </a:p>
      </dgm:t>
    </dgm:pt>
    <dgm:pt modelId="{0B935BED-1E64-4B04-9A12-93143F1C3564}" type="sibTrans" cxnId="{C8EE57ED-3ACB-4947-82A2-0A3004FB6C84}">
      <dgm:prSet/>
      <dgm:spPr/>
      <dgm:t>
        <a:bodyPr/>
        <a:lstStyle/>
        <a:p>
          <a:endParaRPr lang="en-US"/>
        </a:p>
      </dgm:t>
    </dgm:pt>
    <dgm:pt modelId="{653BC36E-189E-4FA6-9916-7DB084F9B67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What are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you deeply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passionate about?</a:t>
          </a:r>
        </a:p>
      </dgm:t>
    </dgm:pt>
    <dgm:pt modelId="{579BF588-12F7-4214-A529-36D76761673A}" type="parTrans" cxnId="{3D39F9E2-D1E1-4B07-9AD1-F936B6BF0397}">
      <dgm:prSet/>
      <dgm:spPr/>
      <dgm:t>
        <a:bodyPr/>
        <a:lstStyle/>
        <a:p>
          <a:endParaRPr lang="en-US"/>
        </a:p>
      </dgm:t>
    </dgm:pt>
    <dgm:pt modelId="{47AFD22B-0870-41F9-BAB9-548516E5846D}" type="sibTrans" cxnId="{3D39F9E2-D1E1-4B07-9AD1-F936B6BF0397}">
      <dgm:prSet/>
      <dgm:spPr/>
      <dgm:t>
        <a:bodyPr/>
        <a:lstStyle/>
        <a:p>
          <a:endParaRPr lang="en-US"/>
        </a:p>
      </dgm:t>
    </dgm:pt>
    <dgm:pt modelId="{BEB6CAB0-EF9E-4263-B046-4021B6791F67}" type="pres">
      <dgm:prSet presAssocID="{91FB13B1-D96B-4E94-8D25-5A33A0469A34}" presName="compositeShape" presStyleCnt="0">
        <dgm:presLayoutVars>
          <dgm:chMax val="7"/>
          <dgm:dir/>
          <dgm:resizeHandles val="exact"/>
        </dgm:presLayoutVars>
      </dgm:prSet>
      <dgm:spPr/>
    </dgm:pt>
    <dgm:pt modelId="{41248A81-34AF-45CC-95E6-8305D7ED1913}" type="pres">
      <dgm:prSet presAssocID="{345E5138-6E2C-4B5C-8A2F-4B88850EB1DB}" presName="circ1" presStyleLbl="vennNode1" presStyleIdx="0" presStyleCnt="3"/>
      <dgm:spPr/>
    </dgm:pt>
    <dgm:pt modelId="{D148F5E1-6C3B-4477-B919-3513288DFA4E}" type="pres">
      <dgm:prSet presAssocID="{345E5138-6E2C-4B5C-8A2F-4B88850EB1D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34F63C7-00D3-449B-B0C7-A3D36CDDCEDE}" type="pres">
      <dgm:prSet presAssocID="{41581B35-E11A-4E8A-BDF0-D8E7F9A0FA3D}" presName="circ2" presStyleLbl="vennNode1" presStyleIdx="1" presStyleCnt="3"/>
      <dgm:spPr/>
    </dgm:pt>
    <dgm:pt modelId="{F2DBCB4B-F053-43DD-8801-74CF6BC23FAF}" type="pres">
      <dgm:prSet presAssocID="{41581B35-E11A-4E8A-BDF0-D8E7F9A0FA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FBA1BCF-D055-4520-8D36-06078DAC633D}" type="pres">
      <dgm:prSet presAssocID="{653BC36E-189E-4FA6-9916-7DB084F9B672}" presName="circ3" presStyleLbl="vennNode1" presStyleIdx="2" presStyleCnt="3"/>
      <dgm:spPr/>
    </dgm:pt>
    <dgm:pt modelId="{E8E661F0-9306-44EE-9D74-D351BC387DBE}" type="pres">
      <dgm:prSet presAssocID="{653BC36E-189E-4FA6-9916-7DB084F9B67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2144017-6BC6-45B6-B65D-65F14ABF6FD4}" type="presOf" srcId="{345E5138-6E2C-4B5C-8A2F-4B88850EB1DB}" destId="{41248A81-34AF-45CC-95E6-8305D7ED1913}" srcOrd="0" destOrd="0" presId="urn:microsoft.com/office/officeart/2005/8/layout/venn1"/>
    <dgm:cxn modelId="{9AA0AD22-B814-4D6B-990D-7E0546511975}" type="presOf" srcId="{41581B35-E11A-4E8A-BDF0-D8E7F9A0FA3D}" destId="{D34F63C7-00D3-449B-B0C7-A3D36CDDCEDE}" srcOrd="0" destOrd="0" presId="urn:microsoft.com/office/officeart/2005/8/layout/venn1"/>
    <dgm:cxn modelId="{65D0B42D-E348-42BF-BE48-87A96BDBB033}" type="presOf" srcId="{345E5138-6E2C-4B5C-8A2F-4B88850EB1DB}" destId="{D148F5E1-6C3B-4477-B919-3513288DFA4E}" srcOrd="1" destOrd="0" presId="urn:microsoft.com/office/officeart/2005/8/layout/venn1"/>
    <dgm:cxn modelId="{BB1F3180-A453-4802-9D31-D3C606A250B9}" type="presOf" srcId="{91FB13B1-D96B-4E94-8D25-5A33A0469A34}" destId="{BEB6CAB0-EF9E-4263-B046-4021B6791F67}" srcOrd="0" destOrd="0" presId="urn:microsoft.com/office/officeart/2005/8/layout/venn1"/>
    <dgm:cxn modelId="{D0B7438D-8A79-4968-99AC-F281D5D73117}" type="presOf" srcId="{653BC36E-189E-4FA6-9916-7DB084F9B672}" destId="{4FBA1BCF-D055-4520-8D36-06078DAC633D}" srcOrd="0" destOrd="0" presId="urn:microsoft.com/office/officeart/2005/8/layout/venn1"/>
    <dgm:cxn modelId="{131655DE-CACC-4675-82A5-65CB55DE3EEC}" type="presOf" srcId="{653BC36E-189E-4FA6-9916-7DB084F9B672}" destId="{E8E661F0-9306-44EE-9D74-D351BC387DBE}" srcOrd="1" destOrd="0" presId="urn:microsoft.com/office/officeart/2005/8/layout/venn1"/>
    <dgm:cxn modelId="{3D39F9E2-D1E1-4B07-9AD1-F936B6BF0397}" srcId="{91FB13B1-D96B-4E94-8D25-5A33A0469A34}" destId="{653BC36E-189E-4FA6-9916-7DB084F9B672}" srcOrd="2" destOrd="0" parTransId="{579BF588-12F7-4214-A529-36D76761673A}" sibTransId="{47AFD22B-0870-41F9-BAB9-548516E5846D}"/>
    <dgm:cxn modelId="{C8EE57ED-3ACB-4947-82A2-0A3004FB6C84}" srcId="{91FB13B1-D96B-4E94-8D25-5A33A0469A34}" destId="{41581B35-E11A-4E8A-BDF0-D8E7F9A0FA3D}" srcOrd="1" destOrd="0" parTransId="{71AC6FEE-202A-4450-A072-FF2439AA3C1D}" sibTransId="{0B935BED-1E64-4B04-9A12-93143F1C3564}"/>
    <dgm:cxn modelId="{D472F3F8-8FB7-4C7C-9B8A-CD57E0B3B45A}" type="presOf" srcId="{41581B35-E11A-4E8A-BDF0-D8E7F9A0FA3D}" destId="{F2DBCB4B-F053-43DD-8801-74CF6BC23FAF}" srcOrd="1" destOrd="0" presId="urn:microsoft.com/office/officeart/2005/8/layout/venn1"/>
    <dgm:cxn modelId="{5B347BF9-C15B-4AC7-A34C-C51C3FA95701}" srcId="{91FB13B1-D96B-4E94-8D25-5A33A0469A34}" destId="{345E5138-6E2C-4B5C-8A2F-4B88850EB1DB}" srcOrd="0" destOrd="0" parTransId="{99EB5B3D-E393-490A-8502-BDCD665B2538}" sibTransId="{7968A699-50AF-4705-95E4-533C76110043}"/>
    <dgm:cxn modelId="{D7DE1686-CA7A-4EB6-95D6-B93747FD7AD4}" type="presParOf" srcId="{BEB6CAB0-EF9E-4263-B046-4021B6791F67}" destId="{41248A81-34AF-45CC-95E6-8305D7ED1913}" srcOrd="0" destOrd="0" presId="urn:microsoft.com/office/officeart/2005/8/layout/venn1"/>
    <dgm:cxn modelId="{A8A542AE-4916-482D-BF87-C10B3496E6E0}" type="presParOf" srcId="{BEB6CAB0-EF9E-4263-B046-4021B6791F67}" destId="{D148F5E1-6C3B-4477-B919-3513288DFA4E}" srcOrd="1" destOrd="0" presId="urn:microsoft.com/office/officeart/2005/8/layout/venn1"/>
    <dgm:cxn modelId="{06233D69-AC19-4607-A314-DF55509851FE}" type="presParOf" srcId="{BEB6CAB0-EF9E-4263-B046-4021B6791F67}" destId="{D34F63C7-00D3-449B-B0C7-A3D36CDDCEDE}" srcOrd="2" destOrd="0" presId="urn:microsoft.com/office/officeart/2005/8/layout/venn1"/>
    <dgm:cxn modelId="{484F721E-E91E-4064-B042-4D3C65499B3E}" type="presParOf" srcId="{BEB6CAB0-EF9E-4263-B046-4021B6791F67}" destId="{F2DBCB4B-F053-43DD-8801-74CF6BC23FAF}" srcOrd="3" destOrd="0" presId="urn:microsoft.com/office/officeart/2005/8/layout/venn1"/>
    <dgm:cxn modelId="{98AFBC83-EA5B-4549-B62E-CC65AB797BDF}" type="presParOf" srcId="{BEB6CAB0-EF9E-4263-B046-4021B6791F67}" destId="{4FBA1BCF-D055-4520-8D36-06078DAC633D}" srcOrd="4" destOrd="0" presId="urn:microsoft.com/office/officeart/2005/8/layout/venn1"/>
    <dgm:cxn modelId="{2F3B98FA-4812-4FBD-B38F-FC29BFCC1F98}" type="presParOf" srcId="{BEB6CAB0-EF9E-4263-B046-4021B6791F67}" destId="{E8E661F0-9306-44EE-9D74-D351BC387DB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48A81-34AF-45CC-95E6-8305D7ED1913}">
      <dsp:nvSpPr>
        <dsp:cNvPr id="0" name=""/>
        <dsp:cNvSpPr/>
      </dsp:nvSpPr>
      <dsp:spPr>
        <a:xfrm>
          <a:off x="942246" y="141294"/>
          <a:ext cx="2611306" cy="26113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What drives your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economic engine?</a:t>
          </a:r>
        </a:p>
      </dsp:txBody>
      <dsp:txXfrm>
        <a:off x="1290420" y="598273"/>
        <a:ext cx="1914958" cy="1175088"/>
      </dsp:txXfrm>
    </dsp:sp>
    <dsp:sp modelId="{D34F63C7-00D3-449B-B0C7-A3D36CDDCEDE}">
      <dsp:nvSpPr>
        <dsp:cNvPr id="0" name=""/>
        <dsp:cNvSpPr/>
      </dsp:nvSpPr>
      <dsp:spPr>
        <a:xfrm>
          <a:off x="1884493" y="1773361"/>
          <a:ext cx="2611306" cy="26113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What can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you be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the best in the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world at?</a:t>
          </a:r>
        </a:p>
      </dsp:txBody>
      <dsp:txXfrm>
        <a:off x="2683117" y="2447949"/>
        <a:ext cx="1566784" cy="1436218"/>
      </dsp:txXfrm>
    </dsp:sp>
    <dsp:sp modelId="{4FBA1BCF-D055-4520-8D36-06078DAC633D}">
      <dsp:nvSpPr>
        <dsp:cNvPr id="0" name=""/>
        <dsp:cNvSpPr/>
      </dsp:nvSpPr>
      <dsp:spPr>
        <a:xfrm>
          <a:off x="0" y="1773361"/>
          <a:ext cx="2611306" cy="26113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What are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you deeply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passionate about?</a:t>
          </a:r>
        </a:p>
      </dsp:txBody>
      <dsp:txXfrm>
        <a:off x="245898" y="2447949"/>
        <a:ext cx="1566784" cy="1436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61977FA-2AD5-43D0-8832-AA57CA3A9D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1" tIns="42670" rIns="85341" bIns="42670" numCol="1" anchor="t" anchorCtr="0" compatLnSpc="1">
            <a:prstTxWarp prst="textNoShape">
              <a:avLst/>
            </a:prstTxWarp>
          </a:bodyPr>
          <a:lstStyle>
            <a:lvl1pPr defTabSz="854075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EB74213-BB55-4D6D-8703-6CA02B52916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1" tIns="42670" rIns="85341" bIns="42670" numCol="1" anchor="t" anchorCtr="0" compatLnSpc="1">
            <a:prstTxWarp prst="textNoShape">
              <a:avLst/>
            </a:prstTxWarp>
          </a:bodyPr>
          <a:lstStyle>
            <a:lvl1pPr algn="r" defTabSz="854075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85FF3FCB-C88C-4AF0-85C0-F4E8CA748C4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1" tIns="42670" rIns="85341" bIns="42670" numCol="1" anchor="b" anchorCtr="0" compatLnSpc="1">
            <a:prstTxWarp prst="textNoShape">
              <a:avLst/>
            </a:prstTxWarp>
          </a:bodyPr>
          <a:lstStyle>
            <a:lvl1pPr defTabSz="854075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6A6BDC3-F6C4-43B0-9F7B-9A8B382DC78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1" tIns="42670" rIns="85341" bIns="42670" numCol="1" anchor="b" anchorCtr="0" compatLnSpc="1">
            <a:prstTxWarp prst="textNoShape">
              <a:avLst/>
            </a:prstTxWarp>
          </a:bodyPr>
          <a:lstStyle>
            <a:lvl1pPr algn="r" defTabSz="854075" eaLnBrk="1" hangingPunct="1">
              <a:defRPr sz="1100">
                <a:latin typeface="Arial" panose="020B0604020202020204" pitchFamily="34" charset="0"/>
              </a:defRPr>
            </a:lvl1pPr>
          </a:lstStyle>
          <a:p>
            <a:fld id="{71A546DD-8A3B-4A96-AF9D-05C0CBB5E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75527A9-B7AD-483E-96D9-C12F2AC681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60DEDE0-43B1-4EBD-B788-6E79F5F88D7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11E4D04-CA9C-4626-AF41-530A1209580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9787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80D62962-787B-49AE-A71A-64A1DF26715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4838"/>
            <a:ext cx="550545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77DF29D1-5942-46B3-A962-2F5815324E4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707D002B-7B73-4B01-B802-3FC34EB765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467B8FBA-DFEB-4687-9D81-D7984F073D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6C2AB4-54C5-4A87-880D-0B6FDA0E68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E934A6-AA5F-4FC3-88BB-026A377270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680378-30A2-4F11-BC35-A6B17684FE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D07C3-1941-4048-8F11-261AF1C84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90351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D83075-BF3F-4FD1-B349-B62D3823DA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D9079-E8EF-4F8B-A20B-ED668B5C9A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9B40A2-AD47-4D55-BBBB-03E33CD1E6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47601-EAEC-47A9-AB6E-AAE9A7A04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00672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252F32-BE2C-420B-AA5D-CD0C17A64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ABB9AD-054A-4187-A9D0-ED25F99BF9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2C796C-CA9A-48BA-9F2B-AE9057FB7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C1194-A054-4C22-921F-28788D4CEE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48759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6CF102-991C-44D0-94DC-7C50029776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B44BEC-0F7F-4F4F-930F-CC7B4E448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AE95E7-D100-429A-AC23-45F6944CC3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ED4B1-DC26-45AB-9661-9A8465F534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8426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D90A9B-3D95-4ED3-A62B-4DA30EEB66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282DBB-34E2-4864-9003-D14E71220F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4B9664-B2C7-44B8-A3F8-4D9F5289D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92F89-7DBB-4D02-8B79-A204C94890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4403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5C5345-0435-4585-B4AE-64798CEEC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A2AD66-BFF2-4983-94B0-A0DD014D0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4557D9-303B-4863-A7A0-B83D93B3A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A1DA3-63D4-4E72-9A07-D0647EC953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5218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F8D855-3907-4B18-9047-69CF1829A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A5AB681-A9CE-49B4-8416-8A58D849B6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B6AF320-52AA-4AD5-9220-535D3A4AF0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026AB-7393-41A0-98B1-B2E90FE57E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8367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5FF9C9-4BE9-4780-9AA6-A9ED0DA06A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84F60A-3186-4CC4-A12D-F266044EF1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EA6455-83B2-49E8-A313-3AD55FCE53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EB8DF-C0E6-4A34-BA2B-65431E120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80283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3A61A0-F2A6-455A-9BA2-72CFF2C2F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1FE964-7816-495C-847D-BE8590A89A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8646D17-C60F-47AD-8815-BE11F3462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0F525-FD64-4D9D-8678-F6B4F05BE6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7427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EB8E76-FBFB-4E6E-88A2-5120178628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B8DE52-15EA-42F2-A6BE-311502416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BD7BE-9D9A-4D81-ACCA-7447DB552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C8DB5-B5FF-4157-97C0-7BFD0A48F0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43095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A6CFC-6574-4901-9D88-CACC40AEC1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5AAA45-8CD7-415B-8480-909EF346D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EA549A-3202-4A62-BBD4-6C6B74E2D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B029E-1BC7-4E21-B22C-7218EDFDF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62410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E3B7DE-E16C-4FFF-981E-284AEF861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E51195F-077E-4239-AC79-6DAED65B4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7272457-5B2D-4C9C-8DCE-61EBC1027F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9FB247F-38CF-4646-BDE5-C9AF2E95D9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034A56B-AD05-4B19-9962-5923842ACF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EE408B9E-33A0-4752-9F69-FFD26667E1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ayne.smith@csu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60A309B9-D039-403B-B616-EF5DB2C5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3D7767-A981-491A-BEB5-69F5620C1727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B2C1C77-0EB5-448D-A0BA-740D98923D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524000"/>
          </a:xfrm>
        </p:spPr>
        <p:txBody>
          <a:bodyPr/>
          <a:lstStyle/>
          <a:p>
            <a:pPr algn="l" eaLnBrk="1" hangingPunct="1"/>
            <a:r>
              <a:rPr lang="en-US" altLang="en-US" sz="4000"/>
              <a:t>BUS 302:</a:t>
            </a:r>
            <a:br>
              <a:rPr lang="en-US" altLang="en-US" sz="4000"/>
            </a:br>
            <a:r>
              <a:rPr lang="en-US" altLang="en-US" sz="3200"/>
              <a:t>End of semester debrief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CB0DFFC-3243-45A7-A933-D63AC27C83E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124200"/>
            <a:ext cx="6400800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altLang="en-US" sz="2800"/>
              <a:t>Wayne Smith, Ph.D.</a:t>
            </a:r>
          </a:p>
          <a:p>
            <a:pPr algn="r" eaLnBrk="1" hangingPunct="1">
              <a:lnSpc>
                <a:spcPct val="80000"/>
              </a:lnSpc>
            </a:pPr>
            <a:r>
              <a:rPr lang="en-US" altLang="en-US" sz="2800"/>
              <a:t>Department of Management</a:t>
            </a:r>
          </a:p>
          <a:p>
            <a:pPr algn="r" eaLnBrk="1" hangingPunct="1">
              <a:lnSpc>
                <a:spcPct val="80000"/>
              </a:lnSpc>
            </a:pPr>
            <a:r>
              <a:rPr lang="en-US" altLang="en-US" sz="2800"/>
              <a:t>CSU Northridge</a:t>
            </a:r>
          </a:p>
          <a:p>
            <a:pPr algn="r" eaLnBrk="1" hangingPunct="1">
              <a:lnSpc>
                <a:spcPct val="80000"/>
              </a:lnSpc>
            </a:pPr>
            <a:r>
              <a:rPr lang="en-US" altLang="en-US" sz="2800">
                <a:latin typeface="Lucida Console" panose="020B0609040504020204" pitchFamily="49" charset="0"/>
                <a:hlinkClick r:id="rId2"/>
              </a:rPr>
              <a:t>ws@csun.edu</a:t>
            </a:r>
            <a:endParaRPr lang="en-US" altLang="en-US" sz="2800">
              <a:latin typeface="Lucida Console" panose="020B0609040504020204" pitchFamily="49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9051AD9D-AAF2-4BE4-9125-E3629DDD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7F10A6-71AD-409F-A885-DB2234932FC3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8681805-55D7-48E3-90A2-5C8B450FB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Post-BUS 302 Portfolio</a:t>
            </a:r>
            <a:br>
              <a:rPr lang="en-US" altLang="en-US"/>
            </a:br>
            <a:r>
              <a:rPr lang="en-US" altLang="en-US"/>
              <a:t>(the “soft” stuff)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3A53EBC-0721-4F83-91CF-63FF4FA29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Portfolio as a </a:t>
            </a:r>
            <a:r>
              <a:rPr lang="en-US" altLang="en-US" sz="2400" i="1"/>
              <a:t>Student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Beyond a </a:t>
            </a:r>
            <a:r>
              <a:rPr lang="en-US" altLang="en-US" sz="2400" i="1"/>
              <a:t>Grade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From learned capability to demonstrated ability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You tell the story of performance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Evidence of </a:t>
            </a:r>
            <a:r>
              <a:rPr lang="en-US" altLang="en-US" sz="2400" i="1"/>
              <a:t>Implicit</a:t>
            </a:r>
            <a:r>
              <a:rPr lang="en-US" altLang="en-US" sz="2400"/>
              <a:t> Progress and Development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Developed a sense for the level of peer competition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Learned the difference between </a:t>
            </a:r>
            <a:r>
              <a:rPr lang="en-US" altLang="en-US" sz="2000" i="1"/>
              <a:t>effort</a:t>
            </a:r>
            <a:r>
              <a:rPr lang="en-US" altLang="en-US" sz="2000"/>
              <a:t> and </a:t>
            </a:r>
            <a:r>
              <a:rPr lang="en-US" altLang="en-US" sz="2000" i="1"/>
              <a:t>performance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Reflected upon your “fits” (strengths) and “gaps” (weaknesses)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Developed Active Listening skills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Learned how to </a:t>
            </a:r>
            <a:r>
              <a:rPr lang="en-US" altLang="en-US" sz="2000" i="1"/>
              <a:t>provide</a:t>
            </a:r>
            <a:r>
              <a:rPr lang="en-US" altLang="en-US" sz="2000"/>
              <a:t> Feedback and </a:t>
            </a:r>
            <a:r>
              <a:rPr lang="en-US" altLang="en-US" sz="2000" i="1"/>
              <a:t>receive</a:t>
            </a:r>
            <a:r>
              <a:rPr lang="en-US" altLang="en-US" sz="2000"/>
              <a:t> Feedback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Learned the attributes of a business professional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DDFE50F4-DB0A-4AFA-9793-B637A927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90E754-7B5E-404B-A3E3-541E659C4A72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3865B9F-4F51-4FC6-A9D4-F37A65C82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Key Differences between BUS 302 and other COBAE classes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8A052F4-48E0-4DD0-85D0-696269CB8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i="1"/>
              <a:t>From</a:t>
            </a:r>
            <a:r>
              <a:rPr lang="en-US" altLang="en-US" sz="2000"/>
              <a:t>: Breadth of BUS 302  </a:t>
            </a:r>
            <a:r>
              <a:rPr lang="en-US" altLang="en-US" sz="2000" i="1"/>
              <a:t>To</a:t>
            </a:r>
            <a:r>
              <a:rPr lang="en-US" altLang="en-US" sz="2000"/>
              <a:t>: Depth of your Major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You’ll need to do everything in BUS 302 </a:t>
            </a:r>
            <a:r>
              <a:rPr lang="en-US" altLang="en-US" sz="1800" i="1"/>
              <a:t>without being asked</a:t>
            </a:r>
            <a:r>
              <a:rPr lang="en-US" altLang="en-US" sz="1800"/>
              <a:t>, including: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Excel at both quantitative tools and qualitative tools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Effective oral presenter and strong written communicator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Integrate topics and subject matter from multiple courses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Strategic thinker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Ethical decision-maker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 i="1"/>
              <a:t>From</a:t>
            </a:r>
            <a:r>
              <a:rPr lang="en-US" altLang="en-US" sz="2000"/>
              <a:t>: Face-to-Face  </a:t>
            </a:r>
            <a:r>
              <a:rPr lang="en-US" altLang="en-US" sz="2000" i="1"/>
              <a:t>To</a:t>
            </a:r>
            <a:r>
              <a:rPr lang="en-US" altLang="en-US" sz="2000"/>
              <a:t>: (occasionally) Hybrid or Online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Requires extreme self-discipline and focused attention</a:t>
            </a:r>
            <a:endParaRPr lang="en-US" altLang="en-US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 i="1"/>
              <a:t>From</a:t>
            </a:r>
            <a:r>
              <a:rPr lang="en-US" altLang="en-US" sz="2000"/>
              <a:t>: Small Class (N ~ 40)  </a:t>
            </a:r>
            <a:r>
              <a:rPr lang="en-US" altLang="en-US" sz="2000" i="1"/>
              <a:t>To</a:t>
            </a:r>
            <a:r>
              <a:rPr lang="en-US" altLang="en-US" sz="2000"/>
              <a:t>: Large-lecture Hall (N ~ 160)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You’ll need to stand out and distinguish yourself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Learn to ask for feedback—early and often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Leverage the Instructor’s Office Hours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And more…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E465ECFE-96D0-4C05-9395-9AE4A04A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50687B-8DFE-4F10-8E06-018868B70D70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A53E38F-C273-47A1-91F5-5AB4A5939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Brief Analysis of MGT 360 grade patterns…</a:t>
            </a:r>
            <a:br>
              <a:rPr lang="en-US" altLang="en-US"/>
            </a:br>
            <a:br>
              <a:rPr lang="en-US" altLang="en-US" sz="2400"/>
            </a:br>
            <a:r>
              <a:rPr lang="en-US" altLang="en-US" sz="2400"/>
              <a:t>(yes, this needs some explanation…)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05BE52FA-28BB-48D0-ABA5-B3D9225A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>
                <a:cs typeface="Calibri" panose="020F0502020204030204" pitchFamily="34" charset="0"/>
              </a:rPr>
              <a:t>Prof. Wayne’s Top Ten Tips for Course Success:  Understanding pass/fail rates in Large classes</a:t>
            </a:r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8C0F6198-401A-410F-A1C1-556137E5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1600">
                <a:cs typeface="Calibri" panose="020F0502020204030204" pitchFamily="34" charset="0"/>
              </a:rPr>
              <a:t>When one studies the issue in depth, what is the </a:t>
            </a:r>
            <a:r>
              <a:rPr lang="en-US" altLang="en-US" sz="1600" i="1">
                <a:cs typeface="Calibri" panose="020F0502020204030204" pitchFamily="34" charset="0"/>
              </a:rPr>
              <a:t>pass</a:t>
            </a:r>
            <a:r>
              <a:rPr lang="en-US" altLang="en-US" sz="1600">
                <a:cs typeface="Calibri" panose="020F0502020204030204" pitchFamily="34" charset="0"/>
              </a:rPr>
              <a:t> rate (i.e., “ABCs”) in, say, MGT 360?  Or conversely, what is the </a:t>
            </a:r>
            <a:r>
              <a:rPr lang="en-US" altLang="en-US" sz="1600" i="1">
                <a:cs typeface="Calibri" panose="020F0502020204030204" pitchFamily="34" charset="0"/>
              </a:rPr>
              <a:t>fail</a:t>
            </a:r>
            <a:r>
              <a:rPr lang="en-US" altLang="en-US" sz="1600">
                <a:cs typeface="Calibri" panose="020F0502020204030204" pitchFamily="34" charset="0"/>
              </a:rPr>
              <a:t> rate (i.e., the “DUFs”, or 100% minus the pass rate)?  And in Business, a “C-” is just as bad as a “fail” for some students.</a:t>
            </a:r>
          </a:p>
          <a:p>
            <a:endParaRPr lang="en-US" altLang="en-US" sz="1600">
              <a:cs typeface="Calibri" panose="020F0502020204030204" pitchFamily="34" charset="0"/>
            </a:endParaRPr>
          </a:p>
          <a:p>
            <a:r>
              <a:rPr lang="en-US" altLang="en-US" sz="1600">
                <a:cs typeface="Calibri" panose="020F0502020204030204" pitchFamily="34" charset="0"/>
              </a:rPr>
              <a:t>The pass rate for small sections (~40 students) is about 95% or 38 (i.e., 95% of 40 = 38).  Or conversely, the fail rate is 5% or 2 (i.e., 5% of 40 = 2).</a:t>
            </a:r>
          </a:p>
          <a:p>
            <a:r>
              <a:rPr lang="en-US" altLang="en-US" sz="1600" i="1">
                <a:cs typeface="Calibri" panose="020F0502020204030204" pitchFamily="34" charset="0"/>
              </a:rPr>
              <a:t>If the fail rate was the same</a:t>
            </a:r>
            <a:r>
              <a:rPr lang="en-US" altLang="en-US" sz="1600">
                <a:cs typeface="Calibri" panose="020F0502020204030204" pitchFamily="34" charset="0"/>
              </a:rPr>
              <a:t> for the large sections as it was for the small sections, the fail rate would be 5% or 8 (i.e., 5% of 160 = 8).</a:t>
            </a:r>
          </a:p>
          <a:p>
            <a:r>
              <a:rPr lang="en-US" altLang="en-US" sz="1600">
                <a:cs typeface="Calibri" panose="020F0502020204030204" pitchFamily="34" charset="0"/>
              </a:rPr>
              <a:t>However, the pass rate for large sections (~160 students) is about 85% or 136 (i.e., 85% of 160 = 136).  Or conversely, the fail rate is 15% or 24 (i.e., 15% of 160 = 24).</a:t>
            </a:r>
          </a:p>
          <a:p>
            <a:r>
              <a:rPr lang="en-US" altLang="en-US" sz="1600">
                <a:cs typeface="Calibri" panose="020F0502020204030204" pitchFamily="34" charset="0"/>
              </a:rPr>
              <a:t>Note that the fail rate </a:t>
            </a:r>
            <a:r>
              <a:rPr lang="en-US" altLang="en-US" sz="1600" i="1">
                <a:cs typeface="Calibri" panose="020F0502020204030204" pitchFamily="34" charset="0"/>
              </a:rPr>
              <a:t>does not stay the same</a:t>
            </a:r>
            <a:r>
              <a:rPr lang="en-US" altLang="en-US" sz="1600">
                <a:cs typeface="Calibri" panose="020F0502020204030204" pitchFamily="34" charset="0"/>
              </a:rPr>
              <a:t>; the fail rate, unfortunately, </a:t>
            </a:r>
            <a:r>
              <a:rPr lang="en-US" altLang="en-US" sz="1600" i="1">
                <a:cs typeface="Calibri" panose="020F0502020204030204" pitchFamily="34" charset="0"/>
              </a:rPr>
              <a:t>increases</a:t>
            </a:r>
            <a:r>
              <a:rPr lang="en-US" altLang="en-US" sz="1600">
                <a:cs typeface="Calibri" panose="020F0502020204030204" pitchFamily="34" charset="0"/>
              </a:rPr>
              <a:t>.  </a:t>
            </a:r>
            <a:r>
              <a:rPr lang="en-US" altLang="en-US" sz="1600" b="1">
                <a:cs typeface="Calibri" panose="020F0502020204030204" pitchFamily="34" charset="0"/>
              </a:rPr>
              <a:t>To be very clear: holding nearly everything else constant, increasing the class size by </a:t>
            </a:r>
            <a:r>
              <a:rPr lang="en-US" altLang="en-US" sz="1600" b="1" i="1" u="sng">
                <a:cs typeface="Calibri" panose="020F0502020204030204" pitchFamily="34" charset="0"/>
              </a:rPr>
              <a:t>four</a:t>
            </a:r>
            <a:r>
              <a:rPr lang="en-US" altLang="en-US" sz="1600" b="1">
                <a:cs typeface="Calibri" panose="020F0502020204030204" pitchFamily="34" charset="0"/>
              </a:rPr>
              <a:t> increases the fail rate by </a:t>
            </a:r>
            <a:r>
              <a:rPr lang="en-US" altLang="en-US" sz="1600" b="1" i="1" u="sng">
                <a:cs typeface="Calibri" panose="020F0502020204030204" pitchFamily="34" charset="0"/>
              </a:rPr>
              <a:t>twelve</a:t>
            </a:r>
            <a:r>
              <a:rPr lang="en-US" altLang="en-US" sz="1600" b="1">
                <a:cs typeface="Calibri" panose="020F0502020204030204" pitchFamily="34" charset="0"/>
              </a:rPr>
              <a:t> (i.e., from 8 to 24).</a:t>
            </a:r>
          </a:p>
          <a:p>
            <a:endParaRPr lang="en-US" altLang="en-US" sz="1600">
              <a:cs typeface="Calibri" panose="020F0502020204030204" pitchFamily="34" charset="0"/>
            </a:endParaRPr>
          </a:p>
          <a:p>
            <a:r>
              <a:rPr lang="en-US" altLang="en-US" sz="1600">
                <a:cs typeface="Calibri" panose="020F0502020204030204" pitchFamily="34" charset="0"/>
              </a:rPr>
              <a:t>Lesson: It’s easier to fail (i.e., not pass) in a large section than in a small section.</a:t>
            </a:r>
          </a:p>
          <a:p>
            <a:r>
              <a:rPr lang="en-US" altLang="en-US" sz="1600">
                <a:cs typeface="Calibri" panose="020F0502020204030204" pitchFamily="34" charset="0"/>
              </a:rPr>
              <a:t>Remedy: Students need to focus and work harder in large lecture hall classes.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CFFA0BE3-12C4-4847-AF14-91943A8E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>
                <a:cs typeface="Calibri" panose="020F0502020204030204" pitchFamily="34" charset="0"/>
              </a:rPr>
              <a:t>Prof. Wayne’s Top Ten Tips for Course Success:</a:t>
            </a:r>
            <a:br>
              <a:rPr lang="en-US" altLang="en-US" sz="2400">
                <a:cs typeface="Calibri" panose="020F0502020204030204" pitchFamily="34" charset="0"/>
              </a:rPr>
            </a:br>
            <a:r>
              <a:rPr lang="en-US" altLang="en-US" sz="2400">
                <a:cs typeface="Calibri" panose="020F0502020204030204" pitchFamily="34" charset="0"/>
              </a:rPr>
              <a:t>Avoiding “DUFs”</a:t>
            </a:r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7B3AA27E-A91C-442C-8A24-FC51DAE04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altLang="en-US" sz="1800">
                <a:cs typeface="Calibri" panose="020F0502020204030204" pitchFamily="34" charset="0"/>
              </a:rPr>
              <a:t>“UW/F”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b="1" i="1">
                <a:cs typeface="Calibri" panose="020F0502020204030204" pitchFamily="34" charset="0"/>
              </a:rPr>
              <a:t>Issue</a:t>
            </a:r>
            <a:r>
              <a:rPr lang="en-US" altLang="en-US" sz="1600">
                <a:cs typeface="Calibri" panose="020F0502020204030204" pitchFamily="34" charset="0"/>
              </a:rPr>
              <a:t>: These students either don’t take the final, or more often, do little or no work after the mid-term, but </a:t>
            </a:r>
            <a:r>
              <a:rPr lang="en-US" altLang="en-US" sz="1600" i="1">
                <a:cs typeface="Calibri" panose="020F0502020204030204" pitchFamily="34" charset="0"/>
              </a:rPr>
              <a:t>don’t drop</a:t>
            </a:r>
            <a:r>
              <a:rPr lang="en-US" altLang="en-US" sz="1600">
                <a:cs typeface="Calibri" panose="020F0502020204030204" pitchFamily="34" charset="0"/>
              </a:rPr>
              <a:t>.  This grade sticks with you unless and until you repeat the course  (something you </a:t>
            </a:r>
            <a:r>
              <a:rPr lang="en-US" altLang="en-US" sz="1600" i="1">
                <a:cs typeface="Calibri" panose="020F0502020204030204" pitchFamily="34" charset="0"/>
              </a:rPr>
              <a:t>don’t want</a:t>
            </a:r>
            <a:r>
              <a:rPr lang="en-US" altLang="en-US" sz="1600">
                <a:cs typeface="Calibri" panose="020F0502020204030204" pitchFamily="34" charset="0"/>
              </a:rPr>
              <a:t> to do) and earn a higher grade (something that can be </a:t>
            </a:r>
            <a:r>
              <a:rPr lang="en-US" altLang="en-US" sz="1600" i="1">
                <a:cs typeface="Calibri" panose="020F0502020204030204" pitchFamily="34" charset="0"/>
              </a:rPr>
              <a:t>hard</a:t>
            </a:r>
            <a:r>
              <a:rPr lang="en-US" altLang="en-US" sz="1600">
                <a:cs typeface="Calibri" panose="020F0502020204030204" pitchFamily="34" charset="0"/>
              </a:rPr>
              <a:t> to do)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b="1" i="1">
                <a:cs typeface="Calibri" panose="020F0502020204030204" pitchFamily="34" charset="0"/>
              </a:rPr>
              <a:t>Remedy</a:t>
            </a:r>
            <a:r>
              <a:rPr lang="en-US" altLang="en-US" sz="1600">
                <a:cs typeface="Calibri" panose="020F0502020204030204" pitchFamily="34" charset="0"/>
              </a:rPr>
              <a:t>: Drop early.  CSUN has </a:t>
            </a:r>
            <a:r>
              <a:rPr lang="en-US" altLang="en-US" sz="1600" i="1">
                <a:cs typeface="Calibri" panose="020F0502020204030204" pitchFamily="34" charset="0"/>
              </a:rPr>
              <a:t>student-initiated</a:t>
            </a:r>
            <a:r>
              <a:rPr lang="en-US" altLang="en-US" sz="1600">
                <a:cs typeface="Calibri" panose="020F0502020204030204" pitchFamily="34" charset="0"/>
              </a:rPr>
              <a:t>  (and University-initiated) drops, but not </a:t>
            </a:r>
            <a:r>
              <a:rPr lang="en-US" altLang="en-US" sz="1600" i="1">
                <a:cs typeface="Calibri" panose="020F0502020204030204" pitchFamily="34" charset="0"/>
              </a:rPr>
              <a:t>instructor-initiated</a:t>
            </a:r>
            <a:r>
              <a:rPr lang="en-US" altLang="en-US" sz="1600">
                <a:cs typeface="Calibri" panose="020F0502020204030204" pitchFamily="34" charset="0"/>
              </a:rPr>
              <a:t> drops (like many CCCs).</a:t>
            </a:r>
          </a:p>
          <a:p>
            <a:r>
              <a:rPr lang="en-US" altLang="en-US" sz="1800">
                <a:cs typeface="Calibri" panose="020F0502020204030204" pitchFamily="34" charset="0"/>
              </a:rPr>
              <a:t>“D+/D/D-”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b="1" i="1">
                <a:cs typeface="Calibri" panose="020F0502020204030204" pitchFamily="34" charset="0"/>
              </a:rPr>
              <a:t>Issue</a:t>
            </a:r>
            <a:r>
              <a:rPr lang="en-US" altLang="en-US" sz="1600">
                <a:cs typeface="Calibri" panose="020F0502020204030204" pitchFamily="34" charset="0"/>
              </a:rPr>
              <a:t>: These students are </a:t>
            </a:r>
            <a:r>
              <a:rPr lang="en-US" altLang="en-US" sz="1600" i="1">
                <a:cs typeface="Calibri" panose="020F0502020204030204" pitchFamily="34" charset="0"/>
              </a:rPr>
              <a:t>missing much work </a:t>
            </a:r>
            <a:r>
              <a:rPr lang="en-US" altLang="en-US" sz="1600">
                <a:cs typeface="Calibri" panose="020F0502020204030204" pitchFamily="34" charset="0"/>
              </a:rPr>
              <a:t>throughout the class.  Each missed assignment counts as a zero (i.e., an “F”) in your overall grade.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b="1" i="1">
                <a:cs typeface="Calibri" panose="020F0502020204030204" pitchFamily="34" charset="0"/>
              </a:rPr>
              <a:t>Remedy</a:t>
            </a:r>
            <a:r>
              <a:rPr lang="en-US" altLang="en-US" sz="1600">
                <a:cs typeface="Calibri" panose="020F0502020204030204" pitchFamily="34" charset="0"/>
              </a:rPr>
              <a:t>: Always turn in </a:t>
            </a:r>
            <a:r>
              <a:rPr lang="en-US" altLang="en-US" sz="1600" i="1">
                <a:cs typeface="Calibri" panose="020F0502020204030204" pitchFamily="34" charset="0"/>
              </a:rPr>
              <a:t>all</a:t>
            </a:r>
            <a:r>
              <a:rPr lang="en-US" altLang="en-US" sz="1600">
                <a:cs typeface="Calibri" panose="020F0502020204030204" pitchFamily="34" charset="0"/>
              </a:rPr>
              <a:t> assignments even if you don’t feel it’s your best work.  Don’t miss the mid-term or final exam.  And of course, always attend every class.</a:t>
            </a:r>
          </a:p>
          <a:p>
            <a:r>
              <a:rPr lang="en-US" altLang="en-US" sz="1800">
                <a:cs typeface="Calibri" panose="020F0502020204030204" pitchFamily="34" charset="0"/>
              </a:rPr>
              <a:t>“C-”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b="1" i="1">
                <a:cs typeface="Calibri" panose="020F0502020204030204" pitchFamily="34" charset="0"/>
              </a:rPr>
              <a:t>Issue</a:t>
            </a:r>
            <a:r>
              <a:rPr lang="en-US" altLang="en-US" sz="1600">
                <a:cs typeface="Calibri" panose="020F0502020204030204" pitchFamily="34" charset="0"/>
              </a:rPr>
              <a:t>: These students earn C’s/D’s on most of their work, but moreover, the work </a:t>
            </a:r>
            <a:r>
              <a:rPr lang="en-US" altLang="en-US" sz="1600" i="1">
                <a:cs typeface="Calibri" panose="020F0502020204030204" pitchFamily="34" charset="0"/>
              </a:rPr>
              <a:t>doesn’t improve throughout the semester</a:t>
            </a:r>
            <a:r>
              <a:rPr lang="en-US" altLang="en-US" sz="1600">
                <a:cs typeface="Calibri" panose="020F0502020204030204" pitchFamily="34" charset="0"/>
              </a:rPr>
              <a:t>.  That is, the level of performance at the </a:t>
            </a:r>
            <a:r>
              <a:rPr lang="en-US" altLang="en-US" sz="1600" i="1" u="sng">
                <a:cs typeface="Calibri" panose="020F0502020204030204" pitchFamily="34" charset="0"/>
              </a:rPr>
              <a:t>end</a:t>
            </a:r>
            <a:r>
              <a:rPr lang="en-US" altLang="en-US" sz="1600" i="1">
                <a:cs typeface="Calibri" panose="020F0502020204030204" pitchFamily="34" charset="0"/>
              </a:rPr>
              <a:t> of class </a:t>
            </a:r>
            <a:r>
              <a:rPr lang="en-US" altLang="en-US" sz="1600">
                <a:cs typeface="Calibri" panose="020F0502020204030204" pitchFamily="34" charset="0"/>
              </a:rPr>
              <a:t>is very nearly identical to the level of performance at the </a:t>
            </a:r>
            <a:r>
              <a:rPr lang="en-US" altLang="en-US" sz="1600" i="1" u="sng">
                <a:cs typeface="Calibri" panose="020F0502020204030204" pitchFamily="34" charset="0"/>
              </a:rPr>
              <a:t>beginning</a:t>
            </a:r>
            <a:r>
              <a:rPr lang="en-US" altLang="en-US" sz="1600" i="1">
                <a:cs typeface="Calibri" panose="020F0502020204030204" pitchFamily="34" charset="0"/>
              </a:rPr>
              <a:t> of class</a:t>
            </a:r>
            <a:r>
              <a:rPr lang="en-US" altLang="en-US" sz="1600">
                <a:cs typeface="Calibri" panose="020F0502020204030204" pitchFamily="34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b="1" i="1">
                <a:cs typeface="Calibri" panose="020F0502020204030204" pitchFamily="34" charset="0"/>
              </a:rPr>
              <a:t>Remedy</a:t>
            </a:r>
            <a:r>
              <a:rPr lang="en-US" altLang="en-US" sz="1600">
                <a:cs typeface="Calibri" panose="020F0502020204030204" pitchFamily="34" charset="0"/>
              </a:rPr>
              <a:t>: Strive to perform well early, but regardless, strive to </a:t>
            </a:r>
            <a:r>
              <a:rPr lang="en-US" altLang="en-US" sz="1600" i="1">
                <a:cs typeface="Calibri" panose="020F0502020204030204" pitchFamily="34" charset="0"/>
              </a:rPr>
              <a:t>continuously improve</a:t>
            </a:r>
            <a:r>
              <a:rPr lang="en-US" altLang="en-US" sz="1600">
                <a:cs typeface="Calibri" panose="020F0502020204030204" pitchFamily="34" charset="0"/>
              </a:rPr>
              <a:t> on each type of class work deliverable as best as you can.</a:t>
            </a:r>
            <a:endParaRPr lang="en-US" altLang="en-US" sz="1800"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12BA801-2775-403B-AEDE-427DB742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sz="3200"/>
              <a:t>COBAE Upper-Division Core Courses</a:t>
            </a:r>
            <a:br>
              <a:rPr lang="en-US" altLang="en-US" sz="3200"/>
            </a:br>
            <a:r>
              <a:rPr lang="en-US" altLang="en-US" sz="2800"/>
              <a:t>(primary perspectives)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4713BE-A2FE-483E-B389-950B1C757C16}"/>
              </a:ext>
            </a:extLst>
          </p:cNvPr>
          <p:cNvCxnSpPr/>
          <p:nvPr/>
        </p:nvCxnSpPr>
        <p:spPr>
          <a:xfrm>
            <a:off x="2543175" y="16002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BAA372-65AD-4A1D-A1F1-DCB00C6AB726}"/>
              </a:ext>
            </a:extLst>
          </p:cNvPr>
          <p:cNvCxnSpPr/>
          <p:nvPr/>
        </p:nvCxnSpPr>
        <p:spPr>
          <a:xfrm rot="-5400000">
            <a:off x="4638675" y="36957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extBox 10">
            <a:extLst>
              <a:ext uri="{FF2B5EF4-FFF2-40B4-BE49-F238E27FC236}">
                <a16:creationId xmlns:a16="http://schemas.microsoft.com/office/drawing/2014/main" id="{4D45D44C-BFD5-4DCA-8133-07FB63DF4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943600"/>
            <a:ext cx="119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Economic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Capital</a:t>
            </a:r>
          </a:p>
        </p:txBody>
      </p:sp>
      <p:sp>
        <p:nvSpPr>
          <p:cNvPr id="19462" name="TextBox 11">
            <a:extLst>
              <a:ext uri="{FF2B5EF4-FFF2-40B4-BE49-F238E27FC236}">
                <a16:creationId xmlns:a16="http://schemas.microsoft.com/office/drawing/2014/main" id="{4C68D190-5874-40D0-98AC-E7F76C9AD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175" y="5943600"/>
            <a:ext cx="1095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Human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Behavior</a:t>
            </a:r>
          </a:p>
        </p:txBody>
      </p:sp>
      <p:sp>
        <p:nvSpPr>
          <p:cNvPr id="19463" name="TextBox 12">
            <a:extLst>
              <a:ext uri="{FF2B5EF4-FFF2-40B4-BE49-F238E27FC236}">
                <a16:creationId xmlns:a16="http://schemas.microsoft.com/office/drawing/2014/main" id="{E6DD13DC-5A6E-4254-A118-8A6E2CECA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2217738"/>
            <a:ext cx="1312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External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Orientation</a:t>
            </a:r>
          </a:p>
        </p:txBody>
      </p:sp>
      <p:sp>
        <p:nvSpPr>
          <p:cNvPr id="19464" name="TextBox 13">
            <a:extLst>
              <a:ext uri="{FF2B5EF4-FFF2-40B4-BE49-F238E27FC236}">
                <a16:creationId xmlns:a16="http://schemas.microsoft.com/office/drawing/2014/main" id="{C3AF7330-D9B1-43AE-A1A2-2FF96C315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4311650"/>
            <a:ext cx="1312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Internal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Orientation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1EB268-7789-492C-88DB-F89FFC08FA9E}"/>
              </a:ext>
            </a:extLst>
          </p:cNvPr>
          <p:cNvSpPr txBox="1">
            <a:spLocks/>
          </p:cNvSpPr>
          <p:nvPr/>
        </p:nvSpPr>
        <p:spPr bwMode="auto">
          <a:xfrm>
            <a:off x="2965450" y="2078038"/>
            <a:ext cx="1514475" cy="923925"/>
          </a:xfrm>
          <a:prstGeom prst="rect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FIN 303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Financial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Management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293739-664F-44A5-983E-4430DB84553C}"/>
              </a:ext>
            </a:extLst>
          </p:cNvPr>
          <p:cNvSpPr txBox="1">
            <a:spLocks/>
          </p:cNvSpPr>
          <p:nvPr/>
        </p:nvSpPr>
        <p:spPr bwMode="auto">
          <a:xfrm>
            <a:off x="2989263" y="4173538"/>
            <a:ext cx="1468437" cy="923925"/>
          </a:xfrm>
          <a:prstGeom prst="rect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SOM 306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Operations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32AC37-EA9E-4755-8764-8718BD8204EA}"/>
              </a:ext>
            </a:extLst>
          </p:cNvPr>
          <p:cNvSpPr txBox="1">
            <a:spLocks/>
          </p:cNvSpPr>
          <p:nvPr/>
        </p:nvSpPr>
        <p:spPr bwMode="auto">
          <a:xfrm>
            <a:off x="5084763" y="2078038"/>
            <a:ext cx="1468437" cy="923925"/>
          </a:xfrm>
          <a:prstGeom prst="rect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MKT 304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Marketing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Management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29AEA-1F2E-4FF7-85A7-D40CDA1C09EB}"/>
              </a:ext>
            </a:extLst>
          </p:cNvPr>
          <p:cNvSpPr txBox="1">
            <a:spLocks/>
          </p:cNvSpPr>
          <p:nvPr/>
        </p:nvSpPr>
        <p:spPr bwMode="auto">
          <a:xfrm>
            <a:off x="5084763" y="4035425"/>
            <a:ext cx="1601787" cy="1200150"/>
          </a:xfrm>
          <a:prstGeom prst="rect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MGT 360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Mgt. 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Organizational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Behavior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56DBDF-A1CC-40FC-A15C-C822ADA2E9F5}"/>
              </a:ext>
            </a:extLst>
          </p:cNvPr>
          <p:cNvCxnSpPr/>
          <p:nvPr/>
        </p:nvCxnSpPr>
        <p:spPr>
          <a:xfrm>
            <a:off x="2819400" y="3581400"/>
            <a:ext cx="391477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83D04A-6053-407E-86EC-9FFCC8B7D809}"/>
              </a:ext>
            </a:extLst>
          </p:cNvPr>
          <p:cNvCxnSpPr/>
          <p:nvPr/>
        </p:nvCxnSpPr>
        <p:spPr>
          <a:xfrm rot="-5400000">
            <a:off x="2819400" y="3733801"/>
            <a:ext cx="391477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E1F35235-90B1-4E33-8AB4-1A4D332A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EF1405-9D3B-4239-A8EA-A553FF068F86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96331B35-25FF-4655-9FC5-FB3280C78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51054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5AB1BB82-DE12-4E03-965D-74648ED1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B5E89D-17E0-43F2-A23D-CB9403A54ED9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E33036D-EE4E-426B-9E68-00D716591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Ethical Considerations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01B1C4D-B1BF-4C92-AB9D-A91856AA1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Utilitarianism (“evaluated by the results”)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A Branch of Consequentialism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What is the greatest good for the greatest number?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/>
              <a:t>Measured Benefits </a:t>
            </a:r>
            <a:r>
              <a:rPr lang="en-US" altLang="en-US" sz="2000" i="1" dirty="0"/>
              <a:t>divided by</a:t>
            </a:r>
            <a:r>
              <a:rPr lang="en-US" altLang="en-US" sz="2000" dirty="0"/>
              <a:t> Measured Costs → “Best Ethical Decision”</a:t>
            </a:r>
            <a:endParaRPr lang="en-US" sz="2000" dirty="0"/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Deontology (“inherent duty”)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Categorical Imperative, Reciprocity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What is right, fair, and just for another individual?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Endowments </a:t>
            </a:r>
            <a:r>
              <a:rPr lang="en-US" sz="2000" i="1" dirty="0"/>
              <a:t>subject to</a:t>
            </a:r>
            <a:r>
              <a:rPr lang="en-US" sz="2000" dirty="0"/>
              <a:t> Burdens → “Best Ethical Decision”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/>
              <a:t>Nicomachean</a:t>
            </a:r>
            <a:r>
              <a:rPr lang="en-US" sz="2400" dirty="0"/>
              <a:t> (“moral virtues”)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Courage, Temperance, Liberality, Generosity, </a:t>
            </a:r>
            <a:r>
              <a:rPr lang="en-US" sz="2000" dirty="0" err="1"/>
              <a:t>Magnamity</a:t>
            </a:r>
            <a:r>
              <a:rPr lang="en-US" sz="2000" dirty="0"/>
              <a:t>, Moderation, Gentleness, Friendliness, Wittiness, Truthfulness/Integrity, “Sense of Shame”, …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What descriptive attributes can be ascribed to me?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/>
              <a:t>Virtues </a:t>
            </a:r>
            <a:r>
              <a:rPr lang="en-US" altLang="en-US" sz="2000" i="1" dirty="0">
                <a:sym typeface="Symbol" panose="05050102010706020507" pitchFamily="18" charset="2"/>
              </a:rPr>
              <a:t>approach</a:t>
            </a:r>
            <a:r>
              <a:rPr lang="en-US" altLang="en-US" sz="2000" dirty="0">
                <a:sym typeface="Symbol" panose="05050102010706020507" pitchFamily="18" charset="2"/>
              </a:rPr>
              <a:t>  and </a:t>
            </a:r>
            <a:r>
              <a:rPr lang="en-US" altLang="en-US" sz="2000" dirty="0"/>
              <a:t>Vices </a:t>
            </a:r>
            <a:r>
              <a:rPr lang="en-US" altLang="en-US" sz="2000" i="1" dirty="0">
                <a:sym typeface="Symbol" panose="05050102010706020507" pitchFamily="18" charset="2"/>
              </a:rPr>
              <a:t>approach</a:t>
            </a:r>
            <a:r>
              <a:rPr lang="en-US" altLang="en-US" sz="2000" dirty="0">
                <a:sym typeface="Symbol" panose="05050102010706020507" pitchFamily="18" charset="2"/>
              </a:rPr>
              <a:t> 0</a:t>
            </a:r>
            <a:r>
              <a:rPr lang="en-US" altLang="en-US" sz="2000" dirty="0"/>
              <a:t> → “Best Ethical Decision”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7375080A-1AC7-40E3-ABFC-8062F47C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2A62AC-7776-44D2-95FC-5848CEEBBC48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DF44BF5-630C-4374-A7AC-0B5AAF3C0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/>
              <a:t>Nicomachean Ethics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65DE404-8D95-486C-AD46-D5245F140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/>
              <a:t>Nicomachean</a:t>
            </a:r>
            <a:r>
              <a:rPr lang="en-US" sz="2400" dirty="0"/>
              <a:t> (“moral virtues”)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Courage, Temperance, Liberality, Generosity, </a:t>
            </a:r>
            <a:r>
              <a:rPr lang="en-US" sz="2000" dirty="0" err="1"/>
              <a:t>Magnamity</a:t>
            </a:r>
            <a:r>
              <a:rPr lang="en-US" sz="2000" dirty="0"/>
              <a:t>, Moderation, Gentleness, Friendliness, Wittiness, Truthfulness/Integrity, “Sense of Shame”, …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What descriptive attributes can be ascribed to me?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/>
              <a:t>Virtues </a:t>
            </a:r>
            <a:r>
              <a:rPr lang="en-US" altLang="en-US" sz="2000" i="1" dirty="0">
                <a:sym typeface="Symbol" panose="05050102010706020507" pitchFamily="18" charset="2"/>
              </a:rPr>
              <a:t>approach</a:t>
            </a:r>
            <a:r>
              <a:rPr lang="en-US" altLang="en-US" sz="2000" dirty="0">
                <a:sym typeface="Symbol" panose="05050102010706020507" pitchFamily="18" charset="2"/>
              </a:rPr>
              <a:t>  and </a:t>
            </a:r>
            <a:r>
              <a:rPr lang="en-US" altLang="en-US" sz="2000" dirty="0"/>
              <a:t>Vices </a:t>
            </a:r>
            <a:r>
              <a:rPr lang="en-US" altLang="en-US" sz="2000" i="1" dirty="0">
                <a:sym typeface="Symbol" panose="05050102010706020507" pitchFamily="18" charset="2"/>
              </a:rPr>
              <a:t>approach</a:t>
            </a:r>
            <a:r>
              <a:rPr lang="en-US" altLang="en-US" sz="2000" dirty="0">
                <a:sym typeface="Symbol" panose="05050102010706020507" pitchFamily="18" charset="2"/>
              </a:rPr>
              <a:t> 0</a:t>
            </a:r>
            <a:r>
              <a:rPr lang="en-US" altLang="en-US" sz="2000" dirty="0"/>
              <a:t> → “Best Ethical Decision”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In addition to doing the right thing…you need to</a:t>
            </a:r>
            <a:endParaRPr lang="en-US" sz="2400" i="1" dirty="0"/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000" i="1" dirty="0"/>
              <a:t>Know</a:t>
            </a:r>
            <a:r>
              <a:rPr lang="en-US" sz="2000" dirty="0"/>
              <a:t> it’s the right thing to do</a:t>
            </a: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000" dirty="0"/>
              <a:t>Know </a:t>
            </a:r>
            <a:r>
              <a:rPr lang="en-US" sz="2000" i="1" dirty="0"/>
              <a:t>why</a:t>
            </a:r>
            <a:r>
              <a:rPr lang="en-US" sz="2000" dirty="0"/>
              <a:t> it’s the right thing to do</a:t>
            </a: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000" dirty="0"/>
              <a:t>Do it in the way </a:t>
            </a:r>
            <a:r>
              <a:rPr lang="en-US" sz="2000" i="1" dirty="0"/>
              <a:t>other ethical individuals</a:t>
            </a:r>
            <a:r>
              <a:rPr lang="en-US" sz="2000" dirty="0"/>
              <a:t> would do it</a:t>
            </a: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000" dirty="0"/>
              <a:t>Always do that same thing in </a:t>
            </a:r>
            <a:r>
              <a:rPr lang="en-US" sz="2000" i="1" dirty="0"/>
              <a:t>all future, similar situations</a:t>
            </a: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000" i="1" dirty="0"/>
              <a:t>Enjoy</a:t>
            </a:r>
            <a:r>
              <a:rPr lang="en-US" sz="2000" dirty="0"/>
              <a:t> doing that thing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And…do it with a </a:t>
            </a:r>
            <a:r>
              <a:rPr lang="en-US" sz="2000" i="1" dirty="0"/>
              <a:t>compelling and persuasive argument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And…take care to avoid making any </a:t>
            </a:r>
            <a:r>
              <a:rPr lang="en-US" sz="2000" i="1" dirty="0"/>
              <a:t>logical fallacies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And…link </a:t>
            </a:r>
            <a:r>
              <a:rPr lang="en-US" sz="2000" i="1" dirty="0" err="1">
                <a:sym typeface="Wingdings" pitchFamily="2" charset="2"/>
              </a:rPr>
              <a:t>beliefs</a:t>
            </a:r>
            <a:r>
              <a:rPr lang="en-US" sz="2000" i="1" dirty="0" err="1">
                <a:latin typeface="Cambria"/>
                <a:sym typeface="Wingdings" pitchFamily="2" charset="2"/>
              </a:rPr>
              <a:t>↔</a:t>
            </a:r>
            <a:r>
              <a:rPr lang="en-US" sz="2000" i="1" dirty="0" err="1">
                <a:sym typeface="Wingdings" pitchFamily="2" charset="2"/>
              </a:rPr>
              <a:t>desires</a:t>
            </a:r>
            <a:r>
              <a:rPr lang="en-US" sz="2000" dirty="0">
                <a:sym typeface="Wingdings" pitchFamily="2" charset="2"/>
              </a:rPr>
              <a:t> and </a:t>
            </a:r>
            <a:r>
              <a:rPr lang="en-US" sz="2000" i="1" dirty="0" err="1">
                <a:sym typeface="Wingdings" pitchFamily="2" charset="2"/>
              </a:rPr>
              <a:t>intentionality</a:t>
            </a:r>
            <a:r>
              <a:rPr lang="en-US" sz="2000" i="1" dirty="0" err="1">
                <a:latin typeface="Cambria"/>
                <a:sym typeface="Wingdings" pitchFamily="2" charset="2"/>
              </a:rPr>
              <a:t>↔</a:t>
            </a:r>
            <a:r>
              <a:rPr lang="en-US" sz="2000" i="1" dirty="0" err="1">
                <a:sym typeface="Wingdings" pitchFamily="2" charset="2"/>
              </a:rPr>
              <a:t>understanding</a:t>
            </a:r>
            <a:endParaRPr lang="en-US" sz="2000" i="1" dirty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Whew!...But that’s what the business </a:t>
            </a:r>
            <a:r>
              <a:rPr lang="en-US" sz="2000" i="1" u="sng" dirty="0"/>
              <a:t>faculty</a:t>
            </a:r>
            <a:r>
              <a:rPr lang="en-US" sz="2000" u="sng" dirty="0"/>
              <a:t> </a:t>
            </a:r>
            <a:r>
              <a:rPr lang="en-US" sz="2000" i="1" u="sng" dirty="0"/>
              <a:t>require</a:t>
            </a:r>
            <a:r>
              <a:rPr lang="en-US" sz="2000" u="sng" dirty="0"/>
              <a:t> </a:t>
            </a:r>
            <a:r>
              <a:rPr lang="en-US" sz="2000" dirty="0"/>
              <a:t>of students and what </a:t>
            </a:r>
            <a:r>
              <a:rPr lang="en-US" sz="2000" i="1" u="sng" dirty="0"/>
              <a:t>employers</a:t>
            </a:r>
            <a:r>
              <a:rPr lang="en-US" sz="2000" u="sng" dirty="0"/>
              <a:t> </a:t>
            </a:r>
            <a:r>
              <a:rPr lang="en-US" sz="2000" i="1" u="sng" dirty="0"/>
              <a:t>expect</a:t>
            </a:r>
            <a:r>
              <a:rPr lang="en-US" sz="2000" u="sng" dirty="0"/>
              <a:t> </a:t>
            </a:r>
            <a:r>
              <a:rPr lang="en-US" sz="2000" dirty="0"/>
              <a:t>of professionals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9B802242-88CD-4EB0-AB6F-2C7B078C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9FD454-0BCD-4E9C-A560-A082B397F9CB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6ED5CCF-8FD2-4200-9943-A2332382C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</a:t>
            </a:r>
            <a:r>
              <a:rPr lang="en-US" altLang="en-US" i="1"/>
              <a:t>Upward</a:t>
            </a:r>
            <a:r>
              <a:rPr lang="en-US" altLang="en-US"/>
              <a:t> Influence” (or “Managing your Boss”)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16077C3-E6B0-4E40-A60D-D090C8F6C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i="1"/>
              <a:t>Congruence</a:t>
            </a:r>
            <a:r>
              <a:rPr lang="en-US" altLang="en-US" sz="1800"/>
              <a:t> (work on issues congruent with your position and role)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i="1"/>
              <a:t>Credibility</a:t>
            </a:r>
            <a:r>
              <a:rPr lang="en-US" altLang="en-US" sz="1800"/>
              <a:t> (being honest, open, non-self-serving, &amp; straightforward)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i="1"/>
              <a:t>Communication</a:t>
            </a:r>
            <a:r>
              <a:rPr lang="en-US" altLang="en-US" sz="1800"/>
              <a:t> (maintain access to a broad communication network)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i="1"/>
              <a:t>Compatibility</a:t>
            </a:r>
            <a:r>
              <a:rPr lang="en-US" altLang="en-US" sz="1800"/>
              <a:t> (talk about issues in harmony with the organization)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i="1"/>
              <a:t>Solvability</a:t>
            </a:r>
            <a:r>
              <a:rPr lang="en-US" altLang="en-US" sz="1800"/>
              <a:t> (make it clear that the issue can, indeed, be solved)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i="1"/>
              <a:t>Payoff</a:t>
            </a:r>
            <a:r>
              <a:rPr lang="en-US" altLang="en-US" sz="1800"/>
              <a:t> (the higher the payoff </a:t>
            </a:r>
            <a:r>
              <a:rPr lang="en-US" altLang="en-US" sz="1800">
                <a:sym typeface="Symbol" panose="05050102010706020507" pitchFamily="18" charset="2"/>
              </a:rPr>
              <a:t> the more it will receive attention</a:t>
            </a:r>
            <a:r>
              <a:rPr lang="en-US" altLang="en-US" sz="18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i="1"/>
              <a:t>Expertise</a:t>
            </a:r>
            <a:r>
              <a:rPr lang="en-US" altLang="en-US" sz="1800"/>
              <a:t> (identify any required expertise in the organization)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i="1"/>
              <a:t>Responsibility</a:t>
            </a:r>
            <a:r>
              <a:rPr lang="en-US" altLang="en-US" sz="1800"/>
              <a:t> (point out the responsibility that top managers have)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i="1"/>
              <a:t>Presentation</a:t>
            </a:r>
            <a:r>
              <a:rPr lang="en-US" altLang="en-US" sz="1800"/>
              <a:t> (explain the issue in precise, simple terms &amp; with data)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i="1"/>
              <a:t>Bundling</a:t>
            </a:r>
            <a:r>
              <a:rPr lang="en-US" altLang="en-US" sz="1800"/>
              <a:t> (point out the relationship between this issue and others)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i="1"/>
              <a:t>Coalitions</a:t>
            </a:r>
            <a:r>
              <a:rPr lang="en-US" altLang="en-US" sz="1800"/>
              <a:t> (gain sponsorship by other people who will help you)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i="1"/>
              <a:t>Visibility</a:t>
            </a:r>
            <a:r>
              <a:rPr lang="en-US" altLang="en-US" sz="1800"/>
              <a:t> (bosses act when many individuals are publicly involved)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/>
          </a:p>
          <a:p>
            <a:pPr lvl="1"/>
            <a:endParaRPr lang="en-US" altLang="en-US" sz="1600"/>
          </a:p>
          <a:p>
            <a:pPr lvl="1"/>
            <a:r>
              <a:rPr lang="en-US" altLang="en-US" sz="1600"/>
              <a:t>Dutton, J. E., and Ashford, S. J. (1993). Selling Issues to Top Management</a:t>
            </a:r>
            <a:r>
              <a:rPr lang="en-US" altLang="en-US" sz="1600" i="1"/>
              <a:t>, Academy of Management Review, 27:31-40</a:t>
            </a:r>
            <a:r>
              <a:rPr lang="en-US" altLang="en-US" sz="1600"/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DADE966A-1815-492A-B787-32C35A5B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2B8767-C5F9-4612-BC45-17DC8EB7BA26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5EF817D-AC23-4BDD-B196-74C7804F1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Use any Gateway Ideas</a:t>
            </a:r>
            <a:br>
              <a:rPr lang="en-US" altLang="en-US"/>
            </a:br>
            <a:r>
              <a:rPr lang="en-US" altLang="en-US"/>
              <a:t>(Content or Process)…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9530173-A1D3-4F9D-8A07-53F8611CC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…In another class?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…At work?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…Elsewhere?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Explain.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26F1A9B5-5BAB-42F7-89C0-8D37812F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BCEAF2-301C-4745-B399-300FDF1E783E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4B74EDE-1E8D-4657-A73D-DDC6DCDBB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Extra-curricular activities matter…deeply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6474A57-28BC-45C9-8E85-970195A311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Join the student organization for your major</a:t>
            </a:r>
          </a:p>
          <a:p>
            <a:pPr lvl="1" eaLnBrk="1" hangingPunct="1"/>
            <a:r>
              <a:rPr lang="en-US" altLang="en-US" dirty="0"/>
              <a:t>AA, ALPFA, AMA, BAY</a:t>
            </a:r>
            <a:r>
              <a:rPr lang="en-US" altLang="en-US"/>
              <a:t>, Pre-Law, </a:t>
            </a:r>
            <a:r>
              <a:rPr lang="en-US" altLang="en-US" dirty="0"/>
              <a:t>LBA, MISA, SFA, etc.</a:t>
            </a:r>
          </a:p>
          <a:p>
            <a:pPr lvl="1" eaLnBrk="1" hangingPunct="1"/>
            <a:r>
              <a:rPr lang="en-US" altLang="en-US" sz="2000" dirty="0">
                <a:latin typeface="Courier New" panose="02070309020205020404" pitchFamily="49" charset="0"/>
              </a:rPr>
              <a:t>http://www.csun.edu/cobaessc/clubs-and-organizations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Take a leadership role if you can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FA4A89CF-87AB-4736-A725-B3200508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787C0D-9145-421E-8EF8-3DAD38FC9330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383DE1E-3962-437D-91A7-509AA18C7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“Today’s College students </a:t>
            </a:r>
            <a:r>
              <a:rPr lang="en-US" altLang="en-US" i="1"/>
              <a:t>must</a:t>
            </a:r>
            <a:r>
              <a:rPr lang="en-US" altLang="en-US"/>
              <a:t>…”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52CBE0D-8068-47F0-921D-243538E0D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Get workplace experience before graduating.</a:t>
            </a:r>
          </a:p>
          <a:p>
            <a:endParaRPr lang="en-US" altLang="en-US" sz="2000"/>
          </a:p>
          <a:p>
            <a:r>
              <a:rPr lang="en-US" altLang="en-US" sz="2000"/>
              <a:t>Start building a network early.</a:t>
            </a:r>
          </a:p>
          <a:p>
            <a:endParaRPr lang="en-US" altLang="en-US" sz="2000"/>
          </a:p>
          <a:p>
            <a:r>
              <a:rPr lang="en-US" altLang="en-US" sz="2000"/>
              <a:t>Acquire technical, analytical and interpersonal skills not taught in college classes.</a:t>
            </a:r>
          </a:p>
          <a:p>
            <a:endParaRPr lang="en-US" altLang="en-US" sz="2000"/>
          </a:p>
          <a:p>
            <a:r>
              <a:rPr lang="en-US" altLang="en-US" sz="2000"/>
              <a:t>Avoid relying heavily on online job boards.</a:t>
            </a:r>
          </a:p>
          <a:p>
            <a:endParaRPr lang="en-US" altLang="en-US" sz="2000"/>
          </a:p>
          <a:p>
            <a:r>
              <a:rPr lang="en-US" altLang="en-US" sz="2000"/>
              <a:t>Build a robust LinkedIn profile.</a:t>
            </a:r>
          </a:p>
          <a:p>
            <a:endParaRPr lang="en-US" altLang="en-US" sz="2000"/>
          </a:p>
          <a:p>
            <a:r>
              <a:rPr lang="en-US" altLang="en-US" sz="2000"/>
              <a:t>Seek out other experienced adult mentors for advice.</a:t>
            </a:r>
          </a:p>
        </p:txBody>
      </p:sp>
      <p:sp>
        <p:nvSpPr>
          <p:cNvPr id="25605" name="TextBox 1">
            <a:extLst>
              <a:ext uri="{FF2B5EF4-FFF2-40B4-BE49-F238E27FC236}">
                <a16:creationId xmlns:a16="http://schemas.microsoft.com/office/drawing/2014/main" id="{0B7B0196-EB0B-49EF-B4E1-76980B227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6400800"/>
            <a:ext cx="780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600"/>
              <a:t>Shellenbarger, S. (May 7, 2019) Job Advice for Grads, </a:t>
            </a:r>
            <a:r>
              <a:rPr lang="en-US" altLang="en-US" sz="1600" i="1"/>
              <a:t>Wall Street Journal.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5360A52B-BB02-42C3-9EBC-EF0D714F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B1AED8-491C-4F75-9DB2-1A8ECD5C15FA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287CDA8-013B-4EA2-A185-33366D8EBA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“Suggestions for today’s College students from CEOs”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619F384-DF37-4B89-9B20-5628A0CC5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/>
              <a:t>“No one likes a phony. Don't be a different person at work.”</a:t>
            </a:r>
          </a:p>
          <a:p>
            <a:pPr lvl="1"/>
            <a:r>
              <a:rPr lang="en-US" altLang="en-US" sz="1400"/>
              <a:t>Mandy Ginsberg (Chief executive, Match Group Inc.)</a:t>
            </a:r>
          </a:p>
          <a:p>
            <a:pPr lvl="1"/>
            <a:endParaRPr lang="en-US" altLang="en-US" sz="1400"/>
          </a:p>
          <a:p>
            <a:r>
              <a:rPr lang="en-US" altLang="en-US" sz="1800"/>
              <a:t>“Be sensitive. The must-have skill: Empathy.”</a:t>
            </a:r>
          </a:p>
          <a:p>
            <a:pPr lvl="1"/>
            <a:r>
              <a:rPr lang="en-US" altLang="en-US" sz="1400"/>
              <a:t>Mark Hoplamazian (CEO, Hyatt Hotels Corp.)</a:t>
            </a:r>
          </a:p>
          <a:p>
            <a:endParaRPr lang="en-US" altLang="en-US" sz="1800"/>
          </a:p>
          <a:p>
            <a:r>
              <a:rPr lang="en-US" altLang="en-US" sz="1800"/>
              <a:t>“Don't just take the highest-paying offer.”</a:t>
            </a:r>
          </a:p>
          <a:p>
            <a:pPr lvl="1"/>
            <a:r>
              <a:rPr lang="en-US" altLang="en-US" sz="1400"/>
              <a:t>Clara Shih (CEO, Hearsay Systems Inc.)</a:t>
            </a:r>
          </a:p>
          <a:p>
            <a:endParaRPr lang="en-US" altLang="en-US" sz="1800"/>
          </a:p>
          <a:p>
            <a:r>
              <a:rPr lang="en-US" altLang="en-US" sz="1800"/>
              <a:t>“Realize the power in saying ‘no’”</a:t>
            </a:r>
          </a:p>
          <a:p>
            <a:pPr lvl="1"/>
            <a:r>
              <a:rPr lang="en-US" altLang="en-US" sz="1400"/>
              <a:t>Gary Erickson and Kit Crawford (Co-CEOs, Clif Bar &amp; Co.)</a:t>
            </a:r>
          </a:p>
          <a:p>
            <a:endParaRPr lang="en-US" altLang="en-US" sz="1800"/>
          </a:p>
          <a:p>
            <a:r>
              <a:rPr lang="en-US" altLang="en-US" sz="1800"/>
              <a:t>Pick your early bosses wisely. A good test: Do you even like them?</a:t>
            </a:r>
          </a:p>
          <a:p>
            <a:pPr lvl="1"/>
            <a:r>
              <a:rPr lang="en-US" altLang="en-US" sz="1400"/>
              <a:t>Barbara Corcoran (CEO, Barbara Corcoran Inc.)</a:t>
            </a:r>
          </a:p>
          <a:p>
            <a:pPr lvl="1"/>
            <a:endParaRPr lang="en-US" altLang="en-US" sz="1400"/>
          </a:p>
          <a:p>
            <a:endParaRPr lang="en-US" altLang="en-US" sz="1800"/>
          </a:p>
        </p:txBody>
      </p:sp>
      <p:sp>
        <p:nvSpPr>
          <p:cNvPr id="26629" name="TextBox 1">
            <a:extLst>
              <a:ext uri="{FF2B5EF4-FFF2-40B4-BE49-F238E27FC236}">
                <a16:creationId xmlns:a16="http://schemas.microsoft.com/office/drawing/2014/main" id="{87AD33EA-9359-41CF-A9FC-5C9B46F5F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6400800"/>
            <a:ext cx="803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400"/>
              <a:t>Cutter, C., and Fuhrmans, V. (May 11, 2019) Job Advice for Grads, </a:t>
            </a:r>
            <a:r>
              <a:rPr lang="en-US" altLang="en-US" sz="1400" i="1"/>
              <a:t>Wall Street Journal.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EB5A2C1D-9592-438E-916C-EFDBCEAE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02D6E0-23A7-4364-A450-0AA21220DEAF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4EFACA9-37B0-49F7-B1B8-7EBBA3E1E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“Suggestions for today’s College students from CEOs”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B0F7900-A928-442C-8EE3-E7842BD774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/>
              <a:t>Don't overestimate the risk of failure.</a:t>
            </a:r>
          </a:p>
          <a:p>
            <a:pPr lvl="1"/>
            <a:r>
              <a:rPr lang="en-US" altLang="en-US" sz="1400"/>
              <a:t>Rich Barton (CEO, Zillow Group Inc.)</a:t>
            </a:r>
          </a:p>
          <a:p>
            <a:pPr lvl="1"/>
            <a:endParaRPr lang="en-US" altLang="en-US" sz="1400"/>
          </a:p>
          <a:p>
            <a:r>
              <a:rPr lang="en-US" altLang="en-US" sz="1800"/>
              <a:t>Embrace being 'purposefully direction-less.' (That doesn't mean stop working.)</a:t>
            </a:r>
          </a:p>
          <a:p>
            <a:pPr lvl="1"/>
            <a:r>
              <a:rPr lang="en-US" altLang="en-US" sz="1400"/>
              <a:t>Logan Green (CEO, Lyft Inc.)</a:t>
            </a:r>
          </a:p>
          <a:p>
            <a:pPr lvl="1"/>
            <a:endParaRPr lang="en-US" altLang="en-US" sz="1400"/>
          </a:p>
          <a:p>
            <a:r>
              <a:rPr lang="en-US" altLang="en-US" sz="1800"/>
              <a:t>Dig in. Don't treat your job as a temporary stop.</a:t>
            </a:r>
          </a:p>
          <a:p>
            <a:pPr lvl="1"/>
            <a:r>
              <a:rPr lang="en-US" altLang="en-US" sz="1400"/>
              <a:t>Laura Alber (CEO, Williams-Sonoma Inc.)</a:t>
            </a:r>
          </a:p>
          <a:p>
            <a:pPr lvl="1"/>
            <a:endParaRPr lang="en-US" altLang="en-US" sz="1400"/>
          </a:p>
          <a:p>
            <a:r>
              <a:rPr lang="en-US" altLang="en-US" sz="1800"/>
              <a:t>Or maybe job hop. You'll be better for it.</a:t>
            </a:r>
          </a:p>
          <a:p>
            <a:pPr lvl="1"/>
            <a:r>
              <a:rPr lang="en-US" altLang="en-US" sz="1400"/>
              <a:t>Steve Hafner (CEO, Kayak)</a:t>
            </a:r>
          </a:p>
        </p:txBody>
      </p:sp>
      <p:sp>
        <p:nvSpPr>
          <p:cNvPr id="27653" name="TextBox 1">
            <a:extLst>
              <a:ext uri="{FF2B5EF4-FFF2-40B4-BE49-F238E27FC236}">
                <a16:creationId xmlns:a16="http://schemas.microsoft.com/office/drawing/2014/main" id="{8BDFB7F4-5890-4825-8B1A-E7014E5B7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6400800"/>
            <a:ext cx="803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400"/>
              <a:t>Cutter, C., and Fuhrmans, V. (May 11, 2019) Job Advice for Grads, </a:t>
            </a:r>
            <a:r>
              <a:rPr lang="en-US" altLang="en-US" sz="1400" i="1"/>
              <a:t>Wall Street Journal.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lide Number Placeholder 6">
            <a:extLst>
              <a:ext uri="{FF2B5EF4-FFF2-40B4-BE49-F238E27FC236}">
                <a16:creationId xmlns:a16="http://schemas.microsoft.com/office/drawing/2014/main" id="{6D907E5D-3BA2-4107-9AC8-B08B2E43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6DC779-9B42-4B90-B7CD-CAE6449DBEE9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37" name="Rectangle 2">
            <a:extLst>
              <a:ext uri="{FF2B5EF4-FFF2-40B4-BE49-F238E27FC236}">
                <a16:creationId xmlns:a16="http://schemas.microsoft.com/office/drawing/2014/main" id="{E5D9FFDA-59ED-414A-89C3-E80B2CDEF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Key Leadership Skills from “Good to Great”</a:t>
            </a:r>
          </a:p>
        </p:txBody>
      </p:sp>
      <p:pic>
        <p:nvPicPr>
          <p:cNvPr id="1038" name="Picture 3">
            <a:extLst>
              <a:ext uri="{FF2B5EF4-FFF2-40B4-BE49-F238E27FC236}">
                <a16:creationId xmlns:a16="http://schemas.microsoft.com/office/drawing/2014/main" id="{DD29EE25-8105-4070-8530-7881AFEC3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0981"/>
            <a:ext cx="1752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A06D71-6F4C-4F73-ACF7-96ADA0ABB1E8}"/>
              </a:ext>
            </a:extLst>
          </p:cNvPr>
          <p:cNvGraphicFramePr/>
          <p:nvPr/>
        </p:nvGraphicFramePr>
        <p:xfrm>
          <a:off x="3124200" y="1905000"/>
          <a:ext cx="4495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6F6E5195-78F2-49CC-A5C4-6169E9AD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421862-3585-4170-B1F5-9FE73DB3E256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2B7C1FC-38D0-41E2-BACC-1B21C97DF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Korn Ferry’s Four Dimensional Assessment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8F3DEFD-BABE-4D1B-9083-381738F94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Traits</a:t>
            </a:r>
          </a:p>
          <a:p>
            <a:pPr lvl="1" eaLnBrk="1" hangingPunct="1"/>
            <a:r>
              <a:rPr lang="en-US" altLang="en-US" sz="2000"/>
              <a:t>The natural tendencies and preferences you lean toward, including personality and intellectual capacity.</a:t>
            </a:r>
          </a:p>
          <a:p>
            <a:pPr eaLnBrk="1" hangingPunct="1"/>
            <a:r>
              <a:rPr lang="en-US" altLang="en-US" sz="2400"/>
              <a:t>Drivers</a:t>
            </a:r>
          </a:p>
          <a:p>
            <a:pPr lvl="1" eaLnBrk="1" hangingPunct="1"/>
            <a:r>
              <a:rPr lang="en-US" altLang="en-US" sz="2000"/>
              <a:t>The values and interests that influence your career path, motivation, and engagement.</a:t>
            </a:r>
          </a:p>
          <a:p>
            <a:pPr eaLnBrk="1" hangingPunct="1"/>
            <a:r>
              <a:rPr lang="en-US" altLang="en-US" sz="2400"/>
              <a:t>Competencies</a:t>
            </a:r>
          </a:p>
          <a:p>
            <a:pPr lvl="1" eaLnBrk="1" hangingPunct="1"/>
            <a:r>
              <a:rPr lang="en-US" altLang="en-US" sz="2000"/>
              <a:t>Your observable skills and behaviors that matter for success.</a:t>
            </a:r>
          </a:p>
          <a:p>
            <a:pPr eaLnBrk="1" hangingPunct="1"/>
            <a:r>
              <a:rPr lang="en-US" altLang="en-US" sz="2400"/>
              <a:t>Experiences</a:t>
            </a:r>
          </a:p>
          <a:p>
            <a:pPr lvl="1" eaLnBrk="1" hangingPunct="1"/>
            <a:r>
              <a:rPr lang="en-US" altLang="en-US" sz="2000"/>
              <a:t>The assignments and roles that shape you for future opportunities.</a:t>
            </a:r>
          </a:p>
          <a:p>
            <a:pPr lvl="1" eaLnBrk="1" hangingPunct="1"/>
            <a:endParaRPr lang="en-US" altLang="en-US" sz="200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BC3CC6A5-623A-46B5-9B3F-386C3D921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1A841-FC47-4D59-B965-48346248C7E9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D695A39-6990-48CC-8B20-99E14768E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Fall in love…</a:t>
            </a:r>
            <a:br>
              <a:rPr lang="en-US" altLang="en-US"/>
            </a:br>
            <a:br>
              <a:rPr lang="en-US" altLang="en-US" sz="2400"/>
            </a:br>
            <a:r>
              <a:rPr lang="en-US" altLang="en-US" sz="2400"/>
              <a:t>(yes, this needs some explanation…)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CB6A857A-BDE7-4FA2-975C-05DC2FB4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C5B9D5-A610-41FD-85E4-12AEAEE044CB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98BDFE73-FB81-4BFF-A5DF-63E417583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/>
              <a:t>(explain final grades</a:t>
            </a:r>
            <a:br>
              <a:rPr lang="en-US" altLang="en-US" sz="2400"/>
            </a:br>
            <a:r>
              <a:rPr lang="en-US" altLang="en-US" sz="2400"/>
              <a:t>and</a:t>
            </a:r>
            <a:br>
              <a:rPr lang="en-US" altLang="en-US" sz="2400"/>
            </a:br>
            <a:r>
              <a:rPr lang="en-US" altLang="en-US" sz="2400"/>
              <a:t>associated timelines)</a:t>
            </a: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FC22D592-5972-4455-9C70-E9B5830D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EE099C-06ED-45CF-A020-3B7445F37EEA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0988538-CC1F-4283-948F-41928C903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/>
              <a:t>(hand back Ethics Essays)</a:t>
            </a: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2F402939-E089-411F-B48D-083D506D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2EB3CE-F6E8-401E-8DDB-C85AA63EB86E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171" name="Rectangle 2" descr="asdfasfdasfs">
            <a:extLst>
              <a:ext uri="{FF2B5EF4-FFF2-40B4-BE49-F238E27FC236}">
                <a16:creationId xmlns:a16="http://schemas.microsoft.com/office/drawing/2014/main" id="{5032C6EA-529F-4C11-9661-2B109F629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Student Portfolio</a:t>
            </a:r>
            <a:endParaRPr lang="en-US" altLang="en-US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17B8BFBB-FB75-4360-AECE-DE19BB9C9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400"/>
            <a:ext cx="8077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C2E86FC0-2151-4398-852D-653A4BA0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7FBA74-ADA9-46DB-92FE-845E36D1F0D7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57A9C74-406A-4AF3-B408-3EC04243A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Professional?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E89890F-4AC9-4B1F-956C-23170DB92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Privileges preparation and readiness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Is persistently ahead within any given project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Sweats the details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Embraces theory, eschews ideology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Can hold opposing viewpoints and understands differing perspectives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Espouses values, eschews ego-status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Focuses well, take responsibility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Learns rapidly in teams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Takes (and gives) leadership role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Gives (and receives) constructive feedback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Can identify strengths of others, weaknesses in self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F76126EE-FE65-462E-96ED-A89E5972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890277-39B7-4B1A-A6D8-68EBF3026271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EE81B64-5CB6-46BB-BE27-302C96D26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Progress and Development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3CBC3A7-DB3D-425A-B2EF-358E2116B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“Matriculation”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“to enroll as a member of a body especially in a college or university”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“Accretion”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“the process of growth or enlargement by gradual buildup”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Source: Merriam-Webster Dictionary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C0D00144-7CDC-42AF-8B07-54032FAB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5F2142-D49A-47FE-A36E-CB0BAA6038B9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00E2574-7ADD-457B-B5A2-8D7C58DA8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Matriculation and Accretion</a:t>
            </a:r>
          </a:p>
        </p:txBody>
      </p:sp>
      <p:sp>
        <p:nvSpPr>
          <p:cNvPr id="10244" name="Line 5">
            <a:extLst>
              <a:ext uri="{FF2B5EF4-FFF2-40B4-BE49-F238E27FC236}">
                <a16:creationId xmlns:a16="http://schemas.microsoft.com/office/drawing/2014/main" id="{26DBFB1D-2625-4D72-A41F-8475B0EDB3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6">
            <a:extLst>
              <a:ext uri="{FF2B5EF4-FFF2-40B4-BE49-F238E27FC236}">
                <a16:creationId xmlns:a16="http://schemas.microsoft.com/office/drawing/2014/main" id="{62BBA49C-AC16-464E-8084-B51A5790BA09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143500" y="2628900"/>
            <a:ext cx="0" cy="647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Text Box 7">
            <a:extLst>
              <a:ext uri="{FF2B5EF4-FFF2-40B4-BE49-F238E27FC236}">
                <a16:creationId xmlns:a16="http://schemas.microsoft.com/office/drawing/2014/main" id="{7B0D6780-2434-49AF-84FF-0A6004123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1600200"/>
            <a:ext cx="1112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More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learning</a:t>
            </a:r>
          </a:p>
        </p:txBody>
      </p:sp>
      <p:sp>
        <p:nvSpPr>
          <p:cNvPr id="10247" name="Text Box 8">
            <a:extLst>
              <a:ext uri="{FF2B5EF4-FFF2-40B4-BE49-F238E27FC236}">
                <a16:creationId xmlns:a16="http://schemas.microsoft.com/office/drawing/2014/main" id="{9A9638CD-F5AF-4C24-AC09-DFC0E9CC7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5029200"/>
            <a:ext cx="1112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Less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learning</a:t>
            </a:r>
          </a:p>
        </p:txBody>
      </p:sp>
      <p:sp>
        <p:nvSpPr>
          <p:cNvPr id="10248" name="Text Box 9">
            <a:extLst>
              <a:ext uri="{FF2B5EF4-FFF2-40B4-BE49-F238E27FC236}">
                <a16:creationId xmlns:a16="http://schemas.microsoft.com/office/drawing/2014/main" id="{A79182E7-3C62-49FE-9201-AFDC72F78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75" y="5943600"/>
            <a:ext cx="216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Matriculation</a:t>
            </a:r>
          </a:p>
        </p:txBody>
      </p:sp>
      <p:sp>
        <p:nvSpPr>
          <p:cNvPr id="10249" name="Text Box 10">
            <a:extLst>
              <a:ext uri="{FF2B5EF4-FFF2-40B4-BE49-F238E27FC236}">
                <a16:creationId xmlns:a16="http://schemas.microsoft.com/office/drawing/2014/main" id="{F09D9474-AB72-4345-8BA8-D853D1D42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5943600"/>
            <a:ext cx="1054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Lower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division</a:t>
            </a:r>
          </a:p>
        </p:txBody>
      </p:sp>
      <p:sp>
        <p:nvSpPr>
          <p:cNvPr id="10250" name="Text Box 11">
            <a:extLst>
              <a:ext uri="{FF2B5EF4-FFF2-40B4-BE49-F238E27FC236}">
                <a16:creationId xmlns:a16="http://schemas.microsoft.com/office/drawing/2014/main" id="{51D951D9-2366-4D0A-8482-20951B945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338" y="5943600"/>
            <a:ext cx="1054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Upper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division</a:t>
            </a:r>
          </a:p>
        </p:txBody>
      </p:sp>
      <p:sp>
        <p:nvSpPr>
          <p:cNvPr id="10251" name="Line 12">
            <a:extLst>
              <a:ext uri="{FF2B5EF4-FFF2-40B4-BE49-F238E27FC236}">
                <a16:creationId xmlns:a16="http://schemas.microsoft.com/office/drawing/2014/main" id="{24AC4103-601E-4437-BA51-E95B8585555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143500" y="419100"/>
            <a:ext cx="0" cy="647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3">
            <a:extLst>
              <a:ext uri="{FF2B5EF4-FFF2-40B4-BE49-F238E27FC236}">
                <a16:creationId xmlns:a16="http://schemas.microsoft.com/office/drawing/2014/main" id="{0344162A-AC82-42F1-9F7C-857B3F4860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524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Text Box 30">
            <a:extLst>
              <a:ext uri="{FF2B5EF4-FFF2-40B4-BE49-F238E27FC236}">
                <a16:creationId xmlns:a16="http://schemas.microsoft.com/office/drawing/2014/main" id="{BBEA7711-661D-4062-A904-42BF34183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3429000"/>
            <a:ext cx="160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Accretion</a:t>
            </a:r>
          </a:p>
        </p:txBody>
      </p:sp>
      <p:sp>
        <p:nvSpPr>
          <p:cNvPr id="10254" name="Text Box 31">
            <a:extLst>
              <a:ext uri="{FF2B5EF4-FFF2-40B4-BE49-F238E27FC236}">
                <a16:creationId xmlns:a16="http://schemas.microsoft.com/office/drawing/2014/main" id="{C1D23B30-48FC-4052-B372-9CE62C33D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09800"/>
            <a:ext cx="2895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Intrinsic Knowledge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Extrinsic Value Proposition</a:t>
            </a:r>
          </a:p>
        </p:txBody>
      </p:sp>
      <p:sp>
        <p:nvSpPr>
          <p:cNvPr id="10255" name="Text Box 32">
            <a:extLst>
              <a:ext uri="{FF2B5EF4-FFF2-40B4-BE49-F238E27FC236}">
                <a16:creationId xmlns:a16="http://schemas.microsoft.com/office/drawing/2014/main" id="{DD66A0E2-1206-4A6A-AD2E-1440A4B6C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419600"/>
            <a:ext cx="14081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Depth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Professional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Skills</a:t>
            </a:r>
          </a:p>
        </p:txBody>
      </p:sp>
      <p:sp>
        <p:nvSpPr>
          <p:cNvPr id="10256" name="Text Box 33">
            <a:extLst>
              <a:ext uri="{FF2B5EF4-FFF2-40B4-BE49-F238E27FC236}">
                <a16:creationId xmlns:a16="http://schemas.microsoft.com/office/drawing/2014/main" id="{BA97C61C-7708-4040-ACF6-BD50204C4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419600"/>
            <a:ext cx="14970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Breadth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Foundational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Skills</a:t>
            </a:r>
          </a:p>
        </p:txBody>
      </p:sp>
      <p:sp>
        <p:nvSpPr>
          <p:cNvPr id="10257" name="Text Box 34">
            <a:extLst>
              <a:ext uri="{FF2B5EF4-FFF2-40B4-BE49-F238E27FC236}">
                <a16:creationId xmlns:a16="http://schemas.microsoft.com/office/drawing/2014/main" id="{E6E0D652-B38E-4BF6-8219-83D1FF4F3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209800"/>
            <a:ext cx="27098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Integrate Subject Matter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Synthesize Processes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9B6E805A-38F9-4BF4-89B0-E7B77460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7CD566-F7B2-474A-A77E-9A6E82FEED52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AEEAEE0-F2A7-4DBE-88BC-1C6E505A2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Complementing “specialist” skills with “generalist” skills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C47AC38-48FA-46EF-8D64-BD39503F3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/>
              <a:t>COBAE graduates aren’t making pins in a pin factory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/>
              <a:t>You’re managing the labor and capital </a:t>
            </a:r>
            <a:r>
              <a:rPr lang="en-US" altLang="en-US" sz="1600" i="1"/>
              <a:t>associated with the pin factory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Gauging “strengths” and “weaknesses” rapidly requires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/>
              <a:t>some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/>
              <a:t>diverse content and tasks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/>
              <a:t>timely, rigorous, relevant feedback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/>
              <a:t>deep preparation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It’s naïve to think that you’ll only (or mostly) work with individuals with same skills, knowledge, or abilities, much less with the same backgrounds and experiences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You really learn a topic when you have to teach it to someone else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The honest truth is that nobody (including you) knows what you’ll be doing in the half-life of your career, much less near the end of it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80C5F99A-0DA6-4731-BEC3-E2F7FD98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2656B3-AF81-4077-B6C2-3FB304BBB9AE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291" name="Rectangle 2" descr="asdfasfdasfs">
            <a:extLst>
              <a:ext uri="{FF2B5EF4-FFF2-40B4-BE49-F238E27FC236}">
                <a16:creationId xmlns:a16="http://schemas.microsoft.com/office/drawing/2014/main" id="{1AC1A83C-5D8B-4DC0-9E64-D1F6566A1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Student Portfolio</a:t>
            </a:r>
            <a:endParaRPr lang="en-US" altLang="en-US"/>
          </a:p>
        </p:txBody>
      </p:sp>
      <p:pic>
        <p:nvPicPr>
          <p:cNvPr id="12292" name="Picture 3" descr="100_0186">
            <a:extLst>
              <a:ext uri="{FF2B5EF4-FFF2-40B4-BE49-F238E27FC236}">
                <a16:creationId xmlns:a16="http://schemas.microsoft.com/office/drawing/2014/main" id="{27A3F3AD-E96C-4DD8-A732-72AC2281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46863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4685E69B-7257-4522-8222-BBE700BC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C9D1EA-49FB-4C5A-ABFD-DF48CC93E8BF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DC52000-5097-4373-8921-EB35E6D3F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Post-BUS 302 Portfolio</a:t>
            </a:r>
            <a:br>
              <a:rPr lang="en-US" altLang="en-US"/>
            </a:br>
            <a:r>
              <a:rPr lang="en-US" altLang="en-US"/>
              <a:t>(the “hard” stuff)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4A53F46-6690-4BC5-8D92-FA95D4119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Portfolio as a </a:t>
            </a:r>
            <a:r>
              <a:rPr lang="en-US" altLang="en-US" sz="2400" i="1"/>
              <a:t>Professional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Beyond a </a:t>
            </a:r>
            <a:r>
              <a:rPr lang="en-US" altLang="en-US" sz="2400" i="1"/>
              <a:t>Résumé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From learned capability to demonstrated 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You tell the story of performance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>
                <a:latin typeface="Lucida Sans Typewriter" panose="020B0602040502020304" pitchFamily="33" charset="0"/>
              </a:rPr>
              <a:t>http://www.csun.edu/it/portfolium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Evidence of </a:t>
            </a:r>
            <a:r>
              <a:rPr lang="en-US" altLang="en-US" sz="2400" i="1"/>
              <a:t>Explicit</a:t>
            </a:r>
            <a:r>
              <a:rPr lang="en-US" altLang="en-US" sz="2400"/>
              <a:t> Progress and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LDC Interdisciplinary Thinking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Introduction to Strategy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Ethical Decision-Making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Teams/Interpersonal skills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Foundational Skills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Oral and Written Communication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 Unicode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5361</TotalTime>
  <Words>2219</Words>
  <Application>Microsoft Office PowerPoint</Application>
  <PresentationFormat>On-screen Show (4:3)</PresentationFormat>
  <Paragraphs>309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Cambria</vt:lpstr>
      <vt:lpstr>Corbel</vt:lpstr>
      <vt:lpstr>Courier New</vt:lpstr>
      <vt:lpstr>Lucida Console</vt:lpstr>
      <vt:lpstr>Lucida Sans</vt:lpstr>
      <vt:lpstr>Lucida Sans Typewriter</vt:lpstr>
      <vt:lpstr>Lucida Sans Unicode</vt:lpstr>
      <vt:lpstr>Verdana</vt:lpstr>
      <vt:lpstr>Default Design</vt:lpstr>
      <vt:lpstr>BUS 302: End of semester debrief</vt:lpstr>
      <vt:lpstr>Use any Gateway Ideas (Content or Process)…</vt:lpstr>
      <vt:lpstr>Student Portfolio</vt:lpstr>
      <vt:lpstr>What is a Professional?</vt:lpstr>
      <vt:lpstr>Progress and Development</vt:lpstr>
      <vt:lpstr>Matriculation and Accretion</vt:lpstr>
      <vt:lpstr>Complementing “specialist” skills with “generalist” skills</vt:lpstr>
      <vt:lpstr>Student Portfolio</vt:lpstr>
      <vt:lpstr>Post-BUS 302 Portfolio (the “hard” stuff)</vt:lpstr>
      <vt:lpstr>Post-BUS 302 Portfolio (the “soft” stuff)</vt:lpstr>
      <vt:lpstr>Key Differences between BUS 302 and other COBAE classes</vt:lpstr>
      <vt:lpstr>Brief Analysis of MGT 360 grade patterns…  (yes, this needs some explanation…)</vt:lpstr>
      <vt:lpstr>Prof. Wayne’s Top Ten Tips for Course Success:  Understanding pass/fail rates in Large classes</vt:lpstr>
      <vt:lpstr>Prof. Wayne’s Top Ten Tips for Course Success: Avoiding “DUFs”</vt:lpstr>
      <vt:lpstr>COBAE Upper-Division Core Courses (primary perspectives)</vt:lpstr>
      <vt:lpstr>PowerPoint Presentation</vt:lpstr>
      <vt:lpstr>Ethical Considerations</vt:lpstr>
      <vt:lpstr>Nicomachean Ethics</vt:lpstr>
      <vt:lpstr>“Upward Influence” (or “Managing your Boss”)</vt:lpstr>
      <vt:lpstr>Extra-curricular activities matter…deeply</vt:lpstr>
      <vt:lpstr>“Today’s College students must…”</vt:lpstr>
      <vt:lpstr>“Suggestions for today’s College students from CEOs”</vt:lpstr>
      <vt:lpstr>“Suggestions for today’s College students from CEOs”</vt:lpstr>
      <vt:lpstr>Key Leadership Skills from “Good to Great”</vt:lpstr>
      <vt:lpstr>Korn Ferry’s Four Dimensional Assessment</vt:lpstr>
      <vt:lpstr>Fall in love…  (yes, this needs some explanation…)</vt:lpstr>
      <vt:lpstr>(explain final grades and associated timelines) </vt:lpstr>
      <vt:lpstr>(hand back Ethics Essays) 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Improvement in Web Accessibility and Technical Quality</dc:title>
  <dc:creator>wsmith</dc:creator>
  <cp:lastModifiedBy>Smith, Wayne W</cp:lastModifiedBy>
  <cp:revision>193</cp:revision>
  <dcterms:created xsi:type="dcterms:W3CDTF">2008-04-21T00:35:01Z</dcterms:created>
  <dcterms:modified xsi:type="dcterms:W3CDTF">2021-12-17T04:56:02Z</dcterms:modified>
</cp:coreProperties>
</file>