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0" r:id="rId2"/>
    <p:sldId id="391" r:id="rId3"/>
    <p:sldId id="404" r:id="rId4"/>
    <p:sldId id="403" r:id="rId5"/>
    <p:sldId id="402" r:id="rId6"/>
    <p:sldId id="401" r:id="rId7"/>
    <p:sldId id="394" r:id="rId8"/>
    <p:sldId id="384" r:id="rId9"/>
    <p:sldId id="385" r:id="rId10"/>
    <p:sldId id="388" r:id="rId11"/>
    <p:sldId id="399" r:id="rId12"/>
    <p:sldId id="398" r:id="rId13"/>
    <p:sldId id="389" r:id="rId1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11" autoAdjust="0"/>
    <p:restoredTop sz="86467" autoAdjust="0"/>
  </p:normalViewPr>
  <p:slideViewPr>
    <p:cSldViewPr>
      <p:cViewPr varScale="1">
        <p:scale>
          <a:sx n="64" d="100"/>
          <a:sy n="64" d="100"/>
        </p:scale>
        <p:origin x="7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E99958-5CB4-4D2F-A3CB-E919364247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86791E9-E03B-4B75-B0FA-F61686641C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DD8E803-2AAB-4199-8C2D-8DA9C9BCCB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A88DE12-0ED0-4271-BA73-7A04F176AD2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1D7AAC-607A-42FA-A9F3-0D4B5671D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A286490-D800-467E-84E6-01D1BFE3FA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5C6123C-8673-4E3F-A316-69F2056EF1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0144C69-AD5E-431A-90E8-AC25447AA3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B0EEE525-BD89-4B5D-82C9-24F33F55F4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A5F6318-3143-41BD-BD53-EF011B572F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0C1E8227-DE54-44CF-93E6-0EA27D6F60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9F3F87-B678-46DB-9203-8B887268C1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48F44D0-7F6C-4EF7-8151-07DC604BA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90C9E3-6470-4E7A-949C-CF5812CF527F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83F3DE-7EB1-4441-BEE8-C896503900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94BFB49-44CD-4873-8218-CAF1B8381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CF6124-99C2-4E50-82A8-52D06319F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2055DE-7E0F-4609-B46D-F92D1EB49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5E7F6-AFED-4094-9815-D2F94461C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E335D-D847-43D6-935F-2D093C9F2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01847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6459A-9775-4366-B487-59554D4D0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67D17B-4ECA-4810-8712-1A4472473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7A039-9B73-420A-AAA9-197FD1C05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060DC-66BD-45B3-9DE6-49E92BA69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2918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0EAEC5-87F7-4C04-9B87-C7E2A397B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C46A2A-8C40-4A46-BFB7-2C53552A6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34F01E-B2DC-41C1-B414-F0F9A81EB2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5F564-4639-4329-AED0-9E7BE1FA90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15032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C56288-9196-48A5-91E0-BC158BCB8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F38B95-8469-4B5B-9D1D-E02E0AAF7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DEA604-58E5-4D00-B16B-7C47E90E0E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B3471-D247-4806-AF62-D0E7D003A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51108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74C69C-E4B5-4E32-B941-43E7BAE3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D5F58-78E5-479A-BE98-F44D58A7E0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A17D65-EC28-4A31-A1AB-5F1192F43D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991C-06B9-4DA8-9BFE-62BFC91A9F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7388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8ECCD2-4114-4133-9742-26154B365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EB4247-5A79-45B9-A886-0133EBB43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1CFD24-B2EA-4B4F-B9A8-6B8C1206E3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7E72E-24EF-4C9E-B8EC-97E76D4BD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82254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B19DF4-49BA-4FD1-AFB8-C1868654A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61D066-FAC3-4254-9117-641B12C57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FC6C283-5E3F-4DD7-B70B-D57968C6E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FB08-F550-4B80-8B4A-417A67CF1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0990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485959E-6A44-42A3-B6EB-61E5CB17B6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F359A1-0531-4580-88CA-53C96B2D2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3D16B3-31A9-477A-A0BE-E37D062E5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1D193-59EC-45F2-A6C9-BBAF9F928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08755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B0097FD-1785-406E-8DAC-7341D0D492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9AB5E66-36EB-4B19-AD58-BB7C7B097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21CFAF-3E2F-46BF-A089-2B341C8B4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55C3D-6A90-4E3B-8F4E-18CAC1E21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23409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B23E2D-DB0F-4C53-8402-8FFED00484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DF6CC4-2003-40B2-8759-D3B964DE91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490562-7017-4BFC-B329-B21F486DE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E5EF5-FE2F-47D9-B240-C5CF7657F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5204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7466EB-D5D6-4EAF-BE72-0AF6068A3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484FB5-A8D9-4D01-992F-55A260E77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E13EF-FBD1-4040-AF59-3EA906C13B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B3F5-F4CE-4D17-B812-8FB540F8D9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7153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24E6A1-15E6-41FB-9756-E512D54EB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98D956-9FD8-4C39-B6F4-B5F73BB76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CD1D58-2CD7-43EC-ABDD-60CC78C637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992B15-6B83-4620-B7A5-6962514430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1682A0-B822-423E-81B8-3929CBBAE0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2A7954-5B4C-44BD-AA2B-4B2012C6C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iffusion_of_innovatio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271FF99F-C715-429D-B833-92FE477A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BD7B02-C1FA-45F2-96F5-7BB040CC067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717FCA-2051-4C04-8AB8-29E8F82690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4000" b="1" dirty="0"/>
              <a:t>Technology and Analytics</a:t>
            </a:r>
            <a:endParaRPr lang="en-US" altLang="en-US" sz="3200" b="1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F90B0ED-B2BF-44E4-8260-246FC34A06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6853593-DCE2-4596-A233-C31F91CB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17700"/>
            <a:ext cx="77724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Understanding technology changes and adoption, and understanding how to gather, transform, analyze, and report strategic data?</a:t>
            </a:r>
          </a:p>
        </p:txBody>
      </p:sp>
      <p:sp>
        <p:nvSpPr>
          <p:cNvPr id="4102" name="Date Placeholder 1">
            <a:extLst>
              <a:ext uri="{FF2B5EF4-FFF2-40B4-BE49-F238E27FC236}">
                <a16:creationId xmlns:a16="http://schemas.microsoft.com/office/drawing/2014/main" id="{E2E61435-BCEF-493F-8F91-63A793A7E8E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Updated</a:t>
            </a:r>
            <a:r>
              <a:rPr lang="en-US" altLang="en-US" sz="1400">
                <a:latin typeface="Arial" panose="020B0604020202020204" pitchFamily="34" charset="0"/>
              </a:rPr>
              <a:t>: </a:t>
            </a:r>
            <a:fld id="{279F3689-31F7-4446-A721-16322F408364}" type="datetime2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Thursday, May 12, 2022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B2A00A56-EEC6-421E-A4C6-25812B444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F108A6-7665-4CD7-90C7-90C9C3DF3E9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9CB1C24-D87A-4AEA-835E-E221E0AE9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Analytics for Management Decision-making</a:t>
            </a:r>
            <a:endParaRPr lang="en-US" altLang="en-US" sz="360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5B06C1F-DD80-43D7-965E-F00F2F11D2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i="1"/>
              <a:t>Prescriptive</a:t>
            </a:r>
            <a:r>
              <a:rPr lang="en-US" altLang="en-US" sz="1800"/>
              <a:t> Analytics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What should we do?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HR Department: What should we (the HR Department) do to meet or exceed the organization’s hiring and retention goals for next year?  What data/information/knowledge/wisdom should we provide to our hiring and technical managers to help?  What are we missing?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i="1"/>
              <a:t>Predictive</a:t>
            </a:r>
            <a:r>
              <a:rPr lang="en-US" altLang="en-US" sz="1800"/>
              <a:t> Analytics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What is likely to happen?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HR Department: How many new employees will our organization need next year? How will the mix change?  What is our competition likely to do?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i="1"/>
              <a:t>Diagnostic</a:t>
            </a:r>
            <a:r>
              <a:rPr lang="en-US" altLang="en-US" sz="1800"/>
              <a:t> Analytics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Why did it happen?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HR Department: Did our emphasis on recruiting from campus A (over campus B, etc.) matter?  What do the managers of these entry-level employees think?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i="1"/>
              <a:t>Descriptive</a:t>
            </a:r>
            <a:r>
              <a:rPr lang="en-US" altLang="en-US" sz="1800"/>
              <a:t> Analytics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What happened?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HR Department: How many entry-level professionals did we hire last year? How many of them are still with us now?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28DD593-CAC2-4102-A062-97D34E5C2B17}"/>
              </a:ext>
            </a:extLst>
          </p:cNvPr>
          <p:cNvCxnSpPr/>
          <p:nvPr/>
        </p:nvCxnSpPr>
        <p:spPr>
          <a:xfrm flipV="1">
            <a:off x="304800" y="1417638"/>
            <a:ext cx="0" cy="530383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Information Dynamics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You’ve done some of this already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Data, Information, Knowledge, Wisdom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But there is more…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File formats, Database access, “Big Data”, Ethics/Security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Selected Observations, Selected Variables, Exploratory Graphics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Combined quantitative analysis with qualitative analysis, Competitors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Wisdom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Generate Estimates/Predictions, Make specific recommendations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1584946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Analytics for Management Decision-making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You’ve done some of this already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Descriptive, Diagnostic, Predictive, Prescriptive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But there is more…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Descriptive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Skewness, Kurtosis, Geometric Mean, Outliers, Missing Data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Diagnostic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Other distributions (passion, Chi-Square, etc.), Other Hypothesis Tests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Predictive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Multiple linear regression, non-linear regression, machine learning, AI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Prescriptive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Simulations (model reality and test), Optimization (make a precise rec.)</a:t>
            </a:r>
          </a:p>
        </p:txBody>
      </p:sp>
    </p:spTree>
    <p:extLst>
      <p:ext uri="{BB962C8B-B14F-4D97-AF65-F5344CB8AC3E}">
        <p14:creationId xmlns:p14="http://schemas.microsoft.com/office/powerpoint/2010/main" val="86327119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 Continuum of Choices</a:t>
            </a:r>
            <a:endParaRPr lang="en-US" altLang="en-US" sz="360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Commercial Off-the-Shelf solutions (software as a service)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Salesforce?, Workday?, SAP?, Intuit?, Google Analytics/AdSense?, Shopify?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Tableau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Telling stories with data?, slicing/dicing?, integrated maps?, fin. analysis?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MS-Excel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Indispensable?, GoogleSheets?, Apple Numbers?, Libredocs?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Office Productivity Tools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Individual/collaborative?, shared drives?, remote access?, security?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SPSS, SAS, Stata, M-Plus, MATLAB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Industry-wide standard?, Enterprise-wide standard? Unit-wide standard?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Custom Programming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Databases?, SQL?, VBA?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R?, Python?, Julia?, Scala?, others?</a:t>
            </a:r>
          </a:p>
        </p:txBody>
      </p:sp>
    </p:spTree>
    <p:extLst>
      <p:ext uri="{BB962C8B-B14F-4D97-AF65-F5344CB8AC3E}">
        <p14:creationId xmlns:p14="http://schemas.microsoft.com/office/powerpoint/2010/main" val="353174952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4B503CA0-7B51-4B8A-9DDD-5064475D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2A91CA-C31F-4E56-989F-5D743C14EA2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0FAFD0E-71C9-4003-978E-39E50A358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Diffusion of Innovation</a:t>
            </a:r>
            <a:endParaRPr lang="en-US" altLang="en-US" sz="3600" dirty="0"/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6E52CCC7-2242-4CA0-B673-1805F9B24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964030"/>
            <a:ext cx="7200900" cy="54006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FC018D-3E31-465F-83BF-FA05F3C80B5C}"/>
              </a:ext>
            </a:extLst>
          </p:cNvPr>
          <p:cNvSpPr txBox="1"/>
          <p:nvPr/>
        </p:nvSpPr>
        <p:spPr>
          <a:xfrm>
            <a:off x="533400" y="6394522"/>
            <a:ext cx="7512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https://en.wikipedia.org/wiki/Diffusion_of_innovations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35067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Technology mapped to UDC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Finance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Resource Allocation, ROI/IRR, Industry standards, 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Quality, Productivity, Logistics, Supply Chain, Maintenance, 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Marketing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Market/Industry Growth, Customer Data, Adoption, Perception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Strategy alignment, Equity, Complexity, Training, Use, …</a:t>
            </a:r>
          </a:p>
        </p:txBody>
      </p:sp>
    </p:spTree>
    <p:extLst>
      <p:ext uri="{BB962C8B-B14F-4D97-AF65-F5344CB8AC3E}">
        <p14:creationId xmlns:p14="http://schemas.microsoft.com/office/powerpoint/2010/main" val="4906281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Technology mapped to LDC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Financial Accounting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Capital Budgeting, Annual Expense Planning, Depreciation, Audit,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Managerial Accounting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Break-even, Cost Allocation by Piece/Use/Department, 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Micro-Economics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Life-cycle, Vendor Lock-in, Product Ecosystem, Bandwagon Effects,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Macro-Economics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Origin Country, Cross-country requirements, Controls, Exchange rates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Business Statistics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Reliability/Error rates, Data Warehouses, Data Science access, Estimates…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Business Law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Licensing, Intellectual Property, “Right to Fix”, Privacy, “West Coast Law”, …</a:t>
            </a:r>
          </a:p>
        </p:txBody>
      </p:sp>
    </p:spTree>
    <p:extLst>
      <p:ext uri="{BB962C8B-B14F-4D97-AF65-F5344CB8AC3E}">
        <p14:creationId xmlns:p14="http://schemas.microsoft.com/office/powerpoint/2010/main" val="264109182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Technology mapped to Lower-Division Business Skills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Business Math/Calculus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Scale (Century, Decades, Years, Months), Rates of Change, …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Information Systems/ Computer Science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Architecture, Systems, Integration, Security, Upgrades, Replacement, …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Business Communications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Clear and Compelling Rationale, Use Case, Government Requirements,  …</a:t>
            </a:r>
          </a:p>
        </p:txBody>
      </p:sp>
    </p:spTree>
    <p:extLst>
      <p:ext uri="{BB962C8B-B14F-4D97-AF65-F5344CB8AC3E}">
        <p14:creationId xmlns:p14="http://schemas.microsoft.com/office/powerpoint/2010/main" val="72784845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Technology mapped to General-Education Skills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5C6BF7A-EC16-4E0C-9BDE-F9409B18A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effectLst/>
              </a:rPr>
              <a:t>English Language Communication and Critical Thinking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Documentation, Understanding, Contingencies, “Open Technologies”, …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effectLst/>
              </a:rPr>
              <a:t>Scientific Inquiry and Quantitative Reasoning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Next Generation Technology, Data Literacy, Computational Literacy, …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400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effectLst/>
              </a:rPr>
              <a:t>Arts and Humanities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Aesthetics, Interaction, Experience, Technological Determinism, …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400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effectLst/>
              </a:rPr>
              <a:t>Social Sciences and U.S. History and Government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“Network effects”, Mis/Information, Government subsidies, Export Controls …</a:t>
            </a:r>
          </a:p>
          <a:p>
            <a:pPr lvl="1" eaLnBrk="1" hangingPunct="1">
              <a:lnSpc>
                <a:spcPct val="90000"/>
              </a:lnSpc>
            </a:pPr>
            <a:endParaRPr lang="en-US" sz="1400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>
                <a:effectLst/>
              </a:rPr>
              <a:t>Lifelong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Continuous Learning, Career Development, Professional Education, Skills, …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C</a:t>
            </a:r>
            <a:r>
              <a:rPr lang="en-US" sz="1800" dirty="0">
                <a:effectLst/>
              </a:rPr>
              <a:t>omparative Cultural Studies/Gender, Race, Class, and Ethnicity Studies, and Foreign Languages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/>
              <a:t>Justice, Diversity, Equity, Inclusion, Translation, Access, “Digital Divides” …</a:t>
            </a:r>
          </a:p>
        </p:txBody>
      </p:sp>
    </p:spTree>
    <p:extLst>
      <p:ext uri="{BB962C8B-B14F-4D97-AF65-F5344CB8AC3E}">
        <p14:creationId xmlns:p14="http://schemas.microsoft.com/office/powerpoint/2010/main" val="261445736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D5CF5-C2A7-51BA-48E6-2559E763B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FE280F9C-750E-46B7-13E0-2EAA684BB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136524"/>
            <a:ext cx="8657167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780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4B503CA0-7B51-4B8A-9DDD-5064475D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2A91CA-C31F-4E56-989F-5D743C14EA2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0FAFD0E-71C9-4003-978E-39E50A358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Management Decision-making</a:t>
            </a:r>
            <a:br>
              <a:rPr lang="en-US" altLang="en-US" sz="4000"/>
            </a:br>
            <a:r>
              <a:rPr lang="en-US" altLang="en-US" sz="3600"/>
              <a:t>(from a Quantitative perspective)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1DAF004-4237-4926-843D-25A1E6259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Artificial Intelligence (“Machine Learning”, “Algorithms”)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Business Research (“Statistics”, “Hypothesis Testing”)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Big Data (generally, linked data in the “cloud”)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Data Science (“using reproducible tools for visualization/analysis”)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Business Analytics (“simpler approaches, augments decisions”)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Our task (at least from a technology perspective) is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Capture, transform, analyze, and report data, and…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sometimes, to be quite technical, this means to “copy-paste-</a:t>
            </a:r>
            <a:r>
              <a:rPr lang="en-US" altLang="en-US" sz="1600" i="1"/>
              <a:t>adjust</a:t>
            </a:r>
            <a:r>
              <a:rPr lang="en-US" altLang="en-US" sz="1600"/>
              <a:t>”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B2387B3E-4838-41FE-9E29-2C43261FC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812844-99CD-4189-BC99-57C077EBB417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193B626-0672-466D-9124-13A3B6B75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Information Dynamics</a:t>
            </a:r>
            <a:endParaRPr lang="en-US" altLang="en-US" sz="360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E730EB7-5ED1-4AED-B00E-AD465CB72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Wisdom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Extraordinary Insight (Explanation) for Foresight (Prediction)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Restaurant: How should our menu change in the future to best optimize nightly sales?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Combination of Explicit Information and Tacit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Restaurant: What action led to the change in last night’s sales?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Meaningful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Restaurant: How does last night’s sales compare to that night the previous year?  How does last night’s sales compare to our goals?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Raw, atomic, basic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Restaurant: What were the total sales for last night?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BE036E7-3559-48FD-A83F-C36003BEF5B9}"/>
              </a:ext>
            </a:extLst>
          </p:cNvPr>
          <p:cNvCxnSpPr/>
          <p:nvPr/>
        </p:nvCxnSpPr>
        <p:spPr>
          <a:xfrm flipV="1">
            <a:off x="304800" y="1417638"/>
            <a:ext cx="0" cy="437356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6351</TotalTime>
  <Words>996</Words>
  <Application>Microsoft Office PowerPoint</Application>
  <PresentationFormat>On-screen Show (4:3)</PresentationFormat>
  <Paragraphs>180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Lucida Sans</vt:lpstr>
      <vt:lpstr>Lucida Sans Unicode</vt:lpstr>
      <vt:lpstr>Verdana</vt:lpstr>
      <vt:lpstr>Default Design</vt:lpstr>
      <vt:lpstr>Technology and Analytics</vt:lpstr>
      <vt:lpstr>Diffusion of Innovation</vt:lpstr>
      <vt:lpstr>Technology mapped to UDC</vt:lpstr>
      <vt:lpstr>Technology mapped to LDC</vt:lpstr>
      <vt:lpstr>Technology mapped to Lower-Division Business Skills</vt:lpstr>
      <vt:lpstr>Technology mapped to General-Education Skills</vt:lpstr>
      <vt:lpstr>PowerPoint Presentation</vt:lpstr>
      <vt:lpstr>Management Decision-making (from a Quantitative perspective)</vt:lpstr>
      <vt:lpstr>Information Dynamics</vt:lpstr>
      <vt:lpstr>Analytics for Management Decision-making</vt:lpstr>
      <vt:lpstr>Information Dynamics</vt:lpstr>
      <vt:lpstr>Analytics for Management Decision-making</vt:lpstr>
      <vt:lpstr>A Continuum of Choices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296</cp:revision>
  <dcterms:created xsi:type="dcterms:W3CDTF">2008-04-21T00:35:01Z</dcterms:created>
  <dcterms:modified xsi:type="dcterms:W3CDTF">2022-05-13T06:08:52Z</dcterms:modified>
</cp:coreProperties>
</file>