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7" r:id="rId2"/>
    <p:sldId id="291" r:id="rId3"/>
    <p:sldId id="304" r:id="rId4"/>
    <p:sldId id="293" r:id="rId5"/>
    <p:sldId id="295" r:id="rId6"/>
    <p:sldId id="305" r:id="rId7"/>
    <p:sldId id="298" r:id="rId8"/>
    <p:sldId id="306" r:id="rId9"/>
    <p:sldId id="301" r:id="rId10"/>
    <p:sldId id="307" r:id="rId11"/>
    <p:sldId id="288" r:id="rId1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3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8E281C3-EE38-4E0F-B11C-5290AE7913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7868AD6-B176-4179-AF83-AC4437B8FE4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CB2D4947-2F4F-4F9C-90AE-BD826FEB23F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C10A1EE-74FE-4097-BD00-E3683F27B95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FF00B5C-BDF6-4269-AA1B-6BF3375202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9445B12-5365-42FB-BC29-6C05662F54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7AF26FC-004D-4D2E-B03F-9E776FD4E8B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3CB3B66-5D01-49AC-B8E4-BE9FA1712F4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60D0A2D0-E1FC-485B-9A68-BF0876F748A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E5B90663-9EC9-468D-AA9F-1B8727F8452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0392F2D8-110B-48E1-9B8D-0B84E611FE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573794-0E6B-4320-AAD0-ECF7E9514F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887B683-FB13-4E30-AFE6-3AEFB70CC0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A69F23-ECEA-482E-A2C9-EA2A96B66C5E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0DCA7A3-8115-4B5E-A40A-ECA2BAE015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791C7F5-534C-4152-9106-ACEDE1376F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8A26BB-3410-4189-8C8D-BADCF8A811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029F57-6EB3-46C5-A1EC-5906EC0D63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60E6C1-257E-4653-8743-FFB3AF2655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4B4BC-F7B0-4191-A6F8-DEFB1CF822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15671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863EF3-656A-4146-8AED-698E3E12E3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455808-A2A8-4057-A860-7FED308611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B10709-2373-4112-A9ED-AF6F5318B9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46BEB-CF0B-4579-AF6E-2A9E0A207E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34407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37DDB1-4A80-4E9A-9597-3CD2480D0A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7AFA82-88B0-4799-AC82-3F7632A79B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06C540-6106-4919-9ECE-DE90B09BCF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403FF-381C-4CE5-B7EC-DA92B1701F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83708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F60EF7-0538-436D-B287-13180EB2AB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F66419-6C8A-44E3-8EEB-E115D80A2E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4CE73-9C97-4946-B1DB-DA06E8FFBC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F9AF2-013D-494B-B246-2A5468C958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0050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20DAFF-ED17-4701-A121-D1B4596C41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EF8B2A-FAA8-49F3-9576-405ADFD428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3E933C-85A6-46C7-8837-F5EEB7B6FB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65EB5-2676-4D39-A30F-C568D193B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1732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5C8BC9-2CFC-4DBC-94F6-79F74BE719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79F257-1FDC-4565-BB0D-94697B7508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302294-4FD9-41E4-96D6-61D0E4D4F0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D1CEB-CD1D-42CA-ADE0-B8D051184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07106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D59462-B09D-4A21-800D-7F9FD45DB3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43CB1B-F192-4852-85FE-38CB56C048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49E296-7E0C-441B-BED4-A21EE88017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CB38D-821C-4C89-8713-6097B59A9B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899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948E70F-9933-4B46-BF18-87F69BE7E4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F1F242C-06C6-443F-BC9F-FA6B858AEC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1EBCA6A-7EBE-4A17-A3FD-717906B5C2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4E430-E6FE-4DD3-96F0-731BA4F363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37238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CD94CF3-5369-409F-BD16-14B08525C3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B66C70-6476-456B-8820-9A97EA8B61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684758C-129B-4C33-9C00-17F1D947B7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06745-4C86-44C1-A1B7-6BFAA138B9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95148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B7B7F1-9DAD-4448-B058-F9B1155590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C7C260D-8CAE-4CE1-BFC8-62E50228FE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13BFA94-9B96-4502-8EFF-1D43105ADA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995F7-9129-4387-842C-A0318958A5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16491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DAFE14-5859-4B40-84AB-895704CC3D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4473AF-AD0B-4AE3-91AE-845297468B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5045CF-24A4-4A0D-9226-FC5774D46C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F0BEA-2032-440D-BB6A-6E53FFF79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28581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C15F43-341B-47AC-B60F-384D30E351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F87EB1-9468-442C-BDCE-FD8DDF5B0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913866-0515-4314-85BE-EDE5F35A09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AC93A-A832-458A-8A06-4B31C7C761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03756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8D25499-7FBC-4134-9CB3-F98424AC0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200E574-980A-451F-8C3A-35BA99E10D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BC32234-9A42-4DCC-B79E-22EFC58BDDC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2706F8D-4081-40C8-9D68-44712CACB9F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7F80069-44A2-49B7-8480-9121CE7C741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B1D85A8-2986-4C66-9569-CDA9F004A2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o.turnitin.com/seer-rubric" TargetMode="External"/><Relationship Id="rId2" Type="http://schemas.openxmlformats.org/officeDocument/2006/relationships/hyperlink" Target="http://library.csun.edu/Guides/ResearchStrategies/CitationStyleGuid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ibguides.csun.edu/research-strategies/APA" TargetMode="External"/><Relationship Id="rId2" Type="http://schemas.openxmlformats.org/officeDocument/2006/relationships/hyperlink" Target="https://libguides.csun.edu/research-strategies/ML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en.umn.edu/opentextbooks/textbooks/the-indigo-book-a-manual-of-legal-citation-sprigma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D5473D98-22E6-45FD-96D2-A5FB88964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C47F0A-E862-41C7-A447-2494F40E021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5236287-4E3A-484F-B5CC-FD00D9A81D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b="1"/>
              <a:t>In-Text Citations and Source References:</a:t>
            </a:r>
            <a:endParaRPr lang="en-US" altLang="en-US" sz="3600" b="1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1A91CC77-BE87-4A20-B253-B6F32670427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CSU Northridge</a:t>
            </a:r>
          </a:p>
        </p:txBody>
      </p:sp>
      <p:sp>
        <p:nvSpPr>
          <p:cNvPr id="4101" name="Rectangle 4">
            <a:extLst>
              <a:ext uri="{FF2B5EF4-FFF2-40B4-BE49-F238E27FC236}">
                <a16:creationId xmlns:a16="http://schemas.microsoft.com/office/drawing/2014/main" id="{BF00FD18-13E1-4346-91E6-1D4113403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514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2"/>
                </a:solidFill>
                <a:latin typeface="Lucida Sans Unicode" panose="020B0602030504020204" pitchFamily="34" charset="0"/>
              </a:rPr>
              <a:t>Crafting an Efficacious Set of Citations with Necessary Rigor and Sufficient Relevance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59D137A7-491E-4BEF-A7A5-CCB092111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5346B6-EC03-4AAE-A3BA-8D17FB6E238A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9AA49E08-8902-47DF-B875-3E2DCF568B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Actively Avoiding Plagiarism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16E1B0E1-0536-46B9-AD37-AA924733C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Quotation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(“copying”)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You need to know and cite the correct reference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Paraphrase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(“comprehension in the small”)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You need to know multiple—possibly nearly all—</a:t>
            </a:r>
            <a:r>
              <a:rPr lang="en-US" altLang="en-US" sz="2000" i="1"/>
              <a:t>sentences</a:t>
            </a:r>
            <a:r>
              <a:rPr lang="en-US" altLang="en-US" sz="2000"/>
              <a:t> in one or two paragraphs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Summary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(“comprehension in the large”)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You need to know multiple—possibly nearly all</a:t>
            </a:r>
            <a:r>
              <a:rPr lang="en-US" altLang="en-US" sz="2000" i="1"/>
              <a:t>—paragraphs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“Patchwriting”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(somewhere between “quotation” and “paraphrase”)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You need to know the original material well enough to overlay your own thinking on top (without plagiarizing) 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A5396DD7-6065-478A-844C-0BC3FE542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618ED3-2804-4B8A-A2D9-DF2AA555D57F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20D0631-F556-4DFC-81B7-124C4EA411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Sources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D0D3559-A250-42BD-9A36-4C8011E3F5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CSUN Library</a:t>
            </a:r>
          </a:p>
          <a:p>
            <a:pPr lvl="1" eaLnBrk="1" hangingPunct="1"/>
            <a:r>
              <a:rPr lang="en-US" altLang="en-US" sz="1600">
                <a:latin typeface="Lucida Console" panose="020B0609040504020204" pitchFamily="49" charset="0"/>
                <a:cs typeface="Lucida Sans" panose="020B0602040502020204" pitchFamily="34" charset="0"/>
                <a:hlinkClick r:id="rId2"/>
              </a:rPr>
              <a:t>http://library.csun.edu/Guides/ResearchStrategies/CitationStyleGuides</a:t>
            </a:r>
            <a:endParaRPr lang="en-US" altLang="en-US" sz="1600">
              <a:latin typeface="Lucida Console" panose="020B0609040504020204" pitchFamily="49" charset="0"/>
              <a:cs typeface="Lucida Sans" panose="020B0602040502020204" pitchFamily="34" charset="0"/>
            </a:endParaRPr>
          </a:p>
          <a:p>
            <a:pPr eaLnBrk="1" hangingPunct="1"/>
            <a:endParaRPr lang="en-US" altLang="en-US" sz="2800">
              <a:latin typeface="Lucida Console" panose="020B0609040504020204" pitchFamily="49" charset="0"/>
            </a:endParaRPr>
          </a:p>
          <a:p>
            <a:pPr eaLnBrk="1" hangingPunct="1"/>
            <a:r>
              <a:rPr lang="en-US" altLang="en-US" sz="2800"/>
              <a:t>Neuman, W. Lawrence (2003), </a:t>
            </a:r>
            <a:r>
              <a:rPr lang="en-US" altLang="en-US" sz="2800" i="1"/>
              <a:t>Social Research Methods 5</a:t>
            </a:r>
            <a:r>
              <a:rPr lang="en-US" altLang="en-US" sz="2800" i="1" baseline="30000"/>
              <a:t>th</a:t>
            </a:r>
            <a:r>
              <a:rPr lang="en-US" altLang="en-US" sz="2800" i="1"/>
              <a:t> ed.</a:t>
            </a:r>
            <a:r>
              <a:rPr lang="en-US" altLang="en-US" sz="2800"/>
              <a:t>, Allyn and Bacon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Source Educational Evaluation Rubric (SEER)</a:t>
            </a:r>
          </a:p>
          <a:p>
            <a:pPr lvl="1" eaLnBrk="1" hangingPunct="1"/>
            <a:r>
              <a:rPr lang="en-US" altLang="en-US" sz="1400">
                <a:latin typeface="Lucida Console" panose="020B0609040504020204" pitchFamily="49" charset="0"/>
                <a:hlinkClick r:id="rId3"/>
              </a:rPr>
              <a:t>http://go.turnitin.com/seer-rubric</a:t>
            </a:r>
            <a:endParaRPr lang="en-US" altLang="en-US" sz="2400">
              <a:latin typeface="Lucida Console" panose="020B0609040504020204" pitchFamily="49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7CFC1B39-2469-4AFA-BA1F-CD0005DBE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39080D-E124-4FCA-BFDE-510FD67D6803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4C6BA43-9091-467E-9F0F-5B1175E600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Scientific Research and its Alternatives</a:t>
            </a:r>
          </a:p>
        </p:txBody>
      </p:sp>
      <p:graphicFrame>
        <p:nvGraphicFramePr>
          <p:cNvPr id="139351" name="Group 87">
            <a:extLst>
              <a:ext uri="{FF2B5EF4-FFF2-40B4-BE49-F238E27FC236}">
                <a16:creationId xmlns:a16="http://schemas.microsoft.com/office/drawing/2014/main" id="{B3A84482-036C-4CAF-9CA1-B9E37D595C5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4495799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Dimension</a:t>
                      </a:r>
                    </a:p>
                  </a:txBody>
                  <a:tcPr marT="45726" marB="4572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More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 Rigorous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Less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Rigorous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Authority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Law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“Halo Effect”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Tradition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Norms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“Just Because”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Common Sense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True Understanding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“Logical Fallacies”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Media Myths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Accurate Summary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“Convenient Sample”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3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Personal Experience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Repeated Observations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“Anecdotal Finding”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8F9BBA10-F1A5-40DB-B007-B72362CD7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5CC17E-743E-46EF-9021-088055511A7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290C587-6822-428C-B6F7-6A9DA16FB7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3200"/>
              <a:t>Differences between Theory &amp; Ideology</a:t>
            </a:r>
          </a:p>
        </p:txBody>
      </p:sp>
      <p:graphicFrame>
        <p:nvGraphicFramePr>
          <p:cNvPr id="148483" name="Group 3">
            <a:extLst>
              <a:ext uri="{FF2B5EF4-FFF2-40B4-BE49-F238E27FC236}">
                <a16:creationId xmlns:a16="http://schemas.microsoft.com/office/drawing/2014/main" id="{22D80265-9686-4190-B586-DB253FA72F3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694367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49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Theory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Ideology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Conditional, negotiated understanding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Offers absolute certainty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Incomplete; recognizes uncertainty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Has “all the answers”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Growing, open, unfolding, expanding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Fixed, closed, finished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Welcomes tests, positive and negative evidence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Avoids tests and findings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Changes based on evidence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Blind to opposing evidence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Detached, disconnected, moral stand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Locked into specific moral beliefs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Neutral; considers all sides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Highly partial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Strongly seeks logical consistency, congruity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Has contradictions and inconsistencies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Transcends/crosses social positions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Rooted in specific position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ECB2F11C-90FE-411A-8B07-AF468E07B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E13DB0-6925-4621-9C14-3FAFDB7EC8A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4907932-9A75-4704-8703-E94AC128F5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The Relative Need for an </a:t>
            </a:r>
            <a:r>
              <a:rPr lang="en-US" altLang="en-US" sz="3200" b="1"/>
              <a:t>In-Text Citation</a:t>
            </a:r>
            <a:r>
              <a:rPr lang="en-US" altLang="en-US" sz="3200"/>
              <a:t> </a:t>
            </a:r>
            <a:r>
              <a:rPr lang="en-US" altLang="en-US" sz="3200" i="1"/>
              <a:t>(Systematic Empowerment)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E09060E8-E621-4F50-BBDE-EC7B626F5C0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4">
            <a:extLst>
              <a:ext uri="{FF2B5EF4-FFF2-40B4-BE49-F238E27FC236}">
                <a16:creationId xmlns:a16="http://schemas.microsoft.com/office/drawing/2014/main" id="{24569844-A25E-4CBF-B9AE-D26B2B67EC2E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5295900" y="2628900"/>
            <a:ext cx="0" cy="647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9171076E-F5E6-45EC-BCE5-F67D2CDB4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1600200"/>
            <a:ext cx="14144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more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persuasive</a:t>
            </a:r>
          </a:p>
        </p:txBody>
      </p:sp>
      <p:sp>
        <p:nvSpPr>
          <p:cNvPr id="8199" name="Text Box 6">
            <a:extLst>
              <a:ext uri="{FF2B5EF4-FFF2-40B4-BE49-F238E27FC236}">
                <a16:creationId xmlns:a16="http://schemas.microsoft.com/office/drawing/2014/main" id="{D01F042D-73DC-4390-8406-8EDBE53B7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3429000"/>
            <a:ext cx="1033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Value</a:t>
            </a:r>
          </a:p>
        </p:txBody>
      </p:sp>
      <p:sp>
        <p:nvSpPr>
          <p:cNvPr id="8200" name="Text Box 7">
            <a:extLst>
              <a:ext uri="{FF2B5EF4-FFF2-40B4-BE49-F238E27FC236}">
                <a16:creationId xmlns:a16="http://schemas.microsoft.com/office/drawing/2014/main" id="{2929D284-4046-41A4-B8A9-C69E215C9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5029200"/>
            <a:ext cx="1414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less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persuasive</a:t>
            </a:r>
          </a:p>
        </p:txBody>
      </p:sp>
      <p:sp>
        <p:nvSpPr>
          <p:cNvPr id="8201" name="Text Box 8">
            <a:extLst>
              <a:ext uri="{FF2B5EF4-FFF2-40B4-BE49-F238E27FC236}">
                <a16:creationId xmlns:a16="http://schemas.microsoft.com/office/drawing/2014/main" id="{8DA37CE7-6806-4F52-A0BE-B986520D4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943600"/>
            <a:ext cx="110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Origin</a:t>
            </a:r>
          </a:p>
        </p:txBody>
      </p:sp>
      <p:sp>
        <p:nvSpPr>
          <p:cNvPr id="8202" name="Text Box 9">
            <a:extLst>
              <a:ext uri="{FF2B5EF4-FFF2-40B4-BE49-F238E27FC236}">
                <a16:creationId xmlns:a16="http://schemas.microsoft.com/office/drawing/2014/main" id="{64E98BF1-5347-436F-917E-4F88ACD84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5975" y="5943600"/>
            <a:ext cx="1501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with author</a:t>
            </a:r>
          </a:p>
        </p:txBody>
      </p:sp>
      <p:sp>
        <p:nvSpPr>
          <p:cNvPr id="8203" name="Text Box 10">
            <a:extLst>
              <a:ext uri="{FF2B5EF4-FFF2-40B4-BE49-F238E27FC236}">
                <a16:creationId xmlns:a16="http://schemas.microsoft.com/office/drawing/2014/main" id="{F2ECDBEB-44E5-4E57-8B2D-10A677D97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8975" y="5943600"/>
            <a:ext cx="1341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elsewhere</a:t>
            </a:r>
          </a:p>
        </p:txBody>
      </p:sp>
      <p:sp>
        <p:nvSpPr>
          <p:cNvPr id="8204" name="Line 11">
            <a:extLst>
              <a:ext uri="{FF2B5EF4-FFF2-40B4-BE49-F238E27FC236}">
                <a16:creationId xmlns:a16="http://schemas.microsoft.com/office/drawing/2014/main" id="{6F9662EF-5841-4AAD-8444-3D39E42E23C5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5295900" y="419100"/>
            <a:ext cx="0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2">
            <a:extLst>
              <a:ext uri="{FF2B5EF4-FFF2-40B4-BE49-F238E27FC236}">
                <a16:creationId xmlns:a16="http://schemas.microsoft.com/office/drawing/2014/main" id="{A212BB48-A686-45B0-9B2D-6F497E5AFD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Text Box 28">
            <a:extLst>
              <a:ext uri="{FF2B5EF4-FFF2-40B4-BE49-F238E27FC236}">
                <a16:creationId xmlns:a16="http://schemas.microsoft.com/office/drawing/2014/main" id="{66913CEE-4FBE-47F6-A298-D36052769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209800"/>
            <a:ext cx="24828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Argument, Statement,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or Finding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(cogent or valid)</a:t>
            </a:r>
          </a:p>
        </p:txBody>
      </p:sp>
      <p:sp>
        <p:nvSpPr>
          <p:cNvPr id="8207" name="Text Box 29">
            <a:extLst>
              <a:ext uri="{FF2B5EF4-FFF2-40B4-BE49-F238E27FC236}">
                <a16:creationId xmlns:a16="http://schemas.microsoft.com/office/drawing/2014/main" id="{7DF9D198-E6AC-444E-BEB2-48268C26A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267200"/>
            <a:ext cx="26670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Personal Experience, Opinion,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or Speculation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(reasonably subjective)</a:t>
            </a:r>
          </a:p>
        </p:txBody>
      </p:sp>
      <p:sp>
        <p:nvSpPr>
          <p:cNvPr id="8208" name="Text Box 30">
            <a:extLst>
              <a:ext uri="{FF2B5EF4-FFF2-40B4-BE49-F238E27FC236}">
                <a16:creationId xmlns:a16="http://schemas.microsoft.com/office/drawing/2014/main" id="{063E4FB8-DE8A-433E-BD23-A1CD00AE8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133600"/>
            <a:ext cx="28352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Theory, Law, Equation, 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Professional Standard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(rationally objective)</a:t>
            </a:r>
          </a:p>
        </p:txBody>
      </p:sp>
      <p:sp>
        <p:nvSpPr>
          <p:cNvPr id="8209" name="Text Box 31">
            <a:extLst>
              <a:ext uri="{FF2B5EF4-FFF2-40B4-BE49-F238E27FC236}">
                <a16:creationId xmlns:a16="http://schemas.microsoft.com/office/drawing/2014/main" id="{6443C26E-340B-4B04-907A-CA61F8926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267200"/>
            <a:ext cx="25908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Material Fact, Credible Experience, or Term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Definition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(genuine)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B13FE1C-DE15-4DBA-AFEE-F174FFDD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CE4B20-9536-439D-9F26-5C610C1A98C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7A8709F-3976-492C-A6DF-3E866296BA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The Relative Strength of a </a:t>
            </a:r>
            <a:r>
              <a:rPr lang="en-US" altLang="en-US" sz="3200" b="1"/>
              <a:t>Source Reference</a:t>
            </a:r>
            <a:r>
              <a:rPr lang="en-US" altLang="en-US" sz="3200"/>
              <a:t> </a:t>
            </a:r>
            <a:r>
              <a:rPr lang="en-US" altLang="en-US" sz="3200" i="1"/>
              <a:t>(Authoritative Accountability)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049F9F08-B1BF-47FE-8E42-388682D88F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4">
            <a:extLst>
              <a:ext uri="{FF2B5EF4-FFF2-40B4-BE49-F238E27FC236}">
                <a16:creationId xmlns:a16="http://schemas.microsoft.com/office/drawing/2014/main" id="{320D48A1-B282-427A-8D4E-848E2C23B7B1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5295900" y="2628900"/>
            <a:ext cx="0" cy="647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Text Box 5">
            <a:extLst>
              <a:ext uri="{FF2B5EF4-FFF2-40B4-BE49-F238E27FC236}">
                <a16:creationId xmlns:a16="http://schemas.microsoft.com/office/drawing/2014/main" id="{7CFE5BF2-5528-47CC-BED1-93AED13FE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1600200"/>
            <a:ext cx="1190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more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accuracy</a:t>
            </a:r>
          </a:p>
        </p:txBody>
      </p:sp>
      <p:sp>
        <p:nvSpPr>
          <p:cNvPr id="9223" name="Text Box 6">
            <a:extLst>
              <a:ext uri="{FF2B5EF4-FFF2-40B4-BE49-F238E27FC236}">
                <a16:creationId xmlns:a16="http://schemas.microsoft.com/office/drawing/2014/main" id="{D879B086-9504-4F65-8B6D-18E29C5E2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8" y="3429000"/>
            <a:ext cx="1319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Validity</a:t>
            </a:r>
          </a:p>
        </p:txBody>
      </p:sp>
      <p:sp>
        <p:nvSpPr>
          <p:cNvPr id="9224" name="Text Box 7">
            <a:extLst>
              <a:ext uri="{FF2B5EF4-FFF2-40B4-BE49-F238E27FC236}">
                <a16:creationId xmlns:a16="http://schemas.microsoft.com/office/drawing/2014/main" id="{A93790E8-A8FE-4F6F-BD22-3A595FACC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3" y="5029200"/>
            <a:ext cx="1190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less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accuracy</a:t>
            </a:r>
          </a:p>
        </p:txBody>
      </p:sp>
      <p:sp>
        <p:nvSpPr>
          <p:cNvPr id="9225" name="Text Box 8">
            <a:extLst>
              <a:ext uri="{FF2B5EF4-FFF2-40B4-BE49-F238E27FC236}">
                <a16:creationId xmlns:a16="http://schemas.microsoft.com/office/drawing/2014/main" id="{2EC08020-512C-404D-9358-ADAFAD848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200" y="5943600"/>
            <a:ext cx="167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Reliability</a:t>
            </a:r>
          </a:p>
        </p:txBody>
      </p:sp>
      <p:sp>
        <p:nvSpPr>
          <p:cNvPr id="9226" name="Text Box 9">
            <a:extLst>
              <a:ext uri="{FF2B5EF4-FFF2-40B4-BE49-F238E27FC236}">
                <a16:creationId xmlns:a16="http://schemas.microsoft.com/office/drawing/2014/main" id="{638D4714-728E-4C28-8689-1AAECE2C7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5975" y="5943600"/>
            <a:ext cx="15128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low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consistency</a:t>
            </a:r>
          </a:p>
        </p:txBody>
      </p:sp>
      <p:sp>
        <p:nvSpPr>
          <p:cNvPr id="9227" name="Text Box 10">
            <a:extLst>
              <a:ext uri="{FF2B5EF4-FFF2-40B4-BE49-F238E27FC236}">
                <a16:creationId xmlns:a16="http://schemas.microsoft.com/office/drawing/2014/main" id="{0D4D0ECB-AE17-4CD0-9E4C-081997F4B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1188" y="5943600"/>
            <a:ext cx="15128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high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consistency</a:t>
            </a:r>
          </a:p>
        </p:txBody>
      </p:sp>
      <p:sp>
        <p:nvSpPr>
          <p:cNvPr id="9228" name="Line 11">
            <a:extLst>
              <a:ext uri="{FF2B5EF4-FFF2-40B4-BE49-F238E27FC236}">
                <a16:creationId xmlns:a16="http://schemas.microsoft.com/office/drawing/2014/main" id="{A5EBA4B4-A85B-4846-A25F-543BB15974E7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5295900" y="419100"/>
            <a:ext cx="0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2">
            <a:extLst>
              <a:ext uri="{FF2B5EF4-FFF2-40B4-BE49-F238E27FC236}">
                <a16:creationId xmlns:a16="http://schemas.microsoft.com/office/drawing/2014/main" id="{F542FC27-349C-4AFF-A1BE-390182913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13">
            <a:extLst>
              <a:ext uri="{FF2B5EF4-FFF2-40B4-BE49-F238E27FC236}">
                <a16:creationId xmlns:a16="http://schemas.microsoft.com/office/drawing/2014/main" id="{4633B034-27FC-4A19-90C0-0F305D05B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057400"/>
            <a:ext cx="18446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Case-specific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effect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(narrow impact)</a:t>
            </a:r>
          </a:p>
        </p:txBody>
      </p:sp>
      <p:sp>
        <p:nvSpPr>
          <p:cNvPr id="9231" name="Text Box 14">
            <a:extLst>
              <a:ext uri="{FF2B5EF4-FFF2-40B4-BE49-F238E27FC236}">
                <a16:creationId xmlns:a16="http://schemas.microsoft.com/office/drawing/2014/main" id="{F7A79B2F-4608-46A4-898F-A28498067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648200"/>
            <a:ext cx="15208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Ideology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(faith-based)</a:t>
            </a:r>
          </a:p>
        </p:txBody>
      </p:sp>
      <p:sp>
        <p:nvSpPr>
          <p:cNvPr id="9232" name="Text Box 15">
            <a:extLst>
              <a:ext uri="{FF2B5EF4-FFF2-40B4-BE49-F238E27FC236}">
                <a16:creationId xmlns:a16="http://schemas.microsoft.com/office/drawing/2014/main" id="{68352BE5-23CA-40AB-BF92-339B0BFAD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33600"/>
            <a:ext cx="18081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Theory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(science-based)</a:t>
            </a:r>
          </a:p>
        </p:txBody>
      </p:sp>
      <p:sp>
        <p:nvSpPr>
          <p:cNvPr id="9233" name="Text Box 16">
            <a:extLst>
              <a:ext uri="{FF2B5EF4-FFF2-40B4-BE49-F238E27FC236}">
                <a16:creationId xmlns:a16="http://schemas.microsoft.com/office/drawing/2014/main" id="{97FBEDFE-5FBB-4F61-A242-F80711F85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419600"/>
            <a:ext cx="22955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Preliminary scientific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finding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(broad impact)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52E3FA88-A2F8-442A-B449-A136147BA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7B02CE-A39B-4E91-884E-914EC1E6322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B8EFAD8-A455-4192-95FB-EC01429738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3200"/>
              <a:t>Evaluating Source References</a:t>
            </a:r>
            <a:br>
              <a:rPr lang="en-US" altLang="en-US" sz="3200"/>
            </a:br>
            <a:r>
              <a:rPr lang="en-US" altLang="en-US" sz="2800"/>
              <a:t>(adapted from Turnitin’s SEER rubric)</a:t>
            </a:r>
            <a:endParaRPr lang="en-US" altLang="en-US" sz="3200"/>
          </a:p>
        </p:txBody>
      </p:sp>
      <p:graphicFrame>
        <p:nvGraphicFramePr>
          <p:cNvPr id="139351" name="Group 87">
            <a:extLst>
              <a:ext uri="{FF2B5EF4-FFF2-40B4-BE49-F238E27FC236}">
                <a16:creationId xmlns:a16="http://schemas.microsoft.com/office/drawing/2014/main" id="{DF219147-C760-4D9D-8788-CFB05737C3F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1" cy="4840290"/>
        </p:xfrm>
        <a:graphic>
          <a:graphicData uri="http://schemas.openxmlformats.org/drawingml/2006/table">
            <a:tbl>
              <a:tblPr/>
              <a:tblGrid>
                <a:gridCol w="1803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1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1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1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Dimension</a:t>
                      </a:r>
                    </a:p>
                  </a:txBody>
                  <a:tcPr marT="45726" marB="4572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More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 Credible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Credible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Less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Credible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Authoritative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Written by authors with expertise in area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Reputable information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References not researched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Educational Value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Exceeds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instruc-tional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 goals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Meets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instruc-tional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 goals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Content is inappropriate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Intent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Highly-respected to inform users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Provides content to inform users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Actively sells content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Originality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Primary source of content and viewpoints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Combines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origi-nal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 content with new content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Aggregates or re-purposes content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Quality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Content is researched and vetted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Broad content coverage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Content is questionable; can’t discern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7FAE0E42-81EE-42F3-B6C3-3E6C1F225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385CA5-F917-4A98-9E98-D55A0CE41670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A13AAD14-1A5D-46C0-A963-A54E370543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Final Checklist for Case Deliverable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C43EC87-8A43-4930-A138-7CC5FF2F69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Citations</a:t>
            </a:r>
          </a:p>
          <a:p>
            <a:pPr lvl="1" eaLnBrk="1" hangingPunct="1"/>
            <a:r>
              <a:rPr lang="en-US" altLang="en-US" sz="2000"/>
              <a:t>Have I cited the source of the facts, applicable theories and laws, statistical equations, and professional standards?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Have I cited any secondary sources to support my arguments?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References (“Works Cited”)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Is this reference the </a:t>
            </a:r>
            <a:r>
              <a:rPr lang="en-US" altLang="en-US" sz="2000" i="1"/>
              <a:t>strongest</a:t>
            </a:r>
            <a:r>
              <a:rPr lang="en-US" altLang="en-US" sz="2000"/>
              <a:t> reference I can use?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Can a reader </a:t>
            </a:r>
            <a:r>
              <a:rPr lang="en-US" altLang="en-US" sz="2000" i="1"/>
              <a:t>locate</a:t>
            </a:r>
            <a:r>
              <a:rPr lang="en-US" altLang="en-US" sz="2000"/>
              <a:t> the reference?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On-line references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Double-check credibility of on-line sources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Is this reference relatively bias-free?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Double-check precise web URL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Is this reference persistent and accessible?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608C9D6C-CD4A-4533-8520-4628AB4B6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4E819E-586D-42E8-B2A6-58660A8F8B2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1E2EF243-458F-4829-910C-0A2F64C152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2400"/>
              <a:t>Which parts of Case Analysis require at least one In-Text citation (and linked to a Source Reference)?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FCA8D87-7FD8-4DEC-BF30-F58AA8436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/>
              <a:t>Cover Page, Cover Letter, Table of Contents</a:t>
            </a:r>
          </a:p>
          <a:p>
            <a:pPr lvl="1" eaLnBrk="1" hangingPunct="1"/>
            <a:r>
              <a:rPr lang="en-US" altLang="en-US" sz="1600" i="1"/>
              <a:t>No.</a:t>
            </a:r>
            <a:r>
              <a:rPr lang="en-US" altLang="en-US" sz="1600"/>
              <a:t>  It’s the team’s original work.  It may even be a team’s </a:t>
            </a:r>
            <a:r>
              <a:rPr lang="en-US" altLang="en-US" sz="1600" i="1"/>
              <a:t>brand</a:t>
            </a:r>
            <a:r>
              <a:rPr lang="en-US" altLang="en-US" sz="160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Executive Summary</a:t>
            </a:r>
          </a:p>
          <a:p>
            <a:pPr lvl="1" eaLnBrk="1" hangingPunct="1"/>
            <a:r>
              <a:rPr lang="en-US" altLang="en-US" sz="1600" i="1"/>
              <a:t>No.</a:t>
            </a:r>
            <a:r>
              <a:rPr lang="en-US" altLang="en-US" sz="1600"/>
              <a:t>  It’s the team’s original work.  It summarizes key analyses.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Material Facts</a:t>
            </a:r>
          </a:p>
          <a:p>
            <a:pPr lvl="1" eaLnBrk="1" hangingPunct="1"/>
            <a:r>
              <a:rPr lang="en-US" altLang="en-US" sz="1600" i="1"/>
              <a:t>Yes.</a:t>
            </a:r>
            <a:r>
              <a:rPr lang="en-US" altLang="en-US" sz="1600"/>
              <a:t>  The source material for the facts did not originate with the team.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Open Issues/Questions</a:t>
            </a:r>
          </a:p>
          <a:p>
            <a:pPr lvl="1" eaLnBrk="1" hangingPunct="1"/>
            <a:r>
              <a:rPr lang="en-US" altLang="en-US" sz="1600" i="1"/>
              <a:t>No.</a:t>
            </a:r>
            <a:r>
              <a:rPr lang="en-US" altLang="en-US" sz="1600"/>
              <a:t> It’s the team’s original work.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Accounting, Economics, Law, Statistics Sections</a:t>
            </a:r>
          </a:p>
          <a:p>
            <a:pPr lvl="1" eaLnBrk="1" hangingPunct="1"/>
            <a:r>
              <a:rPr lang="en-US" altLang="en-US" sz="1600" i="1"/>
              <a:t>Yes.</a:t>
            </a:r>
            <a:r>
              <a:rPr lang="en-US" altLang="en-US" sz="1600"/>
              <a:t>  The team’s analyses is based on theories, models, and frameworks.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Ethical Considerations Section</a:t>
            </a:r>
          </a:p>
          <a:p>
            <a:pPr lvl="1" eaLnBrk="1" hangingPunct="1"/>
            <a:r>
              <a:rPr lang="en-US" altLang="en-US" sz="1600" i="1"/>
              <a:t>Yes.</a:t>
            </a:r>
            <a:r>
              <a:rPr lang="en-US" altLang="en-US" sz="1600"/>
              <a:t>  Ethics is grounded in theories, models, and frameworks too.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Strategic Considerations Section</a:t>
            </a:r>
          </a:p>
          <a:p>
            <a:pPr lvl="1" eaLnBrk="1" hangingPunct="1"/>
            <a:r>
              <a:rPr lang="en-US" altLang="en-US" sz="1600" i="1"/>
              <a:t>Yes.</a:t>
            </a:r>
            <a:r>
              <a:rPr lang="en-US" altLang="en-US" sz="1600"/>
              <a:t>  Strategy is grounded in theories, models, and frameworks too.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Recommendations</a:t>
            </a:r>
          </a:p>
          <a:p>
            <a:pPr lvl="1" eaLnBrk="1" hangingPunct="1"/>
            <a:r>
              <a:rPr lang="en-US" altLang="en-US" sz="1600"/>
              <a:t>No.  It’s the team’s original work.  It extends a team’s prior analyses.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8254CA8E-D167-4FA4-B50E-72E7A5D9F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622792-3DD2-441A-ADFC-2DE5E165324D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D24EBBB-66C4-4DE0-9BDC-6E1E4C58C7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Formatting and Style Guides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6D0292BA-B370-42B0-A016-34FADF794B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Format/Style Guide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ENGL 205 (probably MLA)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400" dirty="0"/>
              <a:t>Quick Guide:  </a:t>
            </a:r>
            <a:r>
              <a:rPr lang="en-US" altLang="en-US" sz="1400" dirty="0">
                <a:hlinkClick r:id="rId2"/>
              </a:rPr>
              <a:t>https://libguides.csun.edu/research-strategies/MLA</a:t>
            </a:r>
            <a:endParaRPr lang="en-US" altLang="en-US" sz="14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BUS 302 (I prefer APA)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400" dirty="0"/>
              <a:t>Quick Guide:  </a:t>
            </a:r>
            <a:r>
              <a:rPr lang="en-US" altLang="en-US" sz="1400" dirty="0">
                <a:hlinkClick r:id="rId3"/>
              </a:rPr>
              <a:t>https://libguides.csun.edu/research-strategies/APA</a:t>
            </a:r>
            <a:endParaRPr lang="en-US" altLang="en-US" sz="14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MGT/MKT (generally requires APA)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BLAW (will require Bluebook)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400" dirty="0"/>
              <a:t>An alternate is the free and open “indigo” book (</a:t>
            </a:r>
            <a:r>
              <a:rPr lang="en-US" altLang="en-US" sz="1400" dirty="0">
                <a:hlinkClick r:id="rId4"/>
              </a:rPr>
              <a:t>https://open.umn.edu/opentextbooks/textbooks/the-indigo-book-a-manual-of-legal-citation-sprigman</a:t>
            </a:r>
            <a:r>
              <a:rPr lang="en-US" altLang="en-US" sz="1400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IS/SOM (generally requires IEEE)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FIN (likely follows ECON--APA? or MMA?)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ACCT (I’m not sure—AICPA?)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If it’s not clear from syllabus, etc., just ask.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You may need to do this at a firm also (known as a “house style”)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Always, put the Works Cited/References in </a:t>
            </a:r>
            <a:r>
              <a:rPr lang="en-US" altLang="en-US" sz="2000" i="1" dirty="0"/>
              <a:t>alphabetical order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5206</TotalTime>
  <Words>916</Words>
  <Application>Microsoft Office PowerPoint</Application>
  <PresentationFormat>On-screen Show (4:3)</PresentationFormat>
  <Paragraphs>190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Lucida Console</vt:lpstr>
      <vt:lpstr>Lucida Sans</vt:lpstr>
      <vt:lpstr>Lucida Sans Unicode</vt:lpstr>
      <vt:lpstr>Verdana</vt:lpstr>
      <vt:lpstr>Default Design</vt:lpstr>
      <vt:lpstr>In-Text Citations and Source References:</vt:lpstr>
      <vt:lpstr>Scientific Research and its Alternatives</vt:lpstr>
      <vt:lpstr>Differences between Theory &amp; Ideology</vt:lpstr>
      <vt:lpstr>The Relative Need for an In-Text Citation (Systematic Empowerment)</vt:lpstr>
      <vt:lpstr>The Relative Strength of a Source Reference (Authoritative Accountability)</vt:lpstr>
      <vt:lpstr>Evaluating Source References (adapted from Turnitin’s SEER rubric)</vt:lpstr>
      <vt:lpstr>Final Checklist for Case Deliverable</vt:lpstr>
      <vt:lpstr>Which parts of Case Analysis require at least one In-Text citation (and linked to a Source Reference)?</vt:lpstr>
      <vt:lpstr>Formatting and Style Guides</vt:lpstr>
      <vt:lpstr>Actively Avoiding Plagiarism</vt:lpstr>
      <vt:lpstr>Sources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</dc:title>
  <dc:creator>wsmith</dc:creator>
  <cp:lastModifiedBy>Smith, Wayne W</cp:lastModifiedBy>
  <cp:revision>179</cp:revision>
  <dcterms:created xsi:type="dcterms:W3CDTF">2008-04-21T00:35:01Z</dcterms:created>
  <dcterms:modified xsi:type="dcterms:W3CDTF">2022-12-29T02:31:10Z</dcterms:modified>
</cp:coreProperties>
</file>