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4"/>
    <p:sldId id="257" r:id="rId35"/>
    <p:sldId id="258" r:id="rId36"/>
    <p:sldId id="259" r:id="rId37"/>
    <p:sldId id="260" r:id="rId38"/>
    <p:sldId id="261" r:id="rId39"/>
    <p:sldId id="262"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Lst>
  <p:sldSz cx="18288000" cy="10287000"/>
  <p:notesSz cx="6858000" cy="9144000"/>
  <p:embeddedFontLst>
    <p:embeddedFont>
      <p:font typeface="Source Sans Pro" charset="1" panose="020B0503030403020204"/>
      <p:regular r:id="rId6"/>
    </p:embeddedFont>
    <p:embeddedFont>
      <p:font typeface="Source Sans Pro Bold" charset="1" panose="020B0703030403020204"/>
      <p:regular r:id="rId7"/>
    </p:embeddedFont>
    <p:embeddedFont>
      <p:font typeface="Source Sans Pro Italics" charset="1" panose="020B0503030403090204"/>
      <p:regular r:id="rId8"/>
    </p:embeddedFont>
    <p:embeddedFont>
      <p:font typeface="Source Sans Pro Bold Italics" charset="1" panose="020B0703030403090204"/>
      <p:regular r:id="rId9"/>
    </p:embeddedFont>
    <p:embeddedFont>
      <p:font typeface="Glacial Indifference" charset="1" panose="00000000000000000000"/>
      <p:regular r:id="rId10"/>
    </p:embeddedFont>
    <p:embeddedFont>
      <p:font typeface="Glacial Indifference Bold" charset="1" panose="00000800000000000000"/>
      <p:regular r:id="rId11"/>
    </p:embeddedFont>
    <p:embeddedFont>
      <p:font typeface="Glacial Indifference Italics" charset="1" panose="00000000000000000000"/>
      <p:regular r:id="rId12"/>
    </p:embeddedFont>
    <p:embeddedFont>
      <p:font typeface="Glacial Indifference Bold Italics" charset="1" panose="00000800000000000000"/>
      <p:regular r:id="rId13"/>
    </p:embeddedFont>
    <p:embeddedFont>
      <p:font typeface="Lora" charset="1" panose="00000500000000000000"/>
      <p:regular r:id="rId14"/>
    </p:embeddedFont>
    <p:embeddedFont>
      <p:font typeface="Lora Bold" charset="1" panose="00000800000000000000"/>
      <p:regular r:id="rId15"/>
    </p:embeddedFont>
    <p:embeddedFont>
      <p:font typeface="Lora Italics" charset="1" panose="00000500000000000000"/>
      <p:regular r:id="rId16"/>
    </p:embeddedFont>
    <p:embeddedFont>
      <p:font typeface="Lora Bold Italics" charset="1" panose="00000800000000000000"/>
      <p:regular r:id="rId17"/>
    </p:embeddedFont>
    <p:embeddedFont>
      <p:font typeface="Arimo" charset="1" panose="020B0604020202020204"/>
      <p:regular r:id="rId18"/>
    </p:embeddedFont>
    <p:embeddedFont>
      <p:font typeface="Arimo Bold" charset="1" panose="020B0704020202020204"/>
      <p:regular r:id="rId19"/>
    </p:embeddedFont>
    <p:embeddedFont>
      <p:font typeface="Arimo Italics" charset="1" panose="020B0604020202090204"/>
      <p:regular r:id="rId20"/>
    </p:embeddedFont>
    <p:embeddedFont>
      <p:font typeface="Arimo Bold Italics" charset="1" panose="020B0704020202090204"/>
      <p:regular r:id="rId21"/>
    </p:embeddedFont>
    <p:embeddedFont>
      <p:font typeface="Roboto" charset="1" panose="02000000000000000000"/>
      <p:regular r:id="rId22"/>
    </p:embeddedFont>
    <p:embeddedFont>
      <p:font typeface="Roboto Bold" charset="1" panose="02000000000000000000"/>
      <p:regular r:id="rId23"/>
    </p:embeddedFont>
    <p:embeddedFont>
      <p:font typeface="Roboto Italics" charset="1" panose="02000000000000000000"/>
      <p:regular r:id="rId24"/>
    </p:embeddedFont>
    <p:embeddedFont>
      <p:font typeface="Roboto Bold Italics" charset="1" panose="02000000000000000000"/>
      <p:regular r:id="rId25"/>
    </p:embeddedFont>
    <p:embeddedFont>
      <p:font typeface="Courier Prime" charset="1" panose="00000509000000000000"/>
      <p:regular r:id="rId26"/>
    </p:embeddedFont>
    <p:embeddedFont>
      <p:font typeface="Courier Prime Bold" charset="1" panose="00000809000000000000"/>
      <p:regular r:id="rId27"/>
    </p:embeddedFont>
    <p:embeddedFont>
      <p:font typeface="Courier Prime Italics" charset="1" panose="00000509000000000000"/>
      <p:regular r:id="rId28"/>
    </p:embeddedFont>
    <p:embeddedFont>
      <p:font typeface="Courier Prime Bold Italics" charset="1" panose="00000809000000000000"/>
      <p:regular r:id="rId29"/>
    </p:embeddedFont>
    <p:embeddedFont>
      <p:font typeface="Public Sans" charset="1" panose="00000000000000000000"/>
      <p:regular r:id="rId30"/>
    </p:embeddedFont>
    <p:embeddedFont>
      <p:font typeface="Public Sans Bold" charset="1" panose="00000000000000000000"/>
      <p:regular r:id="rId31"/>
    </p:embeddedFont>
    <p:embeddedFont>
      <p:font typeface="Public Sans Italics" charset="1" panose="00000000000000000000"/>
      <p:regular r:id="rId32"/>
    </p:embeddedFont>
    <p:embeddedFont>
      <p:font typeface="Public Sans Bold Italics" charset="1" panose="000000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slides/slide1.xml" Type="http://schemas.openxmlformats.org/officeDocument/2006/relationships/slide"/><Relationship Id="rId35" Target="slides/slide2.xml" Type="http://schemas.openxmlformats.org/officeDocument/2006/relationships/slide"/><Relationship Id="rId36" Target="slides/slide3.xml" Type="http://schemas.openxmlformats.org/officeDocument/2006/relationships/slide"/><Relationship Id="rId37" Target="slides/slide4.xml" Type="http://schemas.openxmlformats.org/officeDocument/2006/relationships/slide"/><Relationship Id="rId38" Target="slides/slide5.xml" Type="http://schemas.openxmlformats.org/officeDocument/2006/relationships/slide"/><Relationship Id="rId39" Target="slides/slide6.xml" Type="http://schemas.openxmlformats.org/officeDocument/2006/relationships/slide"/><Relationship Id="rId4" Target="theme/theme1.xml" Type="http://schemas.openxmlformats.org/officeDocument/2006/relationships/theme"/><Relationship Id="rId40" Target="slides/slide7.xml" Type="http://schemas.openxmlformats.org/officeDocument/2006/relationships/slide"/><Relationship Id="rId41" Target="slides/slide8.xml" Type="http://schemas.openxmlformats.org/officeDocument/2006/relationships/slide"/><Relationship Id="rId42" Target="slides/slide9.xml" Type="http://schemas.openxmlformats.org/officeDocument/2006/relationships/slide"/><Relationship Id="rId43" Target="slides/slide10.xml" Type="http://schemas.openxmlformats.org/officeDocument/2006/relationships/slide"/><Relationship Id="rId44" Target="slides/slide11.xml" Type="http://schemas.openxmlformats.org/officeDocument/2006/relationships/slide"/><Relationship Id="rId45" Target="slides/slide12.xml" Type="http://schemas.openxmlformats.org/officeDocument/2006/relationships/slide"/><Relationship Id="rId46" Target="slides/slide13.xml" Type="http://schemas.openxmlformats.org/officeDocument/2006/relationships/slide"/><Relationship Id="rId47" Target="slides/slide14.xml" Type="http://schemas.openxmlformats.org/officeDocument/2006/relationships/slide"/><Relationship Id="rId48" Target="slides/slide15.xml" Type="http://schemas.openxmlformats.org/officeDocument/2006/relationships/slide"/><Relationship Id="rId49" Target="slides/slide16.xml" Type="http://schemas.openxmlformats.org/officeDocument/2006/relationships/slide"/><Relationship Id="rId5" Target="tableStyles.xml" Type="http://schemas.openxmlformats.org/officeDocument/2006/relationships/tableStyles"/><Relationship Id="rId50" Target="slides/slide17.xml" Type="http://schemas.openxmlformats.org/officeDocument/2006/relationships/slide"/><Relationship Id="rId51" Target="slides/slide18.xml" Type="http://schemas.openxmlformats.org/officeDocument/2006/relationships/slide"/><Relationship Id="rId52" Target="slides/slide19.xml" Type="http://schemas.openxmlformats.org/officeDocument/2006/relationships/slide"/><Relationship Id="rId53" Target="slides/slide20.xml" Type="http://schemas.openxmlformats.org/officeDocument/2006/relationships/slide"/><Relationship Id="rId54" Target="slides/slide21.xml" Type="http://schemas.openxmlformats.org/officeDocument/2006/relationships/slide"/><Relationship Id="rId55" Target="slides/slide22.xml" Type="http://schemas.openxmlformats.org/officeDocument/2006/relationships/slide"/><Relationship Id="rId56" Target="slides/slide23.xml" Type="http://schemas.openxmlformats.org/officeDocument/2006/relationships/slide"/><Relationship Id="rId57" Target="slides/slide24.xml" Type="http://schemas.openxmlformats.org/officeDocument/2006/relationships/slide"/><Relationship Id="rId58" Target="slides/slide25.xml" Type="http://schemas.openxmlformats.org/officeDocument/2006/relationships/slide"/><Relationship Id="rId59" Target="slides/slide26.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png" Type="http://schemas.openxmlformats.org/officeDocument/2006/relationships/image"/><Relationship Id="rId4" Target="../media/image65.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png" Type="http://schemas.openxmlformats.org/officeDocument/2006/relationships/image"/><Relationship Id="rId4" Target="../media/image7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84.png" Type="http://schemas.openxmlformats.org/officeDocument/2006/relationships/image"/><Relationship Id="rId7" Target="../media/image85.svg" Type="http://schemas.openxmlformats.org/officeDocument/2006/relationships/image"/><Relationship Id="rId8" Target="../media/image86.png" Type="http://schemas.openxmlformats.org/officeDocument/2006/relationships/image"/><Relationship Id="rId9" Target="../media/image8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 Id="rId3" Target="../media/image8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image91.png" Type="http://schemas.openxmlformats.org/officeDocument/2006/relationships/image"/><Relationship Id="rId4" Target="../media/image9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3.jpeg" Type="http://schemas.openxmlformats.org/officeDocument/2006/relationships/image"/><Relationship Id="rId3" Target="../media/image94.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jpeg" Type="http://schemas.openxmlformats.org/officeDocument/2006/relationships/image"/><Relationship Id="rId3" Target="../media/image96.jpeg" Type="http://schemas.openxmlformats.org/officeDocument/2006/relationships/image"/><Relationship Id="rId4" Target="../media/image9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99.png" Type="http://schemas.openxmlformats.org/officeDocument/2006/relationships/image"/><Relationship Id="rId4" Target="../media/image100.png" Type="http://schemas.openxmlformats.org/officeDocument/2006/relationships/image"/><Relationship Id="rId5" Target="../media/image101.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png" Type="http://schemas.openxmlformats.org/officeDocument/2006/relationships/image"/><Relationship Id="rId3" Target="../media/image105.svg" Type="http://schemas.openxmlformats.org/officeDocument/2006/relationships/image"/><Relationship Id="rId4" Target="../media/image10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116.svg" Type="http://schemas.openxmlformats.org/officeDocument/2006/relationships/image"/><Relationship Id="rId2" Target="../media/image107.png" Type="http://schemas.openxmlformats.org/officeDocument/2006/relationships/image"/><Relationship Id="rId3" Target="../media/image108.sv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3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211009" y="-3115509"/>
            <a:ext cx="17158524" cy="17158524"/>
          </a:xfrm>
          <a:prstGeom prst="rect">
            <a:avLst/>
          </a:prstGeom>
        </p:spPr>
      </p:pic>
      <p:grpSp>
        <p:nvGrpSpPr>
          <p:cNvPr name="Group 3" id="3"/>
          <p:cNvGrpSpPr/>
          <p:nvPr/>
        </p:nvGrpSpPr>
        <p:grpSpPr>
          <a:xfrm rot="0">
            <a:off x="13219187" y="1274722"/>
            <a:ext cx="4838443" cy="4856337"/>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5" id="5"/>
          <p:cNvSpPr txBox="true"/>
          <p:nvPr/>
        </p:nvSpPr>
        <p:spPr>
          <a:xfrm rot="0">
            <a:off x="610713" y="2539572"/>
            <a:ext cx="11148322" cy="5312631"/>
          </a:xfrm>
          <a:prstGeom prst="rect">
            <a:avLst/>
          </a:prstGeom>
        </p:spPr>
        <p:txBody>
          <a:bodyPr anchor="t" rtlCol="false" tIns="0" lIns="0" bIns="0" rIns="0">
            <a:spAutoFit/>
          </a:bodyPr>
          <a:lstStyle/>
          <a:p>
            <a:pPr>
              <a:lnSpc>
                <a:spcPts val="13824"/>
              </a:lnSpc>
            </a:pPr>
            <a:r>
              <a:rPr lang="en-US" sz="12567">
                <a:solidFill>
                  <a:srgbClr val="FFFFFF"/>
                </a:solidFill>
                <a:latin typeface="Roboto"/>
              </a:rPr>
              <a:t>LATINO BUSINESS ASSOCIATION </a:t>
            </a:r>
          </a:p>
        </p:txBody>
      </p:sp>
      <p:grpSp>
        <p:nvGrpSpPr>
          <p:cNvPr name="Group 6" id="6"/>
          <p:cNvGrpSpPr>
            <a:grpSpLocks noChangeAspect="true"/>
          </p:cNvGrpSpPr>
          <p:nvPr/>
        </p:nvGrpSpPr>
        <p:grpSpPr>
          <a:xfrm rot="0">
            <a:off x="13657749" y="1722239"/>
            <a:ext cx="3961319" cy="396130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r="0" t="0" b="0"/>
              </a:stretch>
            </a:blipFill>
          </p:spPr>
        </p:sp>
      </p:grpSp>
      <p:pic>
        <p:nvPicPr>
          <p:cNvPr name="Picture 8" id="8"/>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2858138" y="7200900"/>
            <a:ext cx="5560541" cy="4114800"/>
          </a:xfrm>
          <a:prstGeom prst="rect">
            <a:avLst/>
          </a:prstGeom>
        </p:spPr>
      </p:pic>
      <p:sp>
        <p:nvSpPr>
          <p:cNvPr name="TextBox 9" id="9"/>
          <p:cNvSpPr txBox="true"/>
          <p:nvPr/>
        </p:nvSpPr>
        <p:spPr>
          <a:xfrm rot="0">
            <a:off x="610713" y="1009650"/>
            <a:ext cx="6650106" cy="504825"/>
          </a:xfrm>
          <a:prstGeom prst="rect">
            <a:avLst/>
          </a:prstGeom>
        </p:spPr>
        <p:txBody>
          <a:bodyPr anchor="t" rtlCol="false" tIns="0" lIns="0" bIns="0" rIns="0">
            <a:spAutoFit/>
          </a:bodyPr>
          <a:lstStyle/>
          <a:p>
            <a:pPr>
              <a:lnSpc>
                <a:spcPts val="3840"/>
              </a:lnSpc>
            </a:pPr>
            <a:r>
              <a:rPr lang="en-US" sz="3200">
                <a:solidFill>
                  <a:srgbClr val="FFFFFF"/>
                </a:solidFill>
                <a:latin typeface="Roboto"/>
              </a:rPr>
              <a:t>Welcome to the...</a:t>
            </a:r>
          </a:p>
        </p:txBody>
      </p:sp>
      <p:sp>
        <p:nvSpPr>
          <p:cNvPr name="TextBox 10" id="10"/>
          <p:cNvSpPr txBox="true"/>
          <p:nvPr/>
        </p:nvSpPr>
        <p:spPr>
          <a:xfrm rot="0">
            <a:off x="12313355" y="6551094"/>
            <a:ext cx="6650106" cy="485775"/>
          </a:xfrm>
          <a:prstGeom prst="rect">
            <a:avLst/>
          </a:prstGeom>
        </p:spPr>
        <p:txBody>
          <a:bodyPr anchor="t" rtlCol="false" tIns="0" lIns="0" bIns="0" rIns="0">
            <a:spAutoFit/>
          </a:bodyPr>
          <a:lstStyle/>
          <a:p>
            <a:pPr algn="ctr">
              <a:lnSpc>
                <a:spcPts val="3840"/>
              </a:lnSpc>
            </a:pPr>
            <a:r>
              <a:rPr lang="en-US" sz="3200">
                <a:solidFill>
                  <a:srgbClr val="FFFFFF"/>
                </a:solidFill>
                <a:latin typeface="Lora Italics"/>
              </a:rPr>
              <a:t>Juntos We Rise</a:t>
            </a:r>
          </a:p>
        </p:txBody>
      </p:sp>
      <p:sp>
        <p:nvSpPr>
          <p:cNvPr name="TextBox 11" id="11"/>
          <p:cNvSpPr txBox="true"/>
          <p:nvPr/>
        </p:nvSpPr>
        <p:spPr>
          <a:xfrm rot="0">
            <a:off x="2160328" y="8347218"/>
            <a:ext cx="6650106" cy="504825"/>
          </a:xfrm>
          <a:prstGeom prst="rect">
            <a:avLst/>
          </a:prstGeom>
        </p:spPr>
        <p:txBody>
          <a:bodyPr anchor="t" rtlCol="false" tIns="0" lIns="0" bIns="0" rIns="0">
            <a:spAutoFit/>
          </a:bodyPr>
          <a:lstStyle/>
          <a:p>
            <a:pPr algn="ctr">
              <a:lnSpc>
                <a:spcPts val="3840"/>
              </a:lnSpc>
            </a:pPr>
            <a:r>
              <a:rPr lang="en-US" sz="3200">
                <a:solidFill>
                  <a:srgbClr val="FFFFFF"/>
                </a:solidFill>
                <a:latin typeface="Roboto"/>
              </a:rPr>
              <a:t>Fall 2021 - Spring 2022</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38889" b="-38889"/>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098133" y="3213950"/>
            <a:ext cx="1500049" cy="2105332"/>
          </a:xfrm>
          <a:prstGeom prst="rect">
            <a:avLst/>
          </a:prstGeom>
        </p:spPr>
      </p:pic>
      <p:pic>
        <p:nvPicPr>
          <p:cNvPr name="Picture 9" id="9"/>
          <p:cNvPicPr>
            <a:picLocks noChangeAspect="true"/>
          </p:cNvPicPr>
          <p:nvPr/>
        </p:nvPicPr>
        <p:blipFill>
          <a:blip r:embed="rId5"/>
          <a:srcRect l="0" t="0" r="0" b="0"/>
          <a:stretch>
            <a:fillRect/>
          </a:stretch>
        </p:blipFill>
        <p:spPr>
          <a:xfrm flipH="false" flipV="false" rot="0">
            <a:off x="-339788" y="8567355"/>
            <a:ext cx="6864666" cy="2265340"/>
          </a:xfrm>
          <a:prstGeom prst="rect">
            <a:avLst/>
          </a:prstGeom>
        </p:spPr>
      </p:pic>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5416990" y="7200299"/>
            <a:ext cx="2077797" cy="2499726"/>
          </a:xfrm>
          <a:prstGeom prst="rect">
            <a:avLst/>
          </a:prstGeom>
        </p:spPr>
      </p:pic>
      <p:sp>
        <p:nvSpPr>
          <p:cNvPr name="TextBox 11" id="11"/>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Maher </a:t>
            </a:r>
          </a:p>
        </p:txBody>
      </p:sp>
      <p:sp>
        <p:nvSpPr>
          <p:cNvPr name="TextBox 12" id="12"/>
          <p:cNvSpPr txBox="true"/>
          <p:nvPr/>
        </p:nvSpPr>
        <p:spPr>
          <a:xfrm rot="0">
            <a:off x="8122666" y="5667949"/>
            <a:ext cx="8876532" cy="2408260"/>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Fundraiser Director</a:t>
            </a:r>
          </a:p>
          <a:p>
            <a:pPr>
              <a:lnSpc>
                <a:spcPts val="4760"/>
              </a:lnSpc>
            </a:pPr>
            <a:r>
              <a:rPr lang="en-US" spc="102" sz="3400">
                <a:solidFill>
                  <a:srgbClr val="FFFFFF"/>
                </a:solidFill>
                <a:latin typeface="Courier Prime"/>
              </a:rPr>
              <a:t>Year: Senior</a:t>
            </a:r>
          </a:p>
          <a:p>
            <a:pPr>
              <a:lnSpc>
                <a:spcPts val="4760"/>
              </a:lnSpc>
            </a:pPr>
            <a:r>
              <a:rPr lang="en-US" spc="102" sz="3400">
                <a:solidFill>
                  <a:srgbClr val="FFFFFF"/>
                </a:solidFill>
                <a:latin typeface="Courier Prime"/>
              </a:rPr>
              <a:t>Major: Real Estate </a:t>
            </a:r>
          </a:p>
          <a:p>
            <a:pPr>
              <a:lnSpc>
                <a:spcPts val="4760"/>
              </a:lnSpc>
            </a:pPr>
            <a:r>
              <a:rPr lang="en-US" spc="102" sz="3400">
                <a:solidFill>
                  <a:srgbClr val="FFFFFF"/>
                </a:solidFill>
                <a:latin typeface="Courier Prime"/>
              </a:rPr>
              <a:t>Fun Fact: love to travel</a:t>
            </a:r>
          </a:p>
        </p:txBody>
      </p:sp>
      <p:sp>
        <p:nvSpPr>
          <p:cNvPr name="TextBox 13" id="13"/>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16666" b="-16666"/>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098133" y="3376669"/>
            <a:ext cx="2305771" cy="2305771"/>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2989599">
            <a:off x="-2628900" y="9038663"/>
            <a:ext cx="7315200" cy="795528"/>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541230" y="8106738"/>
            <a:ext cx="2113904" cy="1654653"/>
          </a:xfrm>
          <a:prstGeom prst="rect">
            <a:avLst/>
          </a:prstGeom>
        </p:spPr>
      </p:pic>
      <p:sp>
        <p:nvSpPr>
          <p:cNvPr name="TextBox 11" id="11"/>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Denise</a:t>
            </a:r>
          </a:p>
        </p:txBody>
      </p:sp>
      <p:sp>
        <p:nvSpPr>
          <p:cNvPr name="TextBox 12" id="12"/>
          <p:cNvSpPr txBox="true"/>
          <p:nvPr/>
        </p:nvSpPr>
        <p:spPr>
          <a:xfrm rot="0">
            <a:off x="8122666" y="5667949"/>
            <a:ext cx="8876532" cy="3012868"/>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Social Media Director</a:t>
            </a:r>
          </a:p>
          <a:p>
            <a:pPr>
              <a:lnSpc>
                <a:spcPts val="4760"/>
              </a:lnSpc>
            </a:pPr>
            <a:r>
              <a:rPr lang="en-US" spc="102" sz="3400">
                <a:solidFill>
                  <a:srgbClr val="FFFFFF"/>
                </a:solidFill>
                <a:latin typeface="Courier Prime"/>
              </a:rPr>
              <a:t>Year: Senior</a:t>
            </a:r>
          </a:p>
          <a:p>
            <a:pPr>
              <a:lnSpc>
                <a:spcPts val="4760"/>
              </a:lnSpc>
            </a:pPr>
            <a:r>
              <a:rPr lang="en-US" spc="102" sz="3400">
                <a:solidFill>
                  <a:srgbClr val="FFFFFF"/>
                </a:solidFill>
                <a:latin typeface="Courier Prime"/>
              </a:rPr>
              <a:t>Major: Marketing  </a:t>
            </a:r>
          </a:p>
          <a:p>
            <a:pPr>
              <a:lnSpc>
                <a:spcPts val="4760"/>
              </a:lnSpc>
            </a:pPr>
            <a:r>
              <a:rPr lang="en-US" spc="102" sz="3400">
                <a:solidFill>
                  <a:srgbClr val="FFFFFF"/>
                </a:solidFill>
                <a:latin typeface="Courier Prime"/>
              </a:rPr>
              <a:t>Fun Fact: I love to travel to ew states </a:t>
            </a:r>
          </a:p>
        </p:txBody>
      </p:sp>
      <p:sp>
        <p:nvSpPr>
          <p:cNvPr name="TextBox 13" id="13"/>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028700" y="2307379"/>
            <a:ext cx="6013600" cy="60136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8724924" y="1997930"/>
            <a:ext cx="8142502" cy="7443885"/>
          </a:xfrm>
          <a:prstGeom prst="rect">
            <a:avLst/>
          </a:prstGeom>
        </p:spPr>
      </p:pic>
      <p:sp>
        <p:nvSpPr>
          <p:cNvPr name="TextBox 4" id="4"/>
          <p:cNvSpPr txBox="true"/>
          <p:nvPr/>
        </p:nvSpPr>
        <p:spPr>
          <a:xfrm rot="0">
            <a:off x="1028700" y="528002"/>
            <a:ext cx="10110312" cy="896620"/>
          </a:xfrm>
          <a:prstGeom prst="rect">
            <a:avLst/>
          </a:prstGeom>
        </p:spPr>
        <p:txBody>
          <a:bodyPr anchor="t" rtlCol="false" tIns="0" lIns="0" bIns="0" rIns="0">
            <a:spAutoFit/>
          </a:bodyPr>
          <a:lstStyle/>
          <a:p>
            <a:pPr>
              <a:lnSpc>
                <a:spcPts val="7279"/>
              </a:lnSpc>
            </a:pPr>
            <a:r>
              <a:rPr lang="en-US" sz="5199">
                <a:solidFill>
                  <a:srgbClr val="FFFFFF"/>
                </a:solidFill>
                <a:latin typeface="Roboto Bold"/>
              </a:rPr>
              <a:t>United Latino Student Association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3655848" y="2155164"/>
            <a:ext cx="10976303" cy="7103136"/>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6497946"/>
            <a:ext cx="2916364" cy="4114800"/>
          </a:xfrm>
          <a:prstGeom prst="rect">
            <a:avLst/>
          </a:prstGeom>
        </p:spPr>
      </p:pic>
      <p:sp>
        <p:nvSpPr>
          <p:cNvPr name="TextBox 4" id="4"/>
          <p:cNvSpPr txBox="true"/>
          <p:nvPr/>
        </p:nvSpPr>
        <p:spPr>
          <a:xfrm rot="0">
            <a:off x="7933551" y="715467"/>
            <a:ext cx="2420898" cy="896620"/>
          </a:xfrm>
          <a:prstGeom prst="rect">
            <a:avLst/>
          </a:prstGeom>
        </p:spPr>
        <p:txBody>
          <a:bodyPr anchor="t" rtlCol="false" tIns="0" lIns="0" bIns="0" rIns="0">
            <a:spAutoFit/>
          </a:bodyPr>
          <a:lstStyle/>
          <a:p>
            <a:pPr algn="ctr">
              <a:lnSpc>
                <a:spcPts val="7279"/>
              </a:lnSpc>
            </a:pPr>
            <a:r>
              <a:rPr lang="en-US" sz="5199">
                <a:solidFill>
                  <a:srgbClr val="FFFFFF"/>
                </a:solidFill>
                <a:latin typeface="Roboto"/>
              </a:rPr>
              <a:t>Benefits</a:t>
            </a:r>
          </a:p>
        </p:txBody>
      </p:sp>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0">
            <a:off x="16120065" y="519845"/>
            <a:ext cx="2278471" cy="2184484"/>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srcRect l="2813" t="901" r="2817" b="762"/>
          <a:stretch>
            <a:fillRect/>
          </a:stretch>
        </p:blipFill>
        <p:spPr>
          <a:xfrm flipH="false" flipV="false" rot="0">
            <a:off x="5123212" y="2175150"/>
            <a:ext cx="7289133" cy="7120737"/>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040454" y="838200"/>
            <a:ext cx="2894331" cy="1895787"/>
          </a:xfrm>
          <a:prstGeom prst="rect">
            <a:avLst/>
          </a:prstGeom>
        </p:spPr>
      </p:pic>
      <p:sp>
        <p:nvSpPr>
          <p:cNvPr name="TextBox 5" id="5"/>
          <p:cNvSpPr txBox="true"/>
          <p:nvPr/>
        </p:nvSpPr>
        <p:spPr>
          <a:xfrm rot="0">
            <a:off x="4701982" y="766762"/>
            <a:ext cx="8884035" cy="1095375"/>
          </a:xfrm>
          <a:prstGeom prst="rect">
            <a:avLst/>
          </a:prstGeom>
        </p:spPr>
        <p:txBody>
          <a:bodyPr anchor="t" rtlCol="false" tIns="0" lIns="0" bIns="0" rIns="0">
            <a:spAutoFit/>
          </a:bodyPr>
          <a:lstStyle/>
          <a:p>
            <a:pPr>
              <a:lnSpc>
                <a:spcPts val="8640"/>
              </a:lnSpc>
            </a:pPr>
            <a:r>
              <a:rPr lang="en-US" spc="179" sz="7200">
                <a:solidFill>
                  <a:srgbClr val="FEFEFE"/>
                </a:solidFill>
                <a:latin typeface="Glacial Indifference"/>
              </a:rPr>
              <a:t>Membership Points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1573533" y="2442471"/>
            <a:ext cx="6000765" cy="6000765"/>
          </a:xfrm>
          <a:prstGeom prst="rect">
            <a:avLst/>
          </a:prstGeom>
        </p:spPr>
      </p:pic>
      <p:sp>
        <p:nvSpPr>
          <p:cNvPr name="TextBox 4" id="4"/>
          <p:cNvSpPr txBox="true"/>
          <p:nvPr/>
        </p:nvSpPr>
        <p:spPr>
          <a:xfrm rot="0">
            <a:off x="1641763" y="2366271"/>
            <a:ext cx="9616772" cy="6318299"/>
          </a:xfrm>
          <a:prstGeom prst="rect">
            <a:avLst/>
          </a:prstGeom>
        </p:spPr>
        <p:txBody>
          <a:bodyPr anchor="t" rtlCol="false" tIns="0" lIns="0" bIns="0" rIns="0">
            <a:spAutoFit/>
          </a:bodyPr>
          <a:lstStyle/>
          <a:p>
            <a:pPr marL="863187" indent="-431593" lvl="1">
              <a:lnSpc>
                <a:spcPts val="5597"/>
              </a:lnSpc>
              <a:buFont typeface="Arial"/>
              <a:buChar char="•"/>
            </a:pPr>
            <a:r>
              <a:rPr lang="en-US" sz="3998">
                <a:solidFill>
                  <a:srgbClr val="FFFFFF"/>
                </a:solidFill>
                <a:latin typeface="Roboto"/>
              </a:rPr>
              <a:t>$20 Membership Fee</a:t>
            </a:r>
          </a:p>
          <a:p>
            <a:pPr marL="1726373" indent="-575458" lvl="2">
              <a:lnSpc>
                <a:spcPts val="5597"/>
              </a:lnSpc>
              <a:buFont typeface="Arial"/>
              <a:buChar char="⚬"/>
            </a:pPr>
            <a:r>
              <a:rPr lang="en-US" sz="3998">
                <a:solidFill>
                  <a:srgbClr val="FFFFFF"/>
                </a:solidFill>
                <a:latin typeface="Roboto"/>
              </a:rPr>
              <a:t>Comes with Shirt</a:t>
            </a:r>
          </a:p>
          <a:p>
            <a:pPr marL="863187" indent="-431593" lvl="1">
              <a:lnSpc>
                <a:spcPts val="5597"/>
              </a:lnSpc>
              <a:buFont typeface="Arial"/>
              <a:buChar char="•"/>
            </a:pPr>
            <a:r>
              <a:rPr lang="en-US" sz="3998">
                <a:solidFill>
                  <a:srgbClr val="FFFFFF"/>
                </a:solidFill>
                <a:latin typeface="Roboto"/>
              </a:rPr>
              <a:t>Payments:</a:t>
            </a:r>
          </a:p>
          <a:p>
            <a:pPr marL="1726373" indent="-575458" lvl="2">
              <a:lnSpc>
                <a:spcPts val="5597"/>
              </a:lnSpc>
              <a:buFont typeface="Arial"/>
              <a:buChar char="⚬"/>
            </a:pPr>
            <a:r>
              <a:rPr lang="en-US" sz="3998">
                <a:solidFill>
                  <a:srgbClr val="FFFFFF"/>
                </a:solidFill>
                <a:latin typeface="Roboto"/>
              </a:rPr>
              <a:t>Venmo: CSUN-LBA : Name, Email Title it "LBA Membership Fees"</a:t>
            </a:r>
          </a:p>
          <a:p>
            <a:pPr marL="1726373" indent="-575458" lvl="2">
              <a:lnSpc>
                <a:spcPts val="5597"/>
              </a:lnSpc>
              <a:buFont typeface="Arial"/>
              <a:buChar char="⚬"/>
            </a:pPr>
            <a:r>
              <a:rPr lang="en-US" sz="3998">
                <a:solidFill>
                  <a:srgbClr val="FFFFFF"/>
                </a:solidFill>
                <a:latin typeface="Roboto"/>
              </a:rPr>
              <a:t>Zelle: (323)437-4863</a:t>
            </a:r>
          </a:p>
          <a:p>
            <a:pPr marL="1726373" indent="-575458" lvl="2">
              <a:lnSpc>
                <a:spcPts val="5597"/>
              </a:lnSpc>
              <a:buFont typeface="Arial"/>
              <a:buChar char="⚬"/>
            </a:pPr>
            <a:r>
              <a:rPr lang="en-US" sz="3998">
                <a:solidFill>
                  <a:srgbClr val="FFFFFF"/>
                </a:solidFill>
                <a:latin typeface="Roboto"/>
              </a:rPr>
              <a:t>In-person</a:t>
            </a:r>
          </a:p>
          <a:p>
            <a:pPr marL="863187" indent="-431593" lvl="1">
              <a:lnSpc>
                <a:spcPts val="5597"/>
              </a:lnSpc>
              <a:buFont typeface="Arial"/>
              <a:buChar char="•"/>
            </a:pPr>
            <a:r>
              <a:rPr lang="en-US" sz="3998">
                <a:solidFill>
                  <a:srgbClr val="FFFFFF"/>
                </a:solidFill>
                <a:latin typeface="Roboto"/>
              </a:rPr>
              <a:t>Payment Plans</a:t>
            </a:r>
          </a:p>
          <a:p>
            <a:pPr marL="1726373" indent="-575458" lvl="2">
              <a:lnSpc>
                <a:spcPts val="5597"/>
              </a:lnSpc>
              <a:buFont typeface="Arial"/>
              <a:buChar char="⚬"/>
            </a:pPr>
            <a:r>
              <a:rPr lang="en-US" sz="3998">
                <a:solidFill>
                  <a:srgbClr val="FFFFFF"/>
                </a:solidFill>
                <a:latin typeface="Roboto"/>
              </a:rPr>
              <a:t>$5 or $10</a:t>
            </a:r>
          </a:p>
        </p:txBody>
      </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2328684" y="8296777"/>
            <a:ext cx="4490464" cy="942997"/>
          </a:xfrm>
          <a:prstGeom prst="rect">
            <a:avLst/>
          </a:prstGeom>
        </p:spPr>
      </p:pic>
      <p:sp>
        <p:nvSpPr>
          <p:cNvPr name="TextBox 6" id="6"/>
          <p:cNvSpPr txBox="true"/>
          <p:nvPr/>
        </p:nvSpPr>
        <p:spPr>
          <a:xfrm rot="0">
            <a:off x="3339301" y="766762"/>
            <a:ext cx="13107196" cy="1292676"/>
          </a:xfrm>
          <a:prstGeom prst="rect">
            <a:avLst/>
          </a:prstGeom>
        </p:spPr>
        <p:txBody>
          <a:bodyPr anchor="t" rtlCol="false" tIns="0" lIns="0" bIns="0" rIns="0">
            <a:spAutoFit/>
          </a:bodyPr>
          <a:lstStyle/>
          <a:p>
            <a:pPr algn="ctr">
              <a:lnSpc>
                <a:spcPts val="10236"/>
              </a:lnSpc>
            </a:pPr>
            <a:r>
              <a:rPr lang="en-US" spc="213" sz="8530">
                <a:solidFill>
                  <a:srgbClr val="FEFEFE"/>
                </a:solidFill>
                <a:latin typeface="Glacial Indifference"/>
              </a:rPr>
              <a:t>Membership</a:t>
            </a:r>
          </a:p>
        </p:txBody>
      </p:sp>
      <p:sp>
        <p:nvSpPr>
          <p:cNvPr name="TextBox 7" id="7"/>
          <p:cNvSpPr txBox="true"/>
          <p:nvPr/>
        </p:nvSpPr>
        <p:spPr>
          <a:xfrm rot="0">
            <a:off x="9422076" y="8367036"/>
            <a:ext cx="10303680" cy="726280"/>
          </a:xfrm>
          <a:prstGeom prst="rect">
            <a:avLst/>
          </a:prstGeom>
        </p:spPr>
        <p:txBody>
          <a:bodyPr anchor="t" rtlCol="false" tIns="0" lIns="0" bIns="0" rIns="0">
            <a:spAutoFit/>
          </a:bodyPr>
          <a:lstStyle/>
          <a:p>
            <a:pPr algn="ctr">
              <a:lnSpc>
                <a:spcPts val="5997"/>
              </a:lnSpc>
            </a:pPr>
            <a:r>
              <a:rPr lang="en-US" sz="4283">
                <a:solidFill>
                  <a:srgbClr val="FFFFFF"/>
                </a:solidFill>
                <a:latin typeface="Lora"/>
              </a:rPr>
              <a:t>Scan Me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sp>
        <p:nvSpPr>
          <p:cNvPr name="TextBox 3" id="3"/>
          <p:cNvSpPr txBox="true"/>
          <p:nvPr/>
        </p:nvSpPr>
        <p:spPr>
          <a:xfrm rot="0">
            <a:off x="1641763" y="2366271"/>
            <a:ext cx="9616772" cy="7023149"/>
          </a:xfrm>
          <a:prstGeom prst="rect">
            <a:avLst/>
          </a:prstGeom>
        </p:spPr>
        <p:txBody>
          <a:bodyPr anchor="t" rtlCol="false" tIns="0" lIns="0" bIns="0" rIns="0">
            <a:spAutoFit/>
          </a:bodyPr>
          <a:lstStyle/>
          <a:p>
            <a:pPr marL="863187" indent="-431593" lvl="1">
              <a:lnSpc>
                <a:spcPts val="5597"/>
              </a:lnSpc>
              <a:buFont typeface="Arial"/>
              <a:buChar char="•"/>
            </a:pPr>
            <a:r>
              <a:rPr lang="en-US" sz="3998">
                <a:solidFill>
                  <a:srgbClr val="FFFFFF"/>
                </a:solidFill>
                <a:latin typeface="Roboto"/>
              </a:rPr>
              <a:t>Once you have paid your membership Fees you will be added to our Groupchats!</a:t>
            </a:r>
          </a:p>
          <a:p>
            <a:pPr marL="863187" indent="-431593" lvl="1">
              <a:lnSpc>
                <a:spcPts val="5597"/>
              </a:lnSpc>
              <a:buFont typeface="Arial"/>
              <a:buChar char="•"/>
            </a:pPr>
            <a:r>
              <a:rPr lang="en-US" sz="3998">
                <a:solidFill>
                  <a:srgbClr val="FFFFFF"/>
                </a:solidFill>
                <a:latin typeface="Roboto"/>
              </a:rPr>
              <a:t>Slack</a:t>
            </a:r>
          </a:p>
          <a:p>
            <a:pPr marL="863187" indent="-431593" lvl="1">
              <a:lnSpc>
                <a:spcPts val="5597"/>
              </a:lnSpc>
              <a:buFont typeface="Arial"/>
              <a:buChar char="•"/>
            </a:pPr>
            <a:r>
              <a:rPr lang="en-US" sz="3998">
                <a:solidFill>
                  <a:srgbClr val="FFFFFF"/>
                </a:solidFill>
                <a:latin typeface="Roboto"/>
              </a:rPr>
              <a:t>Discord</a:t>
            </a:r>
          </a:p>
          <a:p>
            <a:pPr marL="863187" indent="-431593" lvl="1">
              <a:lnSpc>
                <a:spcPts val="5597"/>
              </a:lnSpc>
              <a:buFont typeface="Arial"/>
              <a:buChar char="•"/>
            </a:pPr>
            <a:r>
              <a:rPr lang="en-US" sz="3998">
                <a:solidFill>
                  <a:srgbClr val="FFFFFF"/>
                </a:solidFill>
                <a:latin typeface="Roboto"/>
              </a:rPr>
              <a:t>Purpose?</a:t>
            </a:r>
          </a:p>
          <a:p>
            <a:pPr marL="1726373" indent="-575458" lvl="2">
              <a:lnSpc>
                <a:spcPts val="5597"/>
              </a:lnSpc>
              <a:buFont typeface="Arial"/>
              <a:buChar char="⚬"/>
            </a:pPr>
            <a:r>
              <a:rPr lang="en-US" sz="3998">
                <a:solidFill>
                  <a:srgbClr val="FFFFFF"/>
                </a:solidFill>
                <a:latin typeface="Roboto"/>
              </a:rPr>
              <a:t>Get Updates on Events, Meeting, Resources and Job Opportunities </a:t>
            </a:r>
          </a:p>
          <a:p>
            <a:pPr marL="1726373" indent="-575458" lvl="2">
              <a:lnSpc>
                <a:spcPts val="5597"/>
              </a:lnSpc>
              <a:buFont typeface="Arial"/>
              <a:buChar char="⚬"/>
            </a:pPr>
            <a:r>
              <a:rPr lang="en-US" sz="3998">
                <a:solidFill>
                  <a:srgbClr val="FFFFFF"/>
                </a:solidFill>
                <a:latin typeface="Roboto"/>
              </a:rPr>
              <a:t>Watch Movies, Study with the Board, or Play Games</a:t>
            </a:r>
          </a:p>
        </p:txBody>
      </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535195" y="6318573"/>
            <a:ext cx="2911303" cy="3267789"/>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976105" y="2442471"/>
            <a:ext cx="3470392" cy="3470392"/>
          </a:xfrm>
          <a:prstGeom prst="rect">
            <a:avLst/>
          </a:prstGeom>
        </p:spPr>
      </p:pic>
      <p:sp>
        <p:nvSpPr>
          <p:cNvPr name="TextBox 6" id="6"/>
          <p:cNvSpPr txBox="true"/>
          <p:nvPr/>
        </p:nvSpPr>
        <p:spPr>
          <a:xfrm rot="0">
            <a:off x="2894074" y="838200"/>
            <a:ext cx="13107196" cy="1292676"/>
          </a:xfrm>
          <a:prstGeom prst="rect">
            <a:avLst/>
          </a:prstGeom>
        </p:spPr>
        <p:txBody>
          <a:bodyPr anchor="t" rtlCol="false" tIns="0" lIns="0" bIns="0" rIns="0">
            <a:spAutoFit/>
          </a:bodyPr>
          <a:lstStyle/>
          <a:p>
            <a:pPr algn="ctr">
              <a:lnSpc>
                <a:spcPts val="10236"/>
              </a:lnSpc>
            </a:pPr>
            <a:r>
              <a:rPr lang="en-US" spc="213" sz="8530">
                <a:solidFill>
                  <a:srgbClr val="FEFEFE"/>
                </a:solidFill>
                <a:latin typeface="Glacial Indifference"/>
              </a:rPr>
              <a:t>Our GroupChat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sp>
        <p:nvSpPr>
          <p:cNvPr name="TextBox 3" id="3"/>
          <p:cNvSpPr txBox="true"/>
          <p:nvPr/>
        </p:nvSpPr>
        <p:spPr>
          <a:xfrm rot="0">
            <a:off x="1666078" y="2958345"/>
            <a:ext cx="11048852" cy="5647264"/>
          </a:xfrm>
          <a:prstGeom prst="rect">
            <a:avLst/>
          </a:prstGeom>
        </p:spPr>
        <p:txBody>
          <a:bodyPr anchor="t" rtlCol="false" tIns="0" lIns="0" bIns="0" rIns="0">
            <a:spAutoFit/>
          </a:bodyPr>
          <a:lstStyle/>
          <a:p>
            <a:pPr marL="991728" indent="-495864" lvl="1">
              <a:lnSpc>
                <a:spcPts val="6430"/>
              </a:lnSpc>
              <a:buFont typeface="Arial"/>
              <a:buChar char="•"/>
            </a:pPr>
            <a:r>
              <a:rPr lang="en-US" sz="4593">
                <a:solidFill>
                  <a:srgbClr val="FFFFFF"/>
                </a:solidFill>
                <a:latin typeface="Roboto"/>
              </a:rPr>
              <a:t>Via Discord! </a:t>
            </a:r>
          </a:p>
          <a:p>
            <a:pPr marL="991728" indent="-495864" lvl="1">
              <a:lnSpc>
                <a:spcPts val="6430"/>
              </a:lnSpc>
              <a:buFont typeface="Arial"/>
              <a:buChar char="•"/>
            </a:pPr>
            <a:r>
              <a:rPr lang="en-US" sz="4593">
                <a:solidFill>
                  <a:srgbClr val="FFFFFF"/>
                </a:solidFill>
                <a:latin typeface="Roboto"/>
              </a:rPr>
              <a:t>Mondays </a:t>
            </a:r>
          </a:p>
          <a:p>
            <a:pPr marL="1983456" indent="-661152" lvl="2">
              <a:lnSpc>
                <a:spcPts val="6430"/>
              </a:lnSpc>
              <a:buFont typeface="Arial"/>
              <a:buChar char="⚬"/>
            </a:pPr>
            <a:r>
              <a:rPr lang="en-US" sz="4593">
                <a:solidFill>
                  <a:srgbClr val="FFFFFF"/>
                </a:solidFill>
                <a:latin typeface="Roboto"/>
              </a:rPr>
              <a:t>11am - 12pm </a:t>
            </a:r>
          </a:p>
          <a:p>
            <a:pPr marL="991728" indent="-495864" lvl="1">
              <a:lnSpc>
                <a:spcPts val="6430"/>
              </a:lnSpc>
              <a:buFont typeface="Arial"/>
              <a:buChar char="•"/>
            </a:pPr>
            <a:r>
              <a:rPr lang="en-US" sz="4593">
                <a:solidFill>
                  <a:srgbClr val="FFFFFF"/>
                </a:solidFill>
                <a:latin typeface="Roboto"/>
              </a:rPr>
              <a:t>Wednesday </a:t>
            </a:r>
          </a:p>
          <a:p>
            <a:pPr marL="1983456" indent="-661152" lvl="2">
              <a:lnSpc>
                <a:spcPts val="6430"/>
              </a:lnSpc>
              <a:buFont typeface="Arial"/>
              <a:buChar char="⚬"/>
            </a:pPr>
            <a:r>
              <a:rPr lang="en-US" sz="4593">
                <a:solidFill>
                  <a:srgbClr val="FFFFFF"/>
                </a:solidFill>
                <a:latin typeface="Roboto"/>
              </a:rPr>
              <a:t>12 pm - 1pm </a:t>
            </a:r>
          </a:p>
          <a:p>
            <a:pPr marL="991728" indent="-495864" lvl="1">
              <a:lnSpc>
                <a:spcPts val="6430"/>
              </a:lnSpc>
              <a:buFont typeface="Arial"/>
              <a:buChar char="•"/>
            </a:pPr>
            <a:r>
              <a:rPr lang="en-US" sz="4593">
                <a:solidFill>
                  <a:srgbClr val="FFFFFF"/>
                </a:solidFill>
                <a:latin typeface="Roboto"/>
              </a:rPr>
              <a:t>Thursday </a:t>
            </a:r>
          </a:p>
          <a:p>
            <a:pPr marL="1983456" indent="-661152" lvl="2">
              <a:lnSpc>
                <a:spcPts val="6430"/>
              </a:lnSpc>
              <a:buFont typeface="Arial"/>
              <a:buChar char="⚬"/>
            </a:pPr>
            <a:r>
              <a:rPr lang="en-US" sz="4593">
                <a:solidFill>
                  <a:srgbClr val="FFFFFF"/>
                </a:solidFill>
                <a:latin typeface="Roboto"/>
              </a:rPr>
              <a:t>3 pm - 4pm </a:t>
            </a:r>
          </a:p>
        </p:txBody>
      </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1002084" y="3503509"/>
            <a:ext cx="5432079" cy="4114800"/>
          </a:xfrm>
          <a:prstGeom prst="rect">
            <a:avLst/>
          </a:prstGeom>
        </p:spPr>
      </p:pic>
      <p:sp>
        <p:nvSpPr>
          <p:cNvPr name="TextBox 5" id="5"/>
          <p:cNvSpPr txBox="true"/>
          <p:nvPr/>
        </p:nvSpPr>
        <p:spPr>
          <a:xfrm rot="0">
            <a:off x="2894074" y="838200"/>
            <a:ext cx="13107196" cy="1292676"/>
          </a:xfrm>
          <a:prstGeom prst="rect">
            <a:avLst/>
          </a:prstGeom>
        </p:spPr>
        <p:txBody>
          <a:bodyPr anchor="t" rtlCol="false" tIns="0" lIns="0" bIns="0" rIns="0">
            <a:spAutoFit/>
          </a:bodyPr>
          <a:lstStyle/>
          <a:p>
            <a:pPr algn="ctr">
              <a:lnSpc>
                <a:spcPts val="10236"/>
              </a:lnSpc>
            </a:pPr>
            <a:r>
              <a:rPr lang="en-US" spc="213" sz="8530">
                <a:solidFill>
                  <a:srgbClr val="FEFEFE"/>
                </a:solidFill>
                <a:latin typeface="Glacial Indifference"/>
              </a:rPr>
              <a:t>Study Hours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2682881" y="3789090"/>
            <a:ext cx="4140679" cy="4114800"/>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4565688" y="695325"/>
            <a:ext cx="2834966" cy="2168749"/>
          </a:xfrm>
          <a:prstGeom prst="rect">
            <a:avLst/>
          </a:prstGeom>
        </p:spPr>
      </p:pic>
      <p:pic>
        <p:nvPicPr>
          <p:cNvPr name="Picture 5" id="5"/>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2312161" y="3789090"/>
            <a:ext cx="4114800" cy="4114800"/>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7606335" y="5143500"/>
            <a:ext cx="3909060" cy="4114800"/>
          </a:xfrm>
          <a:prstGeom prst="rect">
            <a:avLst/>
          </a:prstGeom>
        </p:spPr>
      </p:pic>
      <p:sp>
        <p:nvSpPr>
          <p:cNvPr name="TextBox 7" id="7"/>
          <p:cNvSpPr txBox="true"/>
          <p:nvPr/>
        </p:nvSpPr>
        <p:spPr>
          <a:xfrm rot="0">
            <a:off x="3223443" y="695325"/>
            <a:ext cx="12187436" cy="2590800"/>
          </a:xfrm>
          <a:prstGeom prst="rect">
            <a:avLst/>
          </a:prstGeom>
        </p:spPr>
        <p:txBody>
          <a:bodyPr anchor="t" rtlCol="false" tIns="0" lIns="0" bIns="0" rIns="0">
            <a:spAutoFit/>
          </a:bodyPr>
          <a:lstStyle/>
          <a:p>
            <a:pPr algn="ctr">
              <a:lnSpc>
                <a:spcPts val="10236"/>
              </a:lnSpc>
            </a:pPr>
            <a:r>
              <a:rPr lang="en-US" spc="213" sz="8530">
                <a:solidFill>
                  <a:srgbClr val="FEFEFE"/>
                </a:solidFill>
                <a:latin typeface="Glacial Indifference"/>
              </a:rPr>
              <a:t>LBA Music Room Recommendations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sp>
        <p:nvSpPr>
          <p:cNvPr name="TextBox 3" id="3"/>
          <p:cNvSpPr txBox="true"/>
          <p:nvPr/>
        </p:nvSpPr>
        <p:spPr>
          <a:xfrm rot="0">
            <a:off x="1428210" y="3230214"/>
            <a:ext cx="11088907" cy="4055630"/>
          </a:xfrm>
          <a:prstGeom prst="rect">
            <a:avLst/>
          </a:prstGeom>
        </p:spPr>
        <p:txBody>
          <a:bodyPr anchor="t" rtlCol="false" tIns="0" lIns="0" bIns="0" rIns="0">
            <a:spAutoFit/>
          </a:bodyPr>
          <a:lstStyle/>
          <a:p>
            <a:pPr marL="995323" indent="-497662" lvl="1">
              <a:lnSpc>
                <a:spcPts val="6454"/>
              </a:lnSpc>
              <a:buFont typeface="Arial"/>
              <a:buChar char="•"/>
            </a:pPr>
            <a:r>
              <a:rPr lang="en-US" sz="4610">
                <a:solidFill>
                  <a:srgbClr val="FFFFFF"/>
                </a:solidFill>
                <a:latin typeface="Roboto"/>
              </a:rPr>
              <a:t>LBA Involvement Scholarship </a:t>
            </a:r>
          </a:p>
          <a:p>
            <a:pPr>
              <a:lnSpc>
                <a:spcPts val="6454"/>
              </a:lnSpc>
            </a:pPr>
          </a:p>
          <a:p>
            <a:pPr marL="995323" indent="-497662" lvl="1">
              <a:lnSpc>
                <a:spcPts val="6454"/>
              </a:lnSpc>
              <a:buFont typeface="Arial"/>
              <a:buChar char="•"/>
            </a:pPr>
            <a:r>
              <a:rPr lang="en-US" sz="4610">
                <a:solidFill>
                  <a:srgbClr val="FFFFFF"/>
                </a:solidFill>
                <a:latin typeface="Roboto"/>
              </a:rPr>
              <a:t>LBA Execellence Scholarship </a:t>
            </a:r>
          </a:p>
          <a:p>
            <a:pPr>
              <a:lnSpc>
                <a:spcPts val="6454"/>
              </a:lnSpc>
            </a:pPr>
          </a:p>
          <a:p>
            <a:pPr marL="995323" indent="-497662" lvl="1">
              <a:lnSpc>
                <a:spcPts val="6454"/>
              </a:lnSpc>
              <a:buFont typeface="Arial"/>
              <a:buChar char="•"/>
            </a:pPr>
            <a:r>
              <a:rPr lang="en-US" sz="4610">
                <a:solidFill>
                  <a:srgbClr val="FFFFFF"/>
                </a:solidFill>
                <a:latin typeface="Roboto"/>
              </a:rPr>
              <a:t>LBA Relief Scholarship</a:t>
            </a:r>
          </a:p>
        </p:txBody>
      </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517117" y="3325464"/>
            <a:ext cx="4521758" cy="4114800"/>
          </a:xfrm>
          <a:prstGeom prst="rect">
            <a:avLst/>
          </a:prstGeom>
        </p:spPr>
      </p:pic>
      <p:sp>
        <p:nvSpPr>
          <p:cNvPr name="TextBox 5" id="5"/>
          <p:cNvSpPr txBox="true"/>
          <p:nvPr/>
        </p:nvSpPr>
        <p:spPr>
          <a:xfrm rot="0">
            <a:off x="1827720" y="1019175"/>
            <a:ext cx="13521137" cy="1343025"/>
          </a:xfrm>
          <a:prstGeom prst="rect">
            <a:avLst/>
          </a:prstGeom>
        </p:spPr>
        <p:txBody>
          <a:bodyPr anchor="t" rtlCol="false" tIns="0" lIns="0" bIns="0" rIns="0">
            <a:spAutoFit/>
          </a:bodyPr>
          <a:lstStyle/>
          <a:p>
            <a:pPr algn="ctr">
              <a:lnSpc>
                <a:spcPts val="10559"/>
              </a:lnSpc>
            </a:pPr>
            <a:r>
              <a:rPr lang="en-US" spc="219" sz="8799">
                <a:solidFill>
                  <a:srgbClr val="FEFEFE"/>
                </a:solidFill>
                <a:latin typeface="Glacial Indifference"/>
              </a:rPr>
              <a:t>Scholarships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grpSp>
        <p:nvGrpSpPr>
          <p:cNvPr name="Group 2" id="2"/>
          <p:cNvGrpSpPr/>
          <p:nvPr/>
        </p:nvGrpSpPr>
        <p:grpSpPr>
          <a:xfrm rot="0">
            <a:off x="0" y="1469571"/>
            <a:ext cx="18288000" cy="7347857"/>
            <a:chOff x="0" y="0"/>
            <a:chExt cx="6186311" cy="2485571"/>
          </a:xfrm>
        </p:grpSpPr>
        <p:sp>
          <p:nvSpPr>
            <p:cNvPr name="Freeform 3" id="3"/>
            <p:cNvSpPr/>
            <p:nvPr/>
          </p:nvSpPr>
          <p:spPr>
            <a:xfrm>
              <a:off x="0" y="0"/>
              <a:ext cx="6186311" cy="2485571"/>
            </a:xfrm>
            <a:custGeom>
              <a:avLst/>
              <a:gdLst/>
              <a:ahLst/>
              <a:cxnLst/>
              <a:rect r="r" b="b" t="t" l="l"/>
              <a:pathLst>
                <a:path h="2485571" w="6186311">
                  <a:moveTo>
                    <a:pt x="0" y="0"/>
                  </a:moveTo>
                  <a:lnTo>
                    <a:pt x="6186311" y="0"/>
                  </a:lnTo>
                  <a:lnTo>
                    <a:pt x="6186311" y="2485571"/>
                  </a:lnTo>
                  <a:lnTo>
                    <a:pt x="0" y="2485571"/>
                  </a:lnTo>
                  <a:close/>
                </a:path>
              </a:pathLst>
            </a:custGeom>
            <a:solidFill>
              <a:srgbClr val="FFFFFF"/>
            </a:solidFill>
          </p:spPr>
        </p:sp>
      </p:grpSp>
      <p:grpSp>
        <p:nvGrpSpPr>
          <p:cNvPr name="Group 4" id="4"/>
          <p:cNvGrpSpPr/>
          <p:nvPr/>
        </p:nvGrpSpPr>
        <p:grpSpPr>
          <a:xfrm rot="-5400000">
            <a:off x="13879286" y="4408714"/>
            <a:ext cx="1469571" cy="1469571"/>
            <a:chOff x="0" y="0"/>
            <a:chExt cx="1913890" cy="1913890"/>
          </a:xfrm>
        </p:grpSpPr>
        <p:sp>
          <p:nvSpPr>
            <p:cNvPr name="Freeform 5" id="5"/>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AF8F5"/>
            </a:solidFill>
          </p:spPr>
        </p:sp>
      </p:grpSp>
      <p:grpSp>
        <p:nvGrpSpPr>
          <p:cNvPr name="Group 6" id="6"/>
          <p:cNvGrpSpPr/>
          <p:nvPr/>
        </p:nvGrpSpPr>
        <p:grpSpPr>
          <a:xfrm rot="-5400000">
            <a:off x="13879286" y="4408714"/>
            <a:ext cx="1469571" cy="1469571"/>
            <a:chOff x="0" y="0"/>
            <a:chExt cx="1913890" cy="1913890"/>
          </a:xfrm>
        </p:grpSpPr>
        <p:sp>
          <p:nvSpPr>
            <p:cNvPr name="Freeform 7" id="7"/>
            <p:cNvSpPr/>
            <p:nvPr/>
          </p:nvSpPr>
          <p:spPr>
            <a:xfrm>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AF8F5"/>
            </a:solidFill>
          </p:spPr>
        </p:sp>
      </p:grpSp>
      <p:sp>
        <p:nvSpPr>
          <p:cNvPr name="AutoShape 8" id="8"/>
          <p:cNvSpPr/>
          <p:nvPr/>
        </p:nvSpPr>
        <p:spPr>
          <a:xfrm rot="0">
            <a:off x="1028700" y="695325"/>
            <a:ext cx="799020" cy="0"/>
          </a:xfrm>
          <a:prstGeom prst="line">
            <a:avLst/>
          </a:prstGeom>
          <a:ln cap="rnd" w="142875">
            <a:solidFill>
              <a:srgbClr val="FFFFFF"/>
            </a:solidFill>
            <a:prstDash val="sysDot"/>
            <a:headEnd type="none" len="sm" w="sm"/>
            <a:tailEnd type="none" len="sm" w="sm"/>
          </a:ln>
        </p:spPr>
      </p:sp>
      <p:sp>
        <p:nvSpPr>
          <p:cNvPr name="TextBox 9" id="9"/>
          <p:cNvSpPr txBox="true"/>
          <p:nvPr/>
        </p:nvSpPr>
        <p:spPr>
          <a:xfrm rot="0">
            <a:off x="1981581" y="3841625"/>
            <a:ext cx="15277719" cy="3267075"/>
          </a:xfrm>
          <a:prstGeom prst="rect">
            <a:avLst/>
          </a:prstGeom>
        </p:spPr>
        <p:txBody>
          <a:bodyPr anchor="t" rtlCol="false" tIns="0" lIns="0" bIns="0" rIns="0">
            <a:spAutoFit/>
          </a:bodyPr>
          <a:lstStyle/>
          <a:p>
            <a:pPr algn="ctr">
              <a:lnSpc>
                <a:spcPts val="4320"/>
              </a:lnSpc>
            </a:pPr>
            <a:r>
              <a:rPr lang="en-US" spc="89" sz="3600">
                <a:solidFill>
                  <a:srgbClr val="14110F"/>
                </a:solidFill>
                <a:latin typeface="Source Sans Pro"/>
              </a:rPr>
              <a:t>The Latino Business Association (LBA) is a student ran association at California State University, Northridge which focuses on the development and growth of our members academically, professionally, and socially. In addition, LBA provides financial assistance for its members with an annual scholarship drive.</a:t>
            </a:r>
          </a:p>
          <a:p>
            <a:pPr algn="ctr">
              <a:lnSpc>
                <a:spcPts val="4320"/>
              </a:lnSpc>
            </a:pPr>
          </a:p>
        </p:txBody>
      </p:sp>
      <p:pic>
        <p:nvPicPr>
          <p:cNvPr name="Picture 10" id="10"/>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825915" y="6172200"/>
            <a:ext cx="4942703" cy="4114800"/>
          </a:xfrm>
          <a:prstGeom prst="rect">
            <a:avLst/>
          </a:prstGeom>
        </p:spPr>
      </p:pic>
      <p:sp>
        <p:nvSpPr>
          <p:cNvPr name="TextBox 11" id="11"/>
          <p:cNvSpPr txBox="true"/>
          <p:nvPr/>
        </p:nvSpPr>
        <p:spPr>
          <a:xfrm rot="0">
            <a:off x="3419475" y="1956021"/>
            <a:ext cx="12401931" cy="1581150"/>
          </a:xfrm>
          <a:prstGeom prst="rect">
            <a:avLst/>
          </a:prstGeom>
        </p:spPr>
        <p:txBody>
          <a:bodyPr anchor="t" rtlCol="false" tIns="0" lIns="0" bIns="0" rIns="0">
            <a:spAutoFit/>
          </a:bodyPr>
          <a:lstStyle/>
          <a:p>
            <a:pPr algn="ctr">
              <a:lnSpc>
                <a:spcPts val="12480"/>
              </a:lnSpc>
            </a:pPr>
            <a:r>
              <a:rPr lang="en-US" spc="260" sz="10400">
                <a:solidFill>
                  <a:srgbClr val="14110F"/>
                </a:solidFill>
                <a:latin typeface="Glacial Indifference Bold"/>
              </a:rPr>
              <a:t>Mission Statement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2264294"/>
            <a:ext cx="4743434" cy="474343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081434" y="2264294"/>
            <a:ext cx="4921851" cy="4743434"/>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6427819" y="3524989"/>
            <a:ext cx="4907465" cy="4907465"/>
          </a:xfrm>
          <a:prstGeom prst="rect">
            <a:avLst/>
          </a:prstGeom>
        </p:spPr>
      </p:pic>
      <p:sp>
        <p:nvSpPr>
          <p:cNvPr name="TextBox 6" id="6"/>
          <p:cNvSpPr txBox="true"/>
          <p:nvPr/>
        </p:nvSpPr>
        <p:spPr>
          <a:xfrm rot="0">
            <a:off x="2383432" y="513534"/>
            <a:ext cx="13521137" cy="1343025"/>
          </a:xfrm>
          <a:prstGeom prst="rect">
            <a:avLst/>
          </a:prstGeom>
        </p:spPr>
        <p:txBody>
          <a:bodyPr anchor="t" rtlCol="false" tIns="0" lIns="0" bIns="0" rIns="0">
            <a:spAutoFit/>
          </a:bodyPr>
          <a:lstStyle/>
          <a:p>
            <a:pPr algn="ctr">
              <a:lnSpc>
                <a:spcPts val="10559"/>
              </a:lnSpc>
            </a:pPr>
            <a:r>
              <a:rPr lang="en-US" spc="219" sz="8799">
                <a:solidFill>
                  <a:srgbClr val="FEFEFE"/>
                </a:solidFill>
                <a:latin typeface="Glacial Indifference"/>
              </a:rPr>
              <a:t>Social Events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srcRect l="0" t="23104" r="0" b="22485"/>
          <a:stretch>
            <a:fillRect/>
          </a:stretch>
        </p:blipFill>
        <p:spPr>
          <a:xfrm flipH="false" flipV="false" rot="0">
            <a:off x="10558391" y="2698273"/>
            <a:ext cx="6442541" cy="6217948"/>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2075641" y="2628768"/>
            <a:ext cx="6356958" cy="6356958"/>
          </a:xfrm>
          <a:prstGeom prst="rect">
            <a:avLst/>
          </a:prstGeom>
        </p:spPr>
      </p:pic>
      <p:sp>
        <p:nvSpPr>
          <p:cNvPr name="TextBox 5" id="5"/>
          <p:cNvSpPr txBox="true"/>
          <p:nvPr/>
        </p:nvSpPr>
        <p:spPr>
          <a:xfrm rot="0">
            <a:off x="2785230" y="429634"/>
            <a:ext cx="12717541" cy="1148733"/>
          </a:xfrm>
          <a:prstGeom prst="rect">
            <a:avLst/>
          </a:prstGeom>
        </p:spPr>
        <p:txBody>
          <a:bodyPr anchor="t" rtlCol="false" tIns="0" lIns="0" bIns="0" rIns="0">
            <a:spAutoFit/>
          </a:bodyPr>
          <a:lstStyle/>
          <a:p>
            <a:pPr algn="ctr">
              <a:lnSpc>
                <a:spcPts val="9096"/>
              </a:lnSpc>
            </a:pPr>
            <a:r>
              <a:rPr lang="en-US" spc="189" sz="7580">
                <a:solidFill>
                  <a:srgbClr val="FEFEFE"/>
                </a:solidFill>
                <a:latin typeface="Glacial Indifference"/>
              </a:rPr>
              <a:t> Collab with Other Chapters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2264294"/>
            <a:ext cx="5042707" cy="5042707"/>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325160" y="2264294"/>
            <a:ext cx="5119499" cy="5042707"/>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6591344" y="3619245"/>
            <a:ext cx="5105312" cy="5124529"/>
          </a:xfrm>
          <a:prstGeom prst="rect">
            <a:avLst/>
          </a:prstGeom>
        </p:spPr>
      </p:pic>
      <p:sp>
        <p:nvSpPr>
          <p:cNvPr name="TextBox 6" id="6"/>
          <p:cNvSpPr txBox="true"/>
          <p:nvPr/>
        </p:nvSpPr>
        <p:spPr>
          <a:xfrm rot="0">
            <a:off x="2783786" y="685800"/>
            <a:ext cx="13521137" cy="1343025"/>
          </a:xfrm>
          <a:prstGeom prst="rect">
            <a:avLst/>
          </a:prstGeom>
        </p:spPr>
        <p:txBody>
          <a:bodyPr anchor="t" rtlCol="false" tIns="0" lIns="0" bIns="0" rIns="0">
            <a:spAutoFit/>
          </a:bodyPr>
          <a:lstStyle/>
          <a:p>
            <a:pPr algn="ctr">
              <a:lnSpc>
                <a:spcPts val="10559"/>
              </a:lnSpc>
            </a:pPr>
            <a:r>
              <a:rPr lang="en-US" spc="219" sz="8799">
                <a:solidFill>
                  <a:srgbClr val="FEFEFE"/>
                </a:solidFill>
                <a:latin typeface="Glacial Indifference"/>
              </a:rPr>
              <a:t>Professional Events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4939494" y="3965468"/>
            <a:ext cx="4063908" cy="4099781"/>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9239725" y="3965468"/>
            <a:ext cx="4242982" cy="4099781"/>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283016" y="3965468"/>
            <a:ext cx="4223441" cy="422344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3781544" y="3965468"/>
            <a:ext cx="4223441" cy="4223441"/>
          </a:xfrm>
          <a:prstGeom prst="rect">
            <a:avLst/>
          </a:prstGeom>
        </p:spPr>
      </p:pic>
      <p:sp>
        <p:nvSpPr>
          <p:cNvPr name="TextBox 7" id="7"/>
          <p:cNvSpPr txBox="true"/>
          <p:nvPr/>
        </p:nvSpPr>
        <p:spPr>
          <a:xfrm rot="0">
            <a:off x="2643187" y="1019175"/>
            <a:ext cx="13521137" cy="1343025"/>
          </a:xfrm>
          <a:prstGeom prst="rect">
            <a:avLst/>
          </a:prstGeom>
        </p:spPr>
        <p:txBody>
          <a:bodyPr anchor="t" rtlCol="false" tIns="0" lIns="0" bIns="0" rIns="0">
            <a:spAutoFit/>
          </a:bodyPr>
          <a:lstStyle/>
          <a:p>
            <a:pPr algn="ctr">
              <a:lnSpc>
                <a:spcPts val="10559"/>
              </a:lnSpc>
            </a:pPr>
            <a:r>
              <a:rPr lang="en-US" spc="219" sz="8799">
                <a:solidFill>
                  <a:srgbClr val="FEFEFE"/>
                </a:solidFill>
                <a:latin typeface="Glacial Indifference"/>
              </a:rPr>
              <a:t>LBA Guest Speakers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grpSp>
        <p:nvGrpSpPr>
          <p:cNvPr name="Group 2" id="2"/>
          <p:cNvGrpSpPr/>
          <p:nvPr/>
        </p:nvGrpSpPr>
        <p:grpSpPr>
          <a:xfrm rot="0">
            <a:off x="1028700" y="2882260"/>
            <a:ext cx="16722333" cy="5553532"/>
            <a:chOff x="0" y="0"/>
            <a:chExt cx="22296445" cy="7404709"/>
          </a:xfrm>
        </p:grpSpPr>
        <p:pic>
          <p:nvPicPr>
            <p:cNvPr name="Picture 3" id="3"/>
            <p:cNvPicPr>
              <a:picLocks noChangeAspect="true"/>
            </p:cNvPicPr>
            <p:nvPr/>
          </p:nvPicPr>
          <p:blipFill>
            <a:blip r:embed="rId2"/>
            <a:srcRect l="7269" t="0" r="7269" b="0"/>
            <a:stretch>
              <a:fillRect/>
            </a:stretch>
          </p:blipFill>
          <p:spPr>
            <a:xfrm>
              <a:off x="0" y="0"/>
              <a:ext cx="11084722" cy="7404709"/>
            </a:xfrm>
            <a:prstGeom prst="rect">
              <a:avLst/>
            </a:prstGeom>
          </p:spPr>
        </p:pic>
        <p:pic>
          <p:nvPicPr>
            <p:cNvPr name="Picture 4" id="4"/>
            <p:cNvPicPr>
              <a:picLocks noChangeAspect="true"/>
            </p:cNvPicPr>
            <p:nvPr/>
          </p:nvPicPr>
          <p:blipFill>
            <a:blip r:embed="rId3"/>
            <a:srcRect l="0" t="10417" r="0" b="11223"/>
            <a:stretch>
              <a:fillRect/>
            </a:stretch>
          </p:blipFill>
          <p:spPr>
            <a:xfrm>
              <a:off x="11211722" y="0"/>
              <a:ext cx="11084722" cy="7404709"/>
            </a:xfrm>
            <a:prstGeom prst="rect">
              <a:avLst/>
            </a:prstGeom>
          </p:spPr>
        </p:pic>
      </p:grpSp>
      <p:sp>
        <p:nvSpPr>
          <p:cNvPr name="AutoShape 5" id="5"/>
          <p:cNvSpPr/>
          <p:nvPr/>
        </p:nvSpPr>
        <p:spPr>
          <a:xfrm rot="0">
            <a:off x="1028700" y="695325"/>
            <a:ext cx="799020" cy="0"/>
          </a:xfrm>
          <a:prstGeom prst="line">
            <a:avLst/>
          </a:prstGeom>
          <a:ln cap="rnd" w="142875">
            <a:solidFill>
              <a:srgbClr val="FFFFFF"/>
            </a:solidFill>
            <a:prstDash val="sysDot"/>
            <a:headEnd type="none" len="sm" w="sm"/>
            <a:tailEnd type="none" len="sm" w="sm"/>
          </a:ln>
        </p:spPr>
      </p:sp>
      <p:sp>
        <p:nvSpPr>
          <p:cNvPr name="TextBox 6" id="6"/>
          <p:cNvSpPr txBox="true"/>
          <p:nvPr/>
        </p:nvSpPr>
        <p:spPr>
          <a:xfrm rot="0">
            <a:off x="2783786" y="685800"/>
            <a:ext cx="13521137" cy="1343025"/>
          </a:xfrm>
          <a:prstGeom prst="rect">
            <a:avLst/>
          </a:prstGeom>
        </p:spPr>
        <p:txBody>
          <a:bodyPr anchor="t" rtlCol="false" tIns="0" lIns="0" bIns="0" rIns="0">
            <a:spAutoFit/>
          </a:bodyPr>
          <a:lstStyle/>
          <a:p>
            <a:pPr algn="ctr">
              <a:lnSpc>
                <a:spcPts val="10559"/>
              </a:lnSpc>
            </a:pPr>
            <a:r>
              <a:rPr lang="en-US" spc="219" sz="8799">
                <a:solidFill>
                  <a:srgbClr val="FEFEFE"/>
                </a:solidFill>
                <a:latin typeface="Glacial Indifference"/>
              </a:rPr>
              <a:t>Ever Lasting Memories</a:t>
            </a:r>
          </a:p>
        </p:txBody>
      </p:sp>
      <p:sp>
        <p:nvSpPr>
          <p:cNvPr name="TextBox 7" id="7"/>
          <p:cNvSpPr txBox="true"/>
          <p:nvPr/>
        </p:nvSpPr>
        <p:spPr>
          <a:xfrm rot="0">
            <a:off x="8727407" y="8925242"/>
            <a:ext cx="1633895" cy="589915"/>
          </a:xfrm>
          <a:prstGeom prst="rect">
            <a:avLst/>
          </a:prstGeom>
        </p:spPr>
        <p:txBody>
          <a:bodyPr anchor="t" rtlCol="false" tIns="0" lIns="0" bIns="0" rIns="0">
            <a:spAutoFit/>
          </a:bodyPr>
          <a:lstStyle/>
          <a:p>
            <a:pPr algn="ctr">
              <a:lnSpc>
                <a:spcPts val="4759"/>
              </a:lnSpc>
            </a:pPr>
            <a:r>
              <a:rPr lang="en-US" sz="3399">
                <a:solidFill>
                  <a:srgbClr val="FEFEFE"/>
                </a:solidFill>
                <a:latin typeface="Roboto Italics"/>
              </a:rPr>
              <a:t>#Familia</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028700" y="695325"/>
            <a:ext cx="799020" cy="0"/>
          </a:xfrm>
          <a:prstGeom prst="line">
            <a:avLst/>
          </a:prstGeom>
          <a:ln cap="rnd" w="142875">
            <a:solidFill>
              <a:srgbClr val="FFFFFF"/>
            </a:solidFill>
            <a:prstDash val="sysDot"/>
            <a:headEnd type="none" len="sm" w="sm"/>
            <a:tailEnd type="none" len="sm" w="sm"/>
          </a:ln>
        </p:spPr>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6172200"/>
            <a:ext cx="4167845" cy="411480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1772275" y="2716999"/>
            <a:ext cx="5754968" cy="5754968"/>
          </a:xfrm>
          <a:prstGeom prst="rect">
            <a:avLst/>
          </a:prstGeom>
        </p:spPr>
      </p:pic>
      <p:sp>
        <p:nvSpPr>
          <p:cNvPr name="TextBox 5" id="5"/>
          <p:cNvSpPr txBox="true"/>
          <p:nvPr/>
        </p:nvSpPr>
        <p:spPr>
          <a:xfrm rot="0">
            <a:off x="2383432" y="1019175"/>
            <a:ext cx="13521137" cy="1343025"/>
          </a:xfrm>
          <a:prstGeom prst="rect">
            <a:avLst/>
          </a:prstGeom>
        </p:spPr>
        <p:txBody>
          <a:bodyPr anchor="t" rtlCol="false" tIns="0" lIns="0" bIns="0" rIns="0">
            <a:spAutoFit/>
          </a:bodyPr>
          <a:lstStyle/>
          <a:p>
            <a:pPr algn="ctr">
              <a:lnSpc>
                <a:spcPts val="10559"/>
              </a:lnSpc>
            </a:pPr>
            <a:r>
              <a:rPr lang="en-US" spc="219" sz="8799">
                <a:solidFill>
                  <a:srgbClr val="FEFEFE"/>
                </a:solidFill>
                <a:latin typeface="Glacial Indifference"/>
              </a:rPr>
              <a:t>Board Positions Available </a:t>
            </a:r>
          </a:p>
        </p:txBody>
      </p:sp>
      <p:sp>
        <p:nvSpPr>
          <p:cNvPr name="TextBox 6" id="6"/>
          <p:cNvSpPr txBox="true"/>
          <p:nvPr/>
        </p:nvSpPr>
        <p:spPr>
          <a:xfrm rot="0">
            <a:off x="3615800" y="2659154"/>
            <a:ext cx="8407672" cy="5561616"/>
          </a:xfrm>
          <a:prstGeom prst="rect">
            <a:avLst/>
          </a:prstGeom>
        </p:spPr>
        <p:txBody>
          <a:bodyPr anchor="t" rtlCol="false" tIns="0" lIns="0" bIns="0" rIns="0">
            <a:spAutoFit/>
          </a:bodyPr>
          <a:lstStyle/>
          <a:p>
            <a:pPr marL="677356" indent="-338678" lvl="1">
              <a:lnSpc>
                <a:spcPts val="4392"/>
              </a:lnSpc>
              <a:buFont typeface="Arial"/>
              <a:buChar char="•"/>
            </a:pPr>
            <a:r>
              <a:rPr lang="en-US" sz="3137">
                <a:solidFill>
                  <a:srgbClr val="FFFFFF"/>
                </a:solidFill>
                <a:latin typeface="Roboto"/>
              </a:rPr>
              <a:t>VP of Finance</a:t>
            </a:r>
          </a:p>
          <a:p>
            <a:pPr marL="677356" indent="-338678" lvl="1">
              <a:lnSpc>
                <a:spcPts val="4392"/>
              </a:lnSpc>
              <a:buFont typeface="Arial"/>
              <a:buChar char="•"/>
            </a:pPr>
            <a:r>
              <a:rPr lang="en-US" sz="3137">
                <a:solidFill>
                  <a:srgbClr val="FFFFFF"/>
                </a:solidFill>
                <a:latin typeface="Roboto"/>
              </a:rPr>
              <a:t>VP of Social Development </a:t>
            </a:r>
          </a:p>
          <a:p>
            <a:pPr marL="677356" indent="-338678" lvl="1">
              <a:lnSpc>
                <a:spcPts val="4392"/>
              </a:lnSpc>
              <a:buFont typeface="Arial"/>
              <a:buChar char="•"/>
            </a:pPr>
            <a:r>
              <a:rPr lang="en-US" sz="3137">
                <a:solidFill>
                  <a:srgbClr val="FFFFFF"/>
                </a:solidFill>
                <a:latin typeface="Roboto"/>
              </a:rPr>
              <a:t>Vp of Professional Development </a:t>
            </a:r>
          </a:p>
          <a:p>
            <a:pPr marL="677356" indent="-338678" lvl="1">
              <a:lnSpc>
                <a:spcPts val="4392"/>
              </a:lnSpc>
              <a:buFont typeface="Arial"/>
              <a:buChar char="•"/>
            </a:pPr>
            <a:r>
              <a:rPr lang="en-US" sz="3137">
                <a:solidFill>
                  <a:srgbClr val="FFFFFF"/>
                </a:solidFill>
                <a:latin typeface="Roboto"/>
              </a:rPr>
              <a:t>Vp of External Affairs</a:t>
            </a:r>
          </a:p>
          <a:p>
            <a:pPr>
              <a:lnSpc>
                <a:spcPts val="4392"/>
              </a:lnSpc>
            </a:pPr>
          </a:p>
          <a:p>
            <a:pPr marL="677356" indent="-338678" lvl="1">
              <a:lnSpc>
                <a:spcPts val="4392"/>
              </a:lnSpc>
              <a:buFont typeface="Arial"/>
              <a:buChar char="•"/>
            </a:pPr>
            <a:r>
              <a:rPr lang="en-US" sz="3137">
                <a:solidFill>
                  <a:srgbClr val="FFFFFF"/>
                </a:solidFill>
                <a:latin typeface="Roboto"/>
              </a:rPr>
              <a:t> Recruitment Director </a:t>
            </a:r>
          </a:p>
          <a:p>
            <a:pPr marL="677356" indent="-338678" lvl="1">
              <a:lnSpc>
                <a:spcPts val="4392"/>
              </a:lnSpc>
              <a:buFont typeface="Arial"/>
              <a:buChar char="•"/>
            </a:pPr>
            <a:r>
              <a:rPr lang="en-US" sz="3137">
                <a:solidFill>
                  <a:srgbClr val="FFFFFF"/>
                </a:solidFill>
                <a:latin typeface="Roboto"/>
              </a:rPr>
              <a:t>Corporate Relations Director </a:t>
            </a:r>
          </a:p>
          <a:p>
            <a:pPr marL="677356" indent="-338678" lvl="1">
              <a:lnSpc>
                <a:spcPts val="4392"/>
              </a:lnSpc>
              <a:buFont typeface="Arial"/>
              <a:buChar char="•"/>
            </a:pPr>
            <a:r>
              <a:rPr lang="en-US" sz="3137">
                <a:solidFill>
                  <a:srgbClr val="FFFFFF"/>
                </a:solidFill>
                <a:latin typeface="Roboto"/>
              </a:rPr>
              <a:t>Community Service Director </a:t>
            </a:r>
          </a:p>
          <a:p>
            <a:pPr marL="677356" indent="-338678" lvl="1">
              <a:lnSpc>
                <a:spcPts val="4392"/>
              </a:lnSpc>
              <a:buFont typeface="Arial"/>
              <a:buChar char="•"/>
            </a:pPr>
            <a:r>
              <a:rPr lang="en-US" sz="3137">
                <a:solidFill>
                  <a:srgbClr val="FFFFFF"/>
                </a:solidFill>
                <a:latin typeface="Roboto"/>
              </a:rPr>
              <a:t>Social Media LinkedIn Director</a:t>
            </a:r>
          </a:p>
          <a:p>
            <a:pPr marL="677356" indent="-338678" lvl="1">
              <a:lnSpc>
                <a:spcPts val="4392"/>
              </a:lnSpc>
              <a:buFont typeface="Arial"/>
              <a:buChar char="•"/>
            </a:pPr>
            <a:r>
              <a:rPr lang="en-US" sz="3137">
                <a:solidFill>
                  <a:srgbClr val="FFFFFF"/>
                </a:solidFill>
                <a:latin typeface="Roboto"/>
              </a:rPr>
              <a:t>Professional Media Director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4114800" cy="41148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0" y="6434650"/>
            <a:ext cx="4114800" cy="4114800"/>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3573755" y="-149971"/>
            <a:ext cx="4714245" cy="3317650"/>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4173200" y="6172200"/>
            <a:ext cx="4114800" cy="4114800"/>
          </a:xfrm>
          <a:prstGeom prst="rect">
            <a:avLst/>
          </a:prstGeom>
        </p:spPr>
      </p:pic>
      <p:pic>
        <p:nvPicPr>
          <p:cNvPr name="Picture 6" id="6"/>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7696916" y="6434650"/>
            <a:ext cx="4318894" cy="4114800"/>
          </a:xfrm>
          <a:prstGeom prst="rect">
            <a:avLst/>
          </a:prstGeom>
        </p:spPr>
      </p:pic>
      <p:sp>
        <p:nvSpPr>
          <p:cNvPr name="TextBox 7" id="7"/>
          <p:cNvSpPr txBox="true"/>
          <p:nvPr/>
        </p:nvSpPr>
        <p:spPr>
          <a:xfrm rot="0">
            <a:off x="885726" y="1323975"/>
            <a:ext cx="16516547" cy="1076325"/>
          </a:xfrm>
          <a:prstGeom prst="rect">
            <a:avLst/>
          </a:prstGeom>
        </p:spPr>
        <p:txBody>
          <a:bodyPr anchor="t" rtlCol="false" tIns="0" lIns="0" bIns="0" rIns="0">
            <a:spAutoFit/>
          </a:bodyPr>
          <a:lstStyle/>
          <a:p>
            <a:pPr algn="ctr">
              <a:lnSpc>
                <a:spcPts val="7650"/>
              </a:lnSpc>
            </a:pPr>
            <a:r>
              <a:rPr lang="en-US" sz="9000">
                <a:solidFill>
                  <a:srgbClr val="FFFFFF"/>
                </a:solidFill>
                <a:latin typeface="Glacial Indifference Bold"/>
              </a:rPr>
              <a:t>FOLLOW US</a:t>
            </a:r>
          </a:p>
        </p:txBody>
      </p:sp>
      <p:sp>
        <p:nvSpPr>
          <p:cNvPr name="TextBox 8" id="8"/>
          <p:cNvSpPr txBox="true"/>
          <p:nvPr/>
        </p:nvSpPr>
        <p:spPr>
          <a:xfrm rot="0">
            <a:off x="885726" y="4743450"/>
            <a:ext cx="16516547" cy="1085850"/>
          </a:xfrm>
          <a:prstGeom prst="rect">
            <a:avLst/>
          </a:prstGeom>
        </p:spPr>
        <p:txBody>
          <a:bodyPr anchor="t" rtlCol="false" tIns="0" lIns="0" bIns="0" rIns="0">
            <a:spAutoFit/>
          </a:bodyPr>
          <a:lstStyle/>
          <a:p>
            <a:pPr algn="ctr">
              <a:lnSpc>
                <a:spcPts val="7650"/>
              </a:lnSpc>
            </a:pPr>
            <a:r>
              <a:rPr lang="en-US" sz="9000">
                <a:solidFill>
                  <a:srgbClr val="FFFFFF"/>
                </a:solidFill>
                <a:latin typeface="Roboto"/>
              </a:rPr>
              <a:t>@CSUN.LBA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16666" b="-16666"/>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6999242" y="8452761"/>
            <a:ext cx="1288758" cy="1324892"/>
          </a:xfrm>
          <a:prstGeom prst="rect">
            <a:avLst/>
          </a:prstGeom>
        </p:spPr>
      </p:pic>
      <p:sp>
        <p:nvSpPr>
          <p:cNvPr name="TextBox 9" id="9"/>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Beatriz (Betty) </a:t>
            </a:r>
          </a:p>
        </p:txBody>
      </p:sp>
      <p:pic>
        <p:nvPicPr>
          <p:cNvPr name="Picture 10" id="10"/>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028816" y="3158842"/>
            <a:ext cx="2230484" cy="2621296"/>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28508" y="8061388"/>
            <a:ext cx="2380766" cy="2393824"/>
          </a:xfrm>
          <a:prstGeom prst="rect">
            <a:avLst/>
          </a:prstGeom>
        </p:spPr>
      </p:pic>
      <p:sp>
        <p:nvSpPr>
          <p:cNvPr name="TextBox 12" id="12"/>
          <p:cNvSpPr txBox="true"/>
          <p:nvPr/>
        </p:nvSpPr>
        <p:spPr>
          <a:xfrm rot="0">
            <a:off x="8122666" y="5970253"/>
            <a:ext cx="8876532" cy="2408260"/>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President </a:t>
            </a:r>
          </a:p>
          <a:p>
            <a:pPr>
              <a:lnSpc>
                <a:spcPts val="4760"/>
              </a:lnSpc>
            </a:pPr>
            <a:r>
              <a:rPr lang="en-US" spc="102" sz="3400">
                <a:solidFill>
                  <a:srgbClr val="FFFFFF"/>
                </a:solidFill>
                <a:latin typeface="Courier Prime"/>
              </a:rPr>
              <a:t>Year: Senior</a:t>
            </a:r>
          </a:p>
          <a:p>
            <a:pPr>
              <a:lnSpc>
                <a:spcPts val="4760"/>
              </a:lnSpc>
            </a:pPr>
            <a:r>
              <a:rPr lang="en-US" spc="102" sz="3400">
                <a:solidFill>
                  <a:srgbClr val="FFFFFF"/>
                </a:solidFill>
                <a:latin typeface="Courier Prime"/>
              </a:rPr>
              <a:t>Major: Marketing </a:t>
            </a:r>
          </a:p>
          <a:p>
            <a:pPr>
              <a:lnSpc>
                <a:spcPts val="4760"/>
              </a:lnSpc>
            </a:pPr>
            <a:r>
              <a:rPr lang="en-US" spc="102" sz="3400">
                <a:solidFill>
                  <a:srgbClr val="FFFFFF"/>
                </a:solidFill>
                <a:latin typeface="Courier Prime"/>
              </a:rPr>
              <a:t>Fun Fact: I love eating Ramen </a:t>
            </a:r>
          </a:p>
        </p:txBody>
      </p:sp>
      <p:sp>
        <p:nvSpPr>
          <p:cNvPr name="TextBox 13" id="13"/>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0" b="0"/>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6137" y="7904595"/>
            <a:ext cx="2649877" cy="2707409"/>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6000641" y="8455709"/>
            <a:ext cx="1997115" cy="1605181"/>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4988657" y="3437576"/>
            <a:ext cx="2023967" cy="2057400"/>
          </a:xfrm>
          <a:prstGeom prst="rect">
            <a:avLst/>
          </a:prstGeom>
        </p:spPr>
      </p:pic>
      <p:sp>
        <p:nvSpPr>
          <p:cNvPr name="TextBox 11" id="11"/>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Christopher </a:t>
            </a:r>
          </a:p>
        </p:txBody>
      </p:sp>
      <p:sp>
        <p:nvSpPr>
          <p:cNvPr name="TextBox 12" id="12"/>
          <p:cNvSpPr txBox="true"/>
          <p:nvPr/>
        </p:nvSpPr>
        <p:spPr>
          <a:xfrm rot="0">
            <a:off x="8122666" y="5970253"/>
            <a:ext cx="8876532" cy="2408260"/>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Vice President </a:t>
            </a:r>
          </a:p>
          <a:p>
            <a:pPr>
              <a:lnSpc>
                <a:spcPts val="4760"/>
              </a:lnSpc>
            </a:pPr>
            <a:r>
              <a:rPr lang="en-US" spc="102" sz="3400">
                <a:solidFill>
                  <a:srgbClr val="FFFFFF"/>
                </a:solidFill>
                <a:latin typeface="Courier Prime"/>
              </a:rPr>
              <a:t>Year: Junior</a:t>
            </a:r>
          </a:p>
          <a:p>
            <a:pPr>
              <a:lnSpc>
                <a:spcPts val="4760"/>
              </a:lnSpc>
            </a:pPr>
            <a:r>
              <a:rPr lang="en-US" spc="102" sz="3400">
                <a:solidFill>
                  <a:srgbClr val="FFFFFF"/>
                </a:solidFill>
                <a:latin typeface="Courier Prime"/>
              </a:rPr>
              <a:t>Major: Mechanical Engineering </a:t>
            </a:r>
          </a:p>
          <a:p>
            <a:pPr>
              <a:lnSpc>
                <a:spcPts val="4760"/>
              </a:lnSpc>
            </a:pPr>
            <a:r>
              <a:rPr lang="en-US" spc="102" sz="3400">
                <a:solidFill>
                  <a:srgbClr val="FFFFFF"/>
                </a:solidFill>
                <a:latin typeface="Courier Prime"/>
              </a:rPr>
              <a:t>Fun Fact: I used to make music </a:t>
            </a:r>
          </a:p>
        </p:txBody>
      </p:sp>
      <p:sp>
        <p:nvSpPr>
          <p:cNvPr name="TextBox 13" id="13"/>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5299" b="-5299"/>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442771" y="3158842"/>
            <a:ext cx="2310823" cy="2310823"/>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30931" y="7490745"/>
            <a:ext cx="2975920" cy="3535110"/>
          </a:xfrm>
          <a:prstGeom prst="rect">
            <a:avLst/>
          </a:prstGeom>
        </p:spPr>
      </p:pic>
      <p:sp>
        <p:nvSpPr>
          <p:cNvPr name="TextBox 10" id="10"/>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Pamela</a:t>
            </a:r>
          </a:p>
        </p:txBody>
      </p:sp>
      <p:sp>
        <p:nvSpPr>
          <p:cNvPr name="TextBox 11" id="11"/>
          <p:cNvSpPr txBox="true"/>
          <p:nvPr/>
        </p:nvSpPr>
        <p:spPr>
          <a:xfrm rot="0">
            <a:off x="8122666" y="5667949"/>
            <a:ext cx="8876532" cy="3012868"/>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Executive Administator</a:t>
            </a:r>
          </a:p>
          <a:p>
            <a:pPr>
              <a:lnSpc>
                <a:spcPts val="4760"/>
              </a:lnSpc>
            </a:pPr>
            <a:r>
              <a:rPr lang="en-US" spc="102" sz="3400">
                <a:solidFill>
                  <a:srgbClr val="FFFFFF"/>
                </a:solidFill>
                <a:latin typeface="Courier Prime"/>
              </a:rPr>
              <a:t>Year: Sophmore</a:t>
            </a:r>
          </a:p>
          <a:p>
            <a:pPr>
              <a:lnSpc>
                <a:spcPts val="4760"/>
              </a:lnSpc>
            </a:pPr>
            <a:r>
              <a:rPr lang="en-US" spc="102" sz="3400">
                <a:solidFill>
                  <a:srgbClr val="FFFFFF"/>
                </a:solidFill>
                <a:latin typeface="Courier Prime"/>
              </a:rPr>
              <a:t>Major: Business Administration </a:t>
            </a:r>
          </a:p>
          <a:p>
            <a:pPr>
              <a:lnSpc>
                <a:spcPts val="4760"/>
              </a:lnSpc>
            </a:pPr>
            <a:r>
              <a:rPr lang="en-US" spc="102" sz="3400">
                <a:solidFill>
                  <a:srgbClr val="FFFFFF"/>
                </a:solidFill>
                <a:latin typeface="Courier Prime"/>
              </a:rPr>
              <a:t>Fun Fact: Favorite Show to rewatch is Home Improvement </a:t>
            </a:r>
          </a:p>
        </p:txBody>
      </p:sp>
      <p:sp>
        <p:nvSpPr>
          <p:cNvPr name="TextBox 12" id="12"/>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16666" b="-16666"/>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720607" y="3780829"/>
            <a:ext cx="2953117" cy="256792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2131000">
            <a:off x="-2628900" y="8860536"/>
            <a:ext cx="7315200" cy="795528"/>
          </a:xfrm>
          <a:prstGeom prst="rect">
            <a:avLst/>
          </a:prstGeom>
        </p:spPr>
      </p:pic>
      <p:sp>
        <p:nvSpPr>
          <p:cNvPr name="TextBox 10" id="10"/>
          <p:cNvSpPr txBox="true"/>
          <p:nvPr/>
        </p:nvSpPr>
        <p:spPr>
          <a:xfrm rot="0">
            <a:off x="8122666" y="3410210"/>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Denice </a:t>
            </a:r>
          </a:p>
        </p:txBody>
      </p:sp>
      <p:sp>
        <p:nvSpPr>
          <p:cNvPr name="TextBox 11" id="11"/>
          <p:cNvSpPr txBox="true"/>
          <p:nvPr/>
        </p:nvSpPr>
        <p:spPr>
          <a:xfrm rot="0">
            <a:off x="8122666" y="6272557"/>
            <a:ext cx="8876532" cy="1803652"/>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VP of Marketing  </a:t>
            </a:r>
          </a:p>
          <a:p>
            <a:pPr>
              <a:lnSpc>
                <a:spcPts val="4760"/>
              </a:lnSpc>
            </a:pPr>
            <a:r>
              <a:rPr lang="en-US" spc="102" sz="3400">
                <a:solidFill>
                  <a:srgbClr val="FFFFFF"/>
                </a:solidFill>
                <a:latin typeface="Courier Prime"/>
              </a:rPr>
              <a:t>Year: Junior</a:t>
            </a:r>
          </a:p>
          <a:p>
            <a:pPr>
              <a:lnSpc>
                <a:spcPts val="4760"/>
              </a:lnSpc>
            </a:pPr>
            <a:r>
              <a:rPr lang="en-US" spc="102" sz="3400">
                <a:solidFill>
                  <a:srgbClr val="FFFFFF"/>
                </a:solidFill>
                <a:latin typeface="Courier Prime"/>
              </a:rPr>
              <a:t>Major: Marketing </a:t>
            </a:r>
          </a:p>
        </p:txBody>
      </p:sp>
      <p:sp>
        <p:nvSpPr>
          <p:cNvPr name="TextBox 12" id="12"/>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125" b="-125"/>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161253">
            <a:off x="555659" y="2341903"/>
            <a:ext cx="2126465" cy="195634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299626" y="3320077"/>
            <a:ext cx="1959674" cy="2057400"/>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5101158" y="7600972"/>
            <a:ext cx="647907" cy="1079844"/>
          </a:xfrm>
          <a:prstGeom prst="rect">
            <a:avLst/>
          </a:prstGeom>
        </p:spPr>
      </p:pic>
      <p:sp>
        <p:nvSpPr>
          <p:cNvPr name="TextBox 11" id="11"/>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Nohe </a:t>
            </a:r>
          </a:p>
        </p:txBody>
      </p:sp>
      <p:sp>
        <p:nvSpPr>
          <p:cNvPr name="TextBox 12" id="12"/>
          <p:cNvSpPr txBox="true"/>
          <p:nvPr/>
        </p:nvSpPr>
        <p:spPr>
          <a:xfrm rot="0">
            <a:off x="8122666" y="5667949"/>
            <a:ext cx="8876532" cy="3012868"/>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VP of Membership</a:t>
            </a:r>
          </a:p>
          <a:p>
            <a:pPr>
              <a:lnSpc>
                <a:spcPts val="4760"/>
              </a:lnSpc>
            </a:pPr>
            <a:r>
              <a:rPr lang="en-US" spc="102" sz="3400">
                <a:solidFill>
                  <a:srgbClr val="FFFFFF"/>
                </a:solidFill>
                <a:latin typeface="Courier Prime"/>
              </a:rPr>
              <a:t>Year: Senior</a:t>
            </a:r>
          </a:p>
          <a:p>
            <a:pPr>
              <a:lnSpc>
                <a:spcPts val="4760"/>
              </a:lnSpc>
            </a:pPr>
            <a:r>
              <a:rPr lang="en-US" spc="102" sz="3400">
                <a:solidFill>
                  <a:srgbClr val="FFFFFF"/>
                </a:solidFill>
                <a:latin typeface="Courier Prime"/>
              </a:rPr>
              <a:t>Major:Business Management </a:t>
            </a:r>
          </a:p>
          <a:p>
            <a:pPr>
              <a:lnSpc>
                <a:spcPts val="4760"/>
              </a:lnSpc>
            </a:pPr>
            <a:r>
              <a:rPr lang="en-US" spc="102" sz="3400">
                <a:solidFill>
                  <a:srgbClr val="FFFFFF"/>
                </a:solidFill>
                <a:latin typeface="Courier Prime"/>
              </a:rPr>
              <a:t>Fun Fact: An experienced Starbucks barista </a:t>
            </a:r>
          </a:p>
        </p:txBody>
      </p:sp>
      <p:sp>
        <p:nvSpPr>
          <p:cNvPr name="TextBox 13" id="13"/>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1156" r="-11156" t="0" b="0"/>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6922056"/>
            <a:ext cx="3364944" cy="3364944"/>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6358832" y="8229600"/>
            <a:ext cx="1396418" cy="2243242"/>
          </a:xfrm>
          <a:prstGeom prst="rect">
            <a:avLst/>
          </a:prstGeom>
        </p:spPr>
      </p:pic>
      <p:sp>
        <p:nvSpPr>
          <p:cNvPr name="TextBox 10" id="10"/>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Diana </a:t>
            </a:r>
          </a:p>
        </p:txBody>
      </p:sp>
      <p:sp>
        <p:nvSpPr>
          <p:cNvPr name="TextBox 11" id="11"/>
          <p:cNvSpPr txBox="true"/>
          <p:nvPr/>
        </p:nvSpPr>
        <p:spPr>
          <a:xfrm rot="0">
            <a:off x="8122666" y="5365645"/>
            <a:ext cx="8876532" cy="3617476"/>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Corporate Relations Director</a:t>
            </a:r>
          </a:p>
          <a:p>
            <a:pPr>
              <a:lnSpc>
                <a:spcPts val="4760"/>
              </a:lnSpc>
            </a:pPr>
            <a:r>
              <a:rPr lang="en-US" spc="102" sz="3400">
                <a:solidFill>
                  <a:srgbClr val="FFFFFF"/>
                </a:solidFill>
                <a:latin typeface="Courier Prime"/>
              </a:rPr>
              <a:t>Year: Senior</a:t>
            </a:r>
          </a:p>
          <a:p>
            <a:pPr>
              <a:lnSpc>
                <a:spcPts val="4760"/>
              </a:lnSpc>
            </a:pPr>
            <a:r>
              <a:rPr lang="en-US" spc="102" sz="3400">
                <a:solidFill>
                  <a:srgbClr val="FFFFFF"/>
                </a:solidFill>
                <a:latin typeface="Courier Prime"/>
              </a:rPr>
              <a:t>Major: Communications </a:t>
            </a:r>
          </a:p>
          <a:p>
            <a:pPr>
              <a:lnSpc>
                <a:spcPts val="4760"/>
              </a:lnSpc>
            </a:pPr>
            <a:r>
              <a:rPr lang="en-US" spc="102" sz="3400">
                <a:solidFill>
                  <a:srgbClr val="FFFFFF"/>
                </a:solidFill>
                <a:latin typeface="Courier Prime"/>
              </a:rPr>
              <a:t>Fun Fact:I worked and lived with Britney Spears</a:t>
            </a:r>
          </a:p>
        </p:txBody>
      </p:sp>
      <p:sp>
        <p:nvSpPr>
          <p:cNvPr name="TextBox 12" id="12"/>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D1A1A"/>
        </a:solidFill>
      </p:bgPr>
    </p:bg>
    <p:spTree>
      <p:nvGrpSpPr>
        <p:cNvPr id="1" name=""/>
        <p:cNvGrpSpPr/>
        <p:nvPr/>
      </p:nvGrpSpPr>
      <p:grpSpPr>
        <a:xfrm>
          <a:off x="0" y="0"/>
          <a:ext cx="0" cy="0"/>
          <a:chOff x="0" y="0"/>
          <a:chExt cx="0" cy="0"/>
        </a:xfrm>
      </p:grpSpPr>
      <p:sp>
        <p:nvSpPr>
          <p:cNvPr name="AutoShape 2" id="2"/>
          <p:cNvSpPr/>
          <p:nvPr/>
        </p:nvSpPr>
        <p:spPr>
          <a:xfrm rot="0">
            <a:off x="1288802" y="2332378"/>
            <a:ext cx="15710396" cy="0"/>
          </a:xfrm>
          <a:prstGeom prst="line">
            <a:avLst/>
          </a:prstGeom>
          <a:ln cap="rnd" w="9525">
            <a:solidFill>
              <a:srgbClr val="000000"/>
            </a:solidFill>
            <a:prstDash val="solid"/>
            <a:headEnd type="none" len="sm" w="sm"/>
            <a:tailEnd type="none" len="sm" w="sm"/>
          </a:ln>
        </p:spPr>
      </p:sp>
      <p:grpSp>
        <p:nvGrpSpPr>
          <p:cNvPr name="Group 3" id="3"/>
          <p:cNvGrpSpPr/>
          <p:nvPr/>
        </p:nvGrpSpPr>
        <p:grpSpPr>
          <a:xfrm rot="0">
            <a:off x="16197166" y="1391582"/>
            <a:ext cx="802032" cy="226113"/>
            <a:chOff x="0" y="0"/>
            <a:chExt cx="1801895" cy="508000"/>
          </a:xfrm>
        </p:grpSpPr>
        <p:sp>
          <p:nvSpPr>
            <p:cNvPr name="Freeform 4" id="4"/>
            <p:cNvSpPr/>
            <p:nvPr/>
          </p:nvSpPr>
          <p:spPr>
            <a:xfrm>
              <a:off x="0" y="215900"/>
              <a:ext cx="1505985" cy="76200"/>
            </a:xfrm>
            <a:custGeom>
              <a:avLst/>
              <a:gdLst/>
              <a:ahLst/>
              <a:cxnLst/>
              <a:rect r="r" b="b" t="t" l="l"/>
              <a:pathLst>
                <a:path h="76200" w="1505985">
                  <a:moveTo>
                    <a:pt x="0" y="0"/>
                  </a:moveTo>
                  <a:lnTo>
                    <a:pt x="1505985" y="0"/>
                  </a:lnTo>
                  <a:lnTo>
                    <a:pt x="1505985" y="76200"/>
                  </a:lnTo>
                  <a:lnTo>
                    <a:pt x="0" y="76200"/>
                  </a:lnTo>
                  <a:close/>
                </a:path>
              </a:pathLst>
            </a:custGeom>
            <a:solidFill>
              <a:srgbClr val="FFFFFF"/>
            </a:solidFill>
          </p:spPr>
        </p:sp>
        <p:sp>
          <p:nvSpPr>
            <p:cNvPr name="Freeform 5" id="5"/>
            <p:cNvSpPr/>
            <p:nvPr/>
          </p:nvSpPr>
          <p:spPr>
            <a:xfrm>
              <a:off x="1427245" y="1270"/>
              <a:ext cx="374650" cy="505460"/>
            </a:xfrm>
            <a:custGeom>
              <a:avLst/>
              <a:gdLst/>
              <a:ahLst/>
              <a:cxnLst/>
              <a:rect r="r" b="b" t="t" l="l"/>
              <a:pathLst>
                <a:path h="505460" w="374650">
                  <a:moveTo>
                    <a:pt x="0" y="505460"/>
                  </a:moveTo>
                  <a:lnTo>
                    <a:pt x="0" y="0"/>
                  </a:lnTo>
                  <a:lnTo>
                    <a:pt x="374650" y="252730"/>
                  </a:lnTo>
                  <a:close/>
                </a:path>
              </a:pathLst>
            </a:custGeom>
            <a:solidFill>
              <a:srgbClr val="FFFFFF"/>
            </a:solidFill>
          </p:spPr>
        </p:sp>
      </p:grpSp>
      <p:grpSp>
        <p:nvGrpSpPr>
          <p:cNvPr name="Group 6" id="6"/>
          <p:cNvGrpSpPr>
            <a:grpSpLocks noChangeAspect="true"/>
          </p:cNvGrpSpPr>
          <p:nvPr/>
        </p:nvGrpSpPr>
        <p:grpSpPr>
          <a:xfrm rot="0">
            <a:off x="1618892" y="3158842"/>
            <a:ext cx="5775246" cy="5775223"/>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25047" b="-25047"/>
              </a:stretch>
            </a:blipFill>
          </p:spPr>
        </p:sp>
      </p:grpSp>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098133" y="3444632"/>
            <a:ext cx="2623557" cy="1874651"/>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87691" y="8155649"/>
            <a:ext cx="1331201" cy="2205303"/>
          </a:xfrm>
          <a:prstGeom prst="rect">
            <a:avLst/>
          </a:prstGeom>
        </p:spPr>
      </p:pic>
      <p:sp>
        <p:nvSpPr>
          <p:cNvPr name="TextBox 10" id="10"/>
          <p:cNvSpPr txBox="true"/>
          <p:nvPr/>
        </p:nvSpPr>
        <p:spPr>
          <a:xfrm rot="0">
            <a:off x="8122666" y="3206467"/>
            <a:ext cx="7831093" cy="2112816"/>
          </a:xfrm>
          <a:prstGeom prst="rect">
            <a:avLst/>
          </a:prstGeom>
        </p:spPr>
        <p:txBody>
          <a:bodyPr anchor="t" rtlCol="false" tIns="0" lIns="0" bIns="0" rIns="0">
            <a:spAutoFit/>
          </a:bodyPr>
          <a:lstStyle/>
          <a:p>
            <a:pPr>
              <a:lnSpc>
                <a:spcPts val="8215"/>
              </a:lnSpc>
            </a:pPr>
            <a:r>
              <a:rPr lang="en-US" sz="7468">
                <a:solidFill>
                  <a:srgbClr val="FFFFFF"/>
                </a:solidFill>
                <a:latin typeface="Public Sans Bold"/>
              </a:rPr>
              <a:t>Hi! My name is Ethan </a:t>
            </a:r>
          </a:p>
        </p:txBody>
      </p:sp>
      <p:sp>
        <p:nvSpPr>
          <p:cNvPr name="TextBox 11" id="11"/>
          <p:cNvSpPr txBox="true"/>
          <p:nvPr/>
        </p:nvSpPr>
        <p:spPr>
          <a:xfrm rot="0">
            <a:off x="8122666" y="5970253"/>
            <a:ext cx="8876532" cy="2408260"/>
          </a:xfrm>
          <a:prstGeom prst="rect">
            <a:avLst/>
          </a:prstGeom>
        </p:spPr>
        <p:txBody>
          <a:bodyPr anchor="t" rtlCol="false" tIns="0" lIns="0" bIns="0" rIns="0">
            <a:spAutoFit/>
          </a:bodyPr>
          <a:lstStyle/>
          <a:p>
            <a:pPr>
              <a:lnSpc>
                <a:spcPts val="4760"/>
              </a:lnSpc>
            </a:pPr>
            <a:r>
              <a:rPr lang="en-US" spc="102" sz="3400">
                <a:solidFill>
                  <a:srgbClr val="FFFFFF"/>
                </a:solidFill>
                <a:latin typeface="Courier Prime"/>
              </a:rPr>
              <a:t>Role: IT Director</a:t>
            </a:r>
          </a:p>
          <a:p>
            <a:pPr>
              <a:lnSpc>
                <a:spcPts val="4760"/>
              </a:lnSpc>
            </a:pPr>
            <a:r>
              <a:rPr lang="en-US" spc="102" sz="3400">
                <a:solidFill>
                  <a:srgbClr val="FFFFFF"/>
                </a:solidFill>
                <a:latin typeface="Courier Prime"/>
              </a:rPr>
              <a:t>Year: Senior </a:t>
            </a:r>
          </a:p>
          <a:p>
            <a:pPr>
              <a:lnSpc>
                <a:spcPts val="4760"/>
              </a:lnSpc>
            </a:pPr>
            <a:r>
              <a:rPr lang="en-US" spc="102" sz="3400">
                <a:solidFill>
                  <a:srgbClr val="FFFFFF"/>
                </a:solidFill>
                <a:latin typeface="Courier Prime"/>
              </a:rPr>
              <a:t>Major: Computer Science </a:t>
            </a:r>
          </a:p>
          <a:p>
            <a:pPr>
              <a:lnSpc>
                <a:spcPts val="4760"/>
              </a:lnSpc>
            </a:pPr>
          </a:p>
        </p:txBody>
      </p:sp>
      <p:sp>
        <p:nvSpPr>
          <p:cNvPr name="TextBox 12" id="12"/>
          <p:cNvSpPr txBox="true"/>
          <p:nvPr/>
        </p:nvSpPr>
        <p:spPr>
          <a:xfrm rot="0">
            <a:off x="1288802" y="1250639"/>
            <a:ext cx="13809331" cy="441325"/>
          </a:xfrm>
          <a:prstGeom prst="rect">
            <a:avLst/>
          </a:prstGeom>
        </p:spPr>
        <p:txBody>
          <a:bodyPr anchor="t" rtlCol="false" tIns="0" lIns="0" bIns="0" rIns="0">
            <a:spAutoFit/>
          </a:bodyPr>
          <a:lstStyle/>
          <a:p>
            <a:pPr>
              <a:lnSpc>
                <a:spcPts val="3500"/>
              </a:lnSpc>
            </a:pPr>
            <a:r>
              <a:rPr lang="en-US" sz="2500">
                <a:solidFill>
                  <a:srgbClr val="FEFEFE"/>
                </a:solidFill>
                <a:latin typeface="Courier Prime"/>
              </a:rPr>
              <a:t>Time to get to know me a little.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DAE3zi9vxEY</dc:identifier>
  <dcterms:modified xsi:type="dcterms:W3CDTF">2011-08-01T06:04:30Z</dcterms:modified>
  <cp:revision>1</cp:revision>
  <dc:title>latino Business Association</dc:title>
</cp:coreProperties>
</file>