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6" r:id="rId10"/>
    <p:sldId id="261" r:id="rId11"/>
    <p:sldId id="263" r:id="rId12"/>
    <p:sldId id="264" r:id="rId13"/>
    <p:sldId id="26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ora" pitchFamily="2" charset="0"/>
      <p:regular r:id="rId20"/>
      <p:bold r:id="rId21"/>
      <p:italic r:id="rId22"/>
      <p:boldItalic r:id="rId23"/>
    </p:embeddedFont>
    <p:embeddedFont>
      <p:font typeface="Lora Bold" charset="0"/>
      <p:regular r:id="rId24"/>
      <p:bold r:id="rId25"/>
    </p:embeddedFont>
    <p:embeddedFont>
      <p:font typeface="Lora Italics" panose="020B0604020202020204" charset="0"/>
      <p:regular r:id="rId26"/>
      <p:italic r:id="rId27"/>
    </p:embeddedFont>
    <p:embeddedFont>
      <p:font typeface="Ry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4B713-2AA6-40A6-A020-BB5E004F0C8C}" v="1" dt="2022-01-26T02:44:21.178"/>
    <p1510:client id="{D9CAEEBD-3523-404F-A424-45DE8332DA33}" v="1" dt="2022-01-26T01:23:57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54" autoAdjust="0"/>
    <p:restoredTop sz="94599" autoAdjust="0"/>
  </p:normalViewPr>
  <p:slideViewPr>
    <p:cSldViewPr>
      <p:cViewPr varScale="1">
        <p:scale>
          <a:sx n="43" d="100"/>
          <a:sy n="43" d="100"/>
        </p:scale>
        <p:origin x="4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Clark" userId="37843ac6823cf996" providerId="LiveId" clId="{9174B713-2AA6-40A6-A020-BB5E004F0C8C}"/>
    <pc:docChg chg="modSld">
      <pc:chgData name="Angela Clark" userId="37843ac6823cf996" providerId="LiveId" clId="{9174B713-2AA6-40A6-A020-BB5E004F0C8C}" dt="2022-01-26T02:44:32.213" v="8" actId="1076"/>
      <pc:docMkLst>
        <pc:docMk/>
      </pc:docMkLst>
      <pc:sldChg chg="addSp modSp mod">
        <pc:chgData name="Angela Clark" userId="37843ac6823cf996" providerId="LiveId" clId="{9174B713-2AA6-40A6-A020-BB5E004F0C8C}" dt="2022-01-26T02:44:32.213" v="8" actId="1076"/>
        <pc:sldMkLst>
          <pc:docMk/>
          <pc:sldMk cId="0" sldId="256"/>
        </pc:sldMkLst>
        <pc:spChg chg="mod">
          <ac:chgData name="Angela Clark" userId="37843ac6823cf996" providerId="LiveId" clId="{9174B713-2AA6-40A6-A020-BB5E004F0C8C}" dt="2022-01-26T01:32:13.251" v="1" actId="1076"/>
          <ac:spMkLst>
            <pc:docMk/>
            <pc:sldMk cId="0" sldId="256"/>
            <ac:spMk id="16" creationId="{00000000-0000-0000-0000-000000000000}"/>
          </ac:spMkLst>
        </pc:spChg>
        <pc:picChg chg="add mod">
          <ac:chgData name="Angela Clark" userId="37843ac6823cf996" providerId="LiveId" clId="{9174B713-2AA6-40A6-A020-BB5E004F0C8C}" dt="2022-01-26T02:44:32.213" v="8" actId="1076"/>
          <ac:picMkLst>
            <pc:docMk/>
            <pc:sldMk cId="0" sldId="256"/>
            <ac:picMk id="18" creationId="{3F2D3386-13BF-496E-9840-7D9D07F68F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Question: Will CSUNAMA be online or in-person? For the first three weeks, we will be meeting through zoom. After Feb 17, we will resume in-person meeting if allowed by CSUN.  Our club will be adhering to all CSUN guidelines as we repopulate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06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68.svg"/><Relationship Id="rId4" Type="http://schemas.openxmlformats.org/officeDocument/2006/relationships/image" Target="../media/image2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43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" b="37541"/>
          <a:stretch>
            <a:fillRect/>
          </a:stretch>
        </p:blipFill>
        <p:spPr>
          <a:xfrm rot="5400000" flipH="1">
            <a:off x="9339628" y="1083013"/>
            <a:ext cx="9079295" cy="8120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55"/>
          <a:stretch>
            <a:fillRect/>
          </a:stretch>
        </p:blipFill>
        <p:spPr>
          <a:xfrm rot="5400000">
            <a:off x="992078" y="73065"/>
            <a:ext cx="9079295" cy="10140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35032">
            <a:off x="-1563670" y="1285015"/>
            <a:ext cx="6020890" cy="15216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6715">
            <a:off x="13351074" y="1311889"/>
            <a:ext cx="5808224" cy="1467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404" y="9258300"/>
            <a:ext cx="732358" cy="7323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416" y="9258300"/>
            <a:ext cx="732358" cy="732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416" y="662521"/>
            <a:ext cx="732358" cy="732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404" y="662521"/>
            <a:ext cx="732358" cy="73235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191408" y="6795461"/>
            <a:ext cx="5905184" cy="3491539"/>
            <a:chOff x="0" y="0"/>
            <a:chExt cx="7873578" cy="465538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696099"/>
              <a:ext cx="2421234" cy="295928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452345" y="1696099"/>
              <a:ext cx="2421234" cy="295928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825003" y="0"/>
              <a:ext cx="3808951" cy="465538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83060" y="8600383"/>
            <a:ext cx="4576812" cy="6579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87504" y="2032005"/>
            <a:ext cx="7512993" cy="176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sz="10299">
                <a:solidFill>
                  <a:srgbClr val="FFBA48"/>
                </a:solidFill>
                <a:latin typeface="Rye"/>
              </a:rPr>
              <a:t>CSUN AMA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64836" y="4471553"/>
            <a:ext cx="9753969" cy="242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BDAA8"/>
                </a:solidFill>
                <a:latin typeface="Lora"/>
              </a:rPr>
              <a:t>Presented by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BDAA8"/>
                </a:solidFill>
                <a:latin typeface="Lora"/>
              </a:rPr>
              <a:t>Angela Clark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BDAA8"/>
                </a:solidFill>
                <a:latin typeface="Lora"/>
              </a:rPr>
              <a:t>Director of Memberships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EBDAA8"/>
              </a:solidFill>
              <a:latin typeface="Lora"/>
            </a:endParaRPr>
          </a:p>
        </p:txBody>
      </p:sp>
      <p:pic>
        <p:nvPicPr>
          <p:cNvPr id="18" name="Picture 1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F2D3386-13BF-496E-9840-7D9D07F68F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89" y="3799211"/>
            <a:ext cx="3039014" cy="4953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" b="37541"/>
          <a:stretch>
            <a:fillRect/>
          </a:stretch>
        </p:blipFill>
        <p:spPr>
          <a:xfrm rot="5400000" flipH="1">
            <a:off x="9482677" y="1168087"/>
            <a:ext cx="9079295" cy="8120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955"/>
          <a:stretch>
            <a:fillRect/>
          </a:stretch>
        </p:blipFill>
        <p:spPr>
          <a:xfrm rot="5400000">
            <a:off x="1038626" y="158139"/>
            <a:ext cx="9079295" cy="10140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35032">
            <a:off x="-1563670" y="1285015"/>
            <a:ext cx="6020890" cy="15216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6715">
            <a:off x="13351074" y="1311889"/>
            <a:ext cx="5808224" cy="1467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07404" y="9258300"/>
            <a:ext cx="732358" cy="7323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4416" y="9258300"/>
            <a:ext cx="732358" cy="732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4416" y="662521"/>
            <a:ext cx="732358" cy="732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07404" y="662521"/>
            <a:ext cx="732358" cy="7323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86247" y="5093228"/>
            <a:ext cx="4165072" cy="41650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50257" y="1371902"/>
            <a:ext cx="8837051" cy="2933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7"/>
              </a:lnSpc>
            </a:pPr>
            <a:r>
              <a:rPr lang="en-US" sz="8405">
                <a:solidFill>
                  <a:srgbClr val="FFBA48"/>
                </a:solidFill>
                <a:latin typeface="Rye"/>
              </a:rPr>
              <a:t>Become a </a:t>
            </a:r>
          </a:p>
          <a:p>
            <a:pPr algn="ctr">
              <a:lnSpc>
                <a:spcPts val="11767"/>
              </a:lnSpc>
            </a:pPr>
            <a:r>
              <a:rPr lang="en-US" sz="8405">
                <a:solidFill>
                  <a:srgbClr val="FFBA48"/>
                </a:solidFill>
                <a:latin typeface="Rye"/>
              </a:rPr>
              <a:t>member today!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7962" y="6529112"/>
            <a:ext cx="4944213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7"/>
              </a:lnSpc>
            </a:pPr>
            <a:r>
              <a:rPr lang="en-US" sz="3791">
                <a:solidFill>
                  <a:srgbClr val="EBDAA8"/>
                </a:solidFill>
                <a:latin typeface="Lora Bold"/>
              </a:rPr>
              <a:t> Questions?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85359" y="7568880"/>
            <a:ext cx="1689420" cy="1689420"/>
          </a:xfrm>
          <a:prstGeom prst="rect">
            <a:avLst/>
          </a:prstGeom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FAAD313D-BCDD-4577-B25C-8DC04CFB82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212" y="4722201"/>
            <a:ext cx="4601140" cy="46011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748267" y="5932987"/>
            <a:ext cx="302998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76100" y="2493592"/>
            <a:ext cx="10072260" cy="75541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827129" y="668906"/>
            <a:ext cx="10399283" cy="1245630"/>
            <a:chOff x="0" y="0"/>
            <a:chExt cx="10114337" cy="12114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14337" cy="1211499"/>
            </a:xfrm>
            <a:custGeom>
              <a:avLst/>
              <a:gdLst/>
              <a:ahLst/>
              <a:cxnLst/>
              <a:rect l="l" t="t" r="r" b="b"/>
              <a:pathLst>
                <a:path w="10114337" h="1211499">
                  <a:moveTo>
                    <a:pt x="0" y="0"/>
                  </a:moveTo>
                  <a:lnTo>
                    <a:pt x="10114337" y="0"/>
                  </a:lnTo>
                  <a:lnTo>
                    <a:pt x="10114337" y="1211499"/>
                  </a:lnTo>
                  <a:lnTo>
                    <a:pt x="0" y="1211499"/>
                  </a:lnTo>
                  <a:close/>
                </a:path>
              </a:pathLst>
            </a:custGeom>
            <a:solidFill>
              <a:srgbClr val="025738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7129" y="1908555"/>
            <a:ext cx="10399283" cy="311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7129" y="409135"/>
            <a:ext cx="10399283" cy="31197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27129" y="758003"/>
            <a:ext cx="10633742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BA48"/>
                </a:solidFill>
                <a:latin typeface="Rye"/>
              </a:rPr>
              <a:t>Benefits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87190" y="2739930"/>
            <a:ext cx="9313620" cy="694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</a:pPr>
            <a:r>
              <a:rPr lang="en-US" sz="4161">
                <a:solidFill>
                  <a:srgbClr val="EBDAA8"/>
                </a:solidFill>
                <a:latin typeface="Lora Bold"/>
              </a:rPr>
              <a:t>Easier access </a:t>
            </a:r>
            <a:r>
              <a:rPr lang="en-US" sz="4161">
                <a:solidFill>
                  <a:srgbClr val="EBDAA8"/>
                </a:solidFill>
                <a:latin typeface="Lora"/>
              </a:rPr>
              <a:t>to internships </a:t>
            </a:r>
          </a:p>
          <a:p>
            <a:pPr algn="ctr">
              <a:lnSpc>
                <a:spcPts val="6116"/>
              </a:lnSpc>
            </a:pPr>
            <a:endParaRPr lang="en-US" sz="4161">
              <a:solidFill>
                <a:srgbClr val="EBDAA8"/>
              </a:solidFill>
              <a:latin typeface="Lora"/>
            </a:endParaRPr>
          </a:p>
          <a:p>
            <a:pPr algn="ctr">
              <a:lnSpc>
                <a:spcPts val="6116"/>
              </a:lnSpc>
            </a:pPr>
            <a:r>
              <a:rPr lang="en-US" sz="4161">
                <a:solidFill>
                  <a:srgbClr val="EBDAA8"/>
                </a:solidFill>
                <a:latin typeface="Lora Bold"/>
              </a:rPr>
              <a:t> Networking Events: </a:t>
            </a:r>
            <a:r>
              <a:rPr lang="en-US" sz="4161">
                <a:solidFill>
                  <a:srgbClr val="EBDAA8"/>
                </a:solidFill>
                <a:latin typeface="Lora"/>
              </a:rPr>
              <a:t>Marketing Mash-Up </a:t>
            </a:r>
          </a:p>
          <a:p>
            <a:pPr algn="ctr">
              <a:lnSpc>
                <a:spcPts val="6116"/>
              </a:lnSpc>
            </a:pPr>
            <a:endParaRPr lang="en-US" sz="4161">
              <a:solidFill>
                <a:srgbClr val="EBDAA8"/>
              </a:solidFill>
              <a:latin typeface="Lora"/>
            </a:endParaRPr>
          </a:p>
          <a:p>
            <a:pPr algn="ctr">
              <a:lnSpc>
                <a:spcPts val="6116"/>
              </a:lnSpc>
            </a:pPr>
            <a:r>
              <a:rPr lang="en-US" sz="4161">
                <a:solidFill>
                  <a:srgbClr val="EBDAA8"/>
                </a:solidFill>
                <a:latin typeface="Lora Bold"/>
              </a:rPr>
              <a:t>Meeting </a:t>
            </a:r>
            <a:r>
              <a:rPr lang="en-US" sz="4161">
                <a:solidFill>
                  <a:srgbClr val="EBDAA8"/>
                </a:solidFill>
                <a:latin typeface="Lora"/>
              </a:rPr>
              <a:t>with professionals</a:t>
            </a:r>
          </a:p>
          <a:p>
            <a:pPr algn="ctr">
              <a:lnSpc>
                <a:spcPts val="6116"/>
              </a:lnSpc>
            </a:pPr>
            <a:r>
              <a:rPr lang="en-US" sz="4161">
                <a:solidFill>
                  <a:srgbClr val="EBDAA8"/>
                </a:solidFill>
                <a:latin typeface="Lora"/>
              </a:rPr>
              <a:t>Professional Growth </a:t>
            </a:r>
          </a:p>
          <a:p>
            <a:pPr algn="ctr">
              <a:lnSpc>
                <a:spcPts val="6116"/>
              </a:lnSpc>
            </a:pPr>
            <a:endParaRPr lang="en-US" sz="4161">
              <a:solidFill>
                <a:srgbClr val="EBDAA8"/>
              </a:solidFill>
              <a:latin typeface="Lora"/>
            </a:endParaRPr>
          </a:p>
          <a:p>
            <a:pPr algn="ctr">
              <a:lnSpc>
                <a:spcPts val="6116"/>
              </a:lnSpc>
            </a:pPr>
            <a:r>
              <a:rPr lang="en-US" sz="4161">
                <a:solidFill>
                  <a:srgbClr val="EBDAA8"/>
                </a:solidFill>
                <a:latin typeface="Lora Bold"/>
              </a:rPr>
              <a:t>Leadership </a:t>
            </a:r>
            <a:r>
              <a:rPr lang="en-US" sz="4161">
                <a:solidFill>
                  <a:srgbClr val="EBDAA8"/>
                </a:solidFill>
                <a:latin typeface="Lora"/>
              </a:rPr>
              <a:t>Opportunities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643949" y="4457645"/>
            <a:ext cx="4072984" cy="7226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22817" y="1105975"/>
            <a:ext cx="3231228" cy="57328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803461" y="1105975"/>
            <a:ext cx="3231228" cy="5732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6242" y="1028700"/>
            <a:ext cx="2159557" cy="2537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134718" y="3242653"/>
            <a:ext cx="2156429" cy="2534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86242" y="5531480"/>
            <a:ext cx="2159557" cy="2537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134992" y="7245169"/>
            <a:ext cx="2159557" cy="2537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99797" y="3081360"/>
            <a:ext cx="5477267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1A1A1A"/>
                </a:solidFill>
                <a:latin typeface="Lora Bold"/>
              </a:rPr>
              <a:t>No </a:t>
            </a:r>
            <a:r>
              <a:rPr lang="en-US" sz="4200">
                <a:solidFill>
                  <a:srgbClr val="1A1A1A"/>
                </a:solidFill>
                <a:latin typeface="Lora"/>
              </a:rPr>
              <a:t>experience required</a:t>
            </a:r>
            <a:r>
              <a:rPr lang="en-US" sz="4200">
                <a:solidFill>
                  <a:srgbClr val="1A1A1A"/>
                </a:solidFill>
                <a:latin typeface="Lora Bol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3847170"/>
            <a:ext cx="967712" cy="16843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01700" y="5106708"/>
            <a:ext cx="7315200" cy="1810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422053" y="6066331"/>
            <a:ext cx="6516776" cy="4072985"/>
          </a:xfrm>
          <a:prstGeom prst="round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2519" y="642937"/>
            <a:ext cx="9994293" cy="103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FFBA48"/>
                </a:solidFill>
                <a:latin typeface="Rye"/>
              </a:rPr>
              <a:t>ALL Majors Welcome!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80441" y="2835102"/>
            <a:ext cx="5477267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51516"/>
                </a:solidFill>
                <a:latin typeface="Lora Bold"/>
              </a:rPr>
              <a:t>Meeting Times: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51516"/>
                </a:solidFill>
                <a:latin typeface="Lora"/>
              </a:rPr>
              <a:t>Every other Thursday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51516"/>
                </a:solidFill>
                <a:latin typeface="Lora"/>
              </a:rPr>
              <a:t>4 pm - 6 pm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90115">
            <a:off x="-748169" y="1483029"/>
            <a:ext cx="6042481" cy="88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4581">
            <a:off x="13092257" y="1665183"/>
            <a:ext cx="6197726" cy="9064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67310" y="1674016"/>
            <a:ext cx="10553379" cy="82844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50362" y="7072263"/>
            <a:ext cx="1587276" cy="32147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22306" y="357095"/>
            <a:ext cx="5443389" cy="120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4"/>
              </a:lnSpc>
            </a:pPr>
            <a:r>
              <a:rPr lang="en-US" sz="7117">
                <a:solidFill>
                  <a:srgbClr val="025738"/>
                </a:solidFill>
                <a:latin typeface="Rye"/>
              </a:rPr>
              <a:t>AMA Portal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40118" y="2573269"/>
            <a:ext cx="8607764" cy="449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3"/>
              </a:lnSpc>
            </a:pPr>
            <a:r>
              <a:rPr lang="en-US" sz="3845">
                <a:solidFill>
                  <a:srgbClr val="025738"/>
                </a:solidFill>
                <a:latin typeface="Lora Bold"/>
              </a:rPr>
              <a:t>Exclusive Access to:</a:t>
            </a:r>
          </a:p>
          <a:p>
            <a:pPr algn="ctr">
              <a:lnSpc>
                <a:spcPts val="7922"/>
              </a:lnSpc>
            </a:pPr>
            <a:r>
              <a:rPr lang="en-US" sz="3845">
                <a:solidFill>
                  <a:srgbClr val="025738"/>
                </a:solidFill>
                <a:latin typeface="Lora"/>
              </a:rPr>
              <a:t>Guest Speaker Recordings</a:t>
            </a:r>
          </a:p>
          <a:p>
            <a:pPr algn="ctr">
              <a:lnSpc>
                <a:spcPts val="7922"/>
              </a:lnSpc>
            </a:pPr>
            <a:r>
              <a:rPr lang="en-US" sz="3845">
                <a:solidFill>
                  <a:srgbClr val="025738"/>
                </a:solidFill>
                <a:latin typeface="Lora"/>
              </a:rPr>
              <a:t>Internship Opportunities</a:t>
            </a:r>
          </a:p>
          <a:p>
            <a:pPr algn="ctr">
              <a:lnSpc>
                <a:spcPts val="7922"/>
              </a:lnSpc>
            </a:pPr>
            <a:r>
              <a:rPr lang="en-US" sz="3845">
                <a:solidFill>
                  <a:srgbClr val="025738"/>
                </a:solidFill>
                <a:latin typeface="Lora"/>
              </a:rPr>
              <a:t>Career Resources </a:t>
            </a:r>
          </a:p>
          <a:p>
            <a:pPr algn="ctr">
              <a:lnSpc>
                <a:spcPts val="7922"/>
              </a:lnSpc>
            </a:pPr>
            <a:r>
              <a:rPr lang="en-US" sz="3845">
                <a:solidFill>
                  <a:srgbClr val="025738"/>
                </a:solidFill>
                <a:latin typeface="Lora"/>
              </a:rPr>
              <a:t>&amp; More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787" t="28703" r="9879" b="26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20213" y="219713"/>
            <a:ext cx="9847574" cy="9847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11835">
            <a:off x="1177573" y="7615112"/>
            <a:ext cx="2124764" cy="11705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035693">
            <a:off x="2218988" y="8091122"/>
            <a:ext cx="2124764" cy="1170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11835">
            <a:off x="14424999" y="1025326"/>
            <a:ext cx="2124764" cy="11705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035693">
            <a:off x="15258832" y="1025326"/>
            <a:ext cx="2124764" cy="117055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46853" y="678022"/>
            <a:ext cx="9994293" cy="210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E14341"/>
                </a:solidFill>
                <a:latin typeface="Rye"/>
              </a:rPr>
              <a:t>Join Our </a:t>
            </a:r>
          </a:p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E14341"/>
                </a:solidFill>
                <a:latin typeface="Rye"/>
              </a:rPr>
              <a:t>E-Board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0118" y="2792505"/>
            <a:ext cx="8342482" cy="7657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3845" dirty="0">
                <a:solidFill>
                  <a:srgbClr val="025738"/>
                </a:solidFill>
                <a:latin typeface="Lora Bold"/>
              </a:rPr>
              <a:t>Enhance </a:t>
            </a:r>
            <a:r>
              <a:rPr lang="en-US" sz="3845" dirty="0">
                <a:solidFill>
                  <a:srgbClr val="025738"/>
                </a:solidFill>
                <a:latin typeface="Lora"/>
              </a:rPr>
              <a:t>professional skills </a:t>
            </a:r>
          </a:p>
          <a:p>
            <a:pPr algn="ctr">
              <a:lnSpc>
                <a:spcPts val="7922"/>
              </a:lnSpc>
            </a:pPr>
            <a:r>
              <a:rPr lang="en-US" sz="3845" dirty="0">
                <a:solidFill>
                  <a:srgbClr val="025738"/>
                </a:solidFill>
                <a:latin typeface="Lora Bold"/>
              </a:rPr>
              <a:t>Develop</a:t>
            </a:r>
            <a:r>
              <a:rPr lang="en-US" sz="3845" dirty="0">
                <a:solidFill>
                  <a:srgbClr val="025738"/>
                </a:solidFill>
                <a:latin typeface="Lora"/>
              </a:rPr>
              <a:t> leadership skills </a:t>
            </a:r>
          </a:p>
          <a:p>
            <a:pPr algn="ctr">
              <a:lnSpc>
                <a:spcPts val="7922"/>
              </a:lnSpc>
            </a:pPr>
            <a:r>
              <a:rPr lang="en-US" sz="3845" dirty="0">
                <a:solidFill>
                  <a:srgbClr val="025738"/>
                </a:solidFill>
                <a:latin typeface="Lora Bold"/>
              </a:rPr>
              <a:t>Work </a:t>
            </a:r>
            <a:r>
              <a:rPr lang="en-US" sz="3845" dirty="0">
                <a:solidFill>
                  <a:srgbClr val="025738"/>
                </a:solidFill>
                <a:latin typeface="Lora"/>
              </a:rPr>
              <a:t>with a diverse team of motivated individuals</a:t>
            </a:r>
          </a:p>
          <a:p>
            <a:pPr algn="ctr">
              <a:lnSpc>
                <a:spcPts val="7922"/>
              </a:lnSpc>
            </a:pPr>
            <a:endParaRPr lang="en-US" sz="3845" dirty="0">
              <a:solidFill>
                <a:srgbClr val="025738"/>
              </a:solidFill>
              <a:latin typeface="Lora"/>
            </a:endParaRPr>
          </a:p>
          <a:p>
            <a:pPr algn="ctr">
              <a:lnSpc>
                <a:spcPts val="7922"/>
              </a:lnSpc>
            </a:pPr>
            <a:r>
              <a:rPr lang="en-US" sz="3845" dirty="0">
                <a:solidFill>
                  <a:srgbClr val="025738"/>
                </a:solidFill>
                <a:latin typeface="Lora"/>
              </a:rPr>
              <a:t>Meet every </a:t>
            </a:r>
            <a:r>
              <a:rPr lang="en-US" sz="3845" dirty="0">
                <a:solidFill>
                  <a:srgbClr val="025738"/>
                </a:solidFill>
                <a:latin typeface="Lora Italics"/>
              </a:rPr>
              <a:t>other</a:t>
            </a:r>
            <a:r>
              <a:rPr lang="en-US" sz="3845" dirty="0">
                <a:solidFill>
                  <a:srgbClr val="025738"/>
                </a:solidFill>
                <a:latin typeface="Lora"/>
              </a:rPr>
              <a:t> Thursday</a:t>
            </a:r>
          </a:p>
          <a:p>
            <a:pPr algn="ctr">
              <a:lnSpc>
                <a:spcPts val="7922"/>
              </a:lnSpc>
            </a:pPr>
            <a:r>
              <a:rPr lang="en-US" sz="3845" dirty="0">
                <a:solidFill>
                  <a:srgbClr val="025738"/>
                </a:solidFill>
                <a:latin typeface="Lora"/>
              </a:rPr>
              <a:t>4 pm - 6 pm</a:t>
            </a:r>
          </a:p>
          <a:p>
            <a:pPr algn="ctr">
              <a:lnSpc>
                <a:spcPts val="7922"/>
              </a:lnSpc>
            </a:pPr>
            <a:endParaRPr lang="en-US" sz="3845" dirty="0">
              <a:solidFill>
                <a:srgbClr val="025738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643949" y="4457645"/>
            <a:ext cx="4072984" cy="7226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22817" y="1105975"/>
            <a:ext cx="3231228" cy="57328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803461" y="1105975"/>
            <a:ext cx="3231228" cy="5732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6242" y="1028700"/>
            <a:ext cx="2159557" cy="2537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134718" y="3242653"/>
            <a:ext cx="2156429" cy="2534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86242" y="5531480"/>
            <a:ext cx="2159557" cy="2537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134992" y="7245169"/>
            <a:ext cx="2159557" cy="2537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70079" y="6306253"/>
            <a:ext cx="6664703" cy="4488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1A1A1A"/>
                </a:solidFill>
                <a:latin typeface="Lora Bold"/>
              </a:rPr>
              <a:t>Director Positions:</a:t>
            </a:r>
          </a:p>
          <a:p>
            <a:pPr algn="ctr">
              <a:lnSpc>
                <a:spcPts val="5880"/>
              </a:lnSpc>
            </a:pPr>
            <a:r>
              <a:rPr lang="en-US" sz="4000" dirty="0">
                <a:latin typeface="Lora"/>
              </a:rPr>
              <a:t>All positions open*</a:t>
            </a:r>
          </a:p>
          <a:p>
            <a:pPr algn="ctr">
              <a:lnSpc>
                <a:spcPts val="5880"/>
              </a:lnSpc>
            </a:pPr>
            <a:endParaRPr lang="en-US" sz="3200" dirty="0">
              <a:latin typeface="Lora"/>
            </a:endParaRPr>
          </a:p>
          <a:p>
            <a:pPr>
              <a:lnSpc>
                <a:spcPts val="5880"/>
              </a:lnSpc>
            </a:pPr>
            <a:r>
              <a:rPr lang="en-US" dirty="0">
                <a:latin typeface="Lora"/>
              </a:rPr>
              <a:t>*except Memberships department</a:t>
            </a:r>
          </a:p>
          <a:p>
            <a:pPr algn="ctr">
              <a:lnSpc>
                <a:spcPts val="5880"/>
              </a:lnSpc>
            </a:pPr>
            <a:endParaRPr lang="en-US" sz="4200" dirty="0">
              <a:solidFill>
                <a:srgbClr val="1A1A1A"/>
              </a:solidFill>
              <a:latin typeface="Lora Bold"/>
            </a:endParaRPr>
          </a:p>
          <a:p>
            <a:pPr algn="ctr">
              <a:lnSpc>
                <a:spcPts val="5880"/>
              </a:lnSpc>
            </a:pPr>
            <a:endParaRPr lang="en-US" sz="4200" dirty="0">
              <a:solidFill>
                <a:srgbClr val="1A1A1A"/>
              </a:solidFill>
              <a:latin typeface="Lora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3847170"/>
            <a:ext cx="967712" cy="16843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01700" y="5106708"/>
            <a:ext cx="7315200" cy="181051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2519" y="642937"/>
            <a:ext cx="9994293" cy="103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 dirty="0">
                <a:solidFill>
                  <a:srgbClr val="FFBA48"/>
                </a:solidFill>
                <a:latin typeface="Rye"/>
              </a:rPr>
              <a:t>Open Positions: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9797" y="3059423"/>
            <a:ext cx="5477267" cy="1462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251516"/>
                </a:solidFill>
                <a:latin typeface="Lora Bold"/>
              </a:rPr>
              <a:t>Vice President Positions:</a:t>
            </a:r>
            <a:endParaRPr lang="en-US" sz="4200" dirty="0">
              <a:solidFill>
                <a:srgbClr val="251516"/>
              </a:solidFill>
              <a:latin typeface="Lor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FFE9D6-1053-344F-8434-6C418FDD12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99290" y="8379748"/>
            <a:ext cx="1689420" cy="1689420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E5FCA1FD-F9BF-B64C-B1E1-DB6D7DE38761}"/>
              </a:ext>
            </a:extLst>
          </p:cNvPr>
          <p:cNvSpPr txBox="1"/>
          <p:nvPr/>
        </p:nvSpPr>
        <p:spPr>
          <a:xfrm>
            <a:off x="6680441" y="2527557"/>
            <a:ext cx="5477267" cy="294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200" dirty="0">
                <a:latin typeface="Lora"/>
              </a:rPr>
              <a:t>VP of Multimedia, VP of Sponsorships, Chief of Staff, VP of External Affairs,</a:t>
            </a:r>
          </a:p>
          <a:p>
            <a:pPr algn="ctr">
              <a:lnSpc>
                <a:spcPts val="5880"/>
              </a:lnSpc>
            </a:pPr>
            <a:r>
              <a:rPr lang="en-US" sz="3200" dirty="0">
                <a:latin typeface="Lora"/>
              </a:rPr>
              <a:t>VP of Internal Affairs </a:t>
            </a:r>
          </a:p>
        </p:txBody>
      </p:sp>
    </p:spTree>
    <p:extLst>
      <p:ext uri="{BB962C8B-B14F-4D97-AF65-F5344CB8AC3E}">
        <p14:creationId xmlns:p14="http://schemas.microsoft.com/office/powerpoint/2010/main" val="192835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51214">
            <a:off x="-158364" y="1247699"/>
            <a:ext cx="4563041" cy="93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6274" y="3030004"/>
            <a:ext cx="5212138" cy="3472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88872" y="5891003"/>
            <a:ext cx="5715696" cy="38080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095"/>
          <a:stretch>
            <a:fillRect/>
          </a:stretch>
        </p:blipFill>
        <p:spPr>
          <a:xfrm>
            <a:off x="3639173" y="8183844"/>
            <a:ext cx="6101493" cy="171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0468" y="7165981"/>
            <a:ext cx="2196860" cy="2196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1876"/>
          <a:stretch>
            <a:fillRect/>
          </a:stretch>
        </p:blipFill>
        <p:spPr>
          <a:xfrm>
            <a:off x="11219603" y="8181722"/>
            <a:ext cx="1069269" cy="1696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095"/>
          <a:stretch>
            <a:fillRect/>
          </a:stretch>
        </p:blipFill>
        <p:spPr>
          <a:xfrm>
            <a:off x="6093254" y="4764176"/>
            <a:ext cx="6101493" cy="1717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1876"/>
          <a:stretch>
            <a:fillRect/>
          </a:stretch>
        </p:blipFill>
        <p:spPr>
          <a:xfrm>
            <a:off x="9959259" y="8179601"/>
            <a:ext cx="1069269" cy="169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5454" y="7795044"/>
            <a:ext cx="1886889" cy="949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l="2789" r="7904"/>
          <a:stretch>
            <a:fillRect/>
          </a:stretch>
        </p:blipFill>
        <p:spPr>
          <a:xfrm>
            <a:off x="12288872" y="3030004"/>
            <a:ext cx="5048856" cy="25723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398340" flipH="1">
            <a:off x="13958678" y="1356060"/>
            <a:ext cx="4561862" cy="93518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327377" y="523480"/>
            <a:ext cx="7633246" cy="12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3"/>
              </a:lnSpc>
            </a:pPr>
            <a:r>
              <a:rPr lang="en-US" sz="7124">
                <a:solidFill>
                  <a:srgbClr val="E14341"/>
                </a:solidFill>
                <a:latin typeface="Rye"/>
              </a:rPr>
              <a:t>Digital Mash-Up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85036" y="7930601"/>
            <a:ext cx="1015230" cy="667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25738"/>
                </a:solidFill>
                <a:latin typeface="Rye"/>
              </a:rPr>
              <a:t>CSUN</a:t>
            </a: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25738"/>
                </a:solidFill>
                <a:latin typeface="Rye"/>
              </a:rPr>
              <a:t>AMA</a:t>
            </a:r>
            <a:r>
              <a:rPr lang="en-US" sz="1900" dirty="0">
                <a:solidFill>
                  <a:srgbClr val="FFFFFF"/>
                </a:solidFill>
                <a:latin typeface="Rye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0227" y="3291586"/>
            <a:ext cx="4087150" cy="292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0"/>
              </a:lnSpc>
            </a:pPr>
            <a:r>
              <a:rPr lang="en-US" sz="4121" dirty="0">
                <a:solidFill>
                  <a:srgbClr val="025738"/>
                </a:solidFill>
                <a:latin typeface="Lora"/>
              </a:rPr>
              <a:t>Two-day networking mixer hosted by AMA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24747" y="6022268"/>
            <a:ext cx="5043945" cy="346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7"/>
              </a:lnSpc>
            </a:pPr>
            <a:r>
              <a:rPr lang="en-US" sz="3947">
                <a:solidFill>
                  <a:srgbClr val="025738"/>
                </a:solidFill>
                <a:latin typeface="Lora Bold"/>
              </a:rPr>
              <a:t>Connect</a:t>
            </a:r>
            <a:r>
              <a:rPr lang="en-US" sz="3947">
                <a:solidFill>
                  <a:srgbClr val="025738"/>
                </a:solidFill>
                <a:latin typeface="Lora"/>
              </a:rPr>
              <a:t> with professionals and gain </a:t>
            </a:r>
            <a:r>
              <a:rPr lang="en-US" sz="3947">
                <a:solidFill>
                  <a:srgbClr val="025738"/>
                </a:solidFill>
                <a:latin typeface="Lora Bold"/>
              </a:rPr>
              <a:t>insight</a:t>
            </a:r>
            <a:r>
              <a:rPr lang="en-US" sz="3947">
                <a:solidFill>
                  <a:srgbClr val="025738"/>
                </a:solidFill>
                <a:latin typeface="Lora"/>
              </a:rPr>
              <a:t> into various career opportunities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" b="37541"/>
          <a:stretch>
            <a:fillRect/>
          </a:stretch>
        </p:blipFill>
        <p:spPr>
          <a:xfrm rot="5400000" flipH="1">
            <a:off x="9482677" y="1168087"/>
            <a:ext cx="9079295" cy="8120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55"/>
          <a:stretch>
            <a:fillRect/>
          </a:stretch>
        </p:blipFill>
        <p:spPr>
          <a:xfrm rot="5400000">
            <a:off x="1038626" y="158139"/>
            <a:ext cx="9079295" cy="10140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35032">
            <a:off x="-681269" y="1384422"/>
            <a:ext cx="6441677" cy="16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6715">
            <a:off x="12620349" y="1691778"/>
            <a:ext cx="6441677" cy="16279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404" y="9258300"/>
            <a:ext cx="732358" cy="7323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416" y="9258300"/>
            <a:ext cx="732358" cy="732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416" y="662521"/>
            <a:ext cx="732358" cy="732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404" y="662521"/>
            <a:ext cx="732358" cy="7323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6632" y="2113785"/>
            <a:ext cx="10099128" cy="263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8"/>
              </a:lnSpc>
            </a:pPr>
            <a:r>
              <a:rPr lang="en-US" sz="7549" dirty="0">
                <a:solidFill>
                  <a:srgbClr val="025738"/>
                </a:solidFill>
                <a:latin typeface="Rye"/>
              </a:rPr>
              <a:t>First TWO meetings </a:t>
            </a:r>
          </a:p>
          <a:p>
            <a:pPr algn="ctr">
              <a:lnSpc>
                <a:spcPts val="10568"/>
              </a:lnSpc>
            </a:pPr>
            <a:r>
              <a:rPr lang="en-US" sz="7549" dirty="0">
                <a:solidFill>
                  <a:srgbClr val="025738"/>
                </a:solidFill>
                <a:latin typeface="Rye"/>
              </a:rPr>
              <a:t>are free: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77963" y="6151029"/>
            <a:ext cx="4762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7543194" y="5538780"/>
            <a:ext cx="9026518" cy="271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25738"/>
                </a:solidFill>
                <a:latin typeface="Lora Bold"/>
              </a:rPr>
              <a:t>Feb 03  </a:t>
            </a:r>
            <a:r>
              <a:rPr lang="en-US" sz="5600" dirty="0">
                <a:solidFill>
                  <a:srgbClr val="025738"/>
                </a:solidFill>
                <a:latin typeface="Lora"/>
              </a:rPr>
              <a:t>4 pm - 6 pm</a:t>
            </a:r>
          </a:p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25738"/>
                </a:solidFill>
                <a:latin typeface="Lora Bold"/>
              </a:rPr>
              <a:t>Feb 17  </a:t>
            </a:r>
            <a:r>
              <a:rPr lang="en-US" sz="5600" dirty="0">
                <a:solidFill>
                  <a:srgbClr val="025738"/>
                </a:solidFill>
                <a:latin typeface="Lora"/>
              </a:rPr>
              <a:t>4 pm - 6 pm</a:t>
            </a:r>
            <a:r>
              <a:rPr lang="en-US" sz="5600" dirty="0">
                <a:solidFill>
                  <a:srgbClr val="025738"/>
                </a:solidFill>
                <a:latin typeface="Lora Bold"/>
              </a:rPr>
              <a:t>  </a:t>
            </a:r>
          </a:p>
          <a:p>
            <a:pPr algn="ctr">
              <a:lnSpc>
                <a:spcPts val="5527"/>
              </a:lnSpc>
            </a:pPr>
            <a:endParaRPr lang="en-US" sz="5600" dirty="0">
              <a:solidFill>
                <a:srgbClr val="025738"/>
              </a:solidFill>
              <a:latin typeface="Lora Bold"/>
            </a:endParaRPr>
          </a:p>
        </p:txBody>
      </p:sp>
      <p:pic>
        <p:nvPicPr>
          <p:cNvPr id="14" name="Picture 1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9607E74E-16EF-3B45-B67D-48A4ECE9DE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" b="5043"/>
          <a:stretch/>
        </p:blipFill>
        <p:spPr>
          <a:xfrm>
            <a:off x="1904301" y="4924068"/>
            <a:ext cx="6649793" cy="3736930"/>
          </a:xfrm>
          <a:prstGeom prst="wedgeEllipseCallou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61664" y="5111893"/>
            <a:ext cx="3231228" cy="5732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981924" y="5111893"/>
            <a:ext cx="3231228" cy="57328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61664" y="1552258"/>
            <a:ext cx="3231228" cy="5732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949657" y="1552258"/>
            <a:ext cx="3231228" cy="5732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76562">
            <a:off x="15353201" y="5381261"/>
            <a:ext cx="2445931" cy="1962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204" r="6190"/>
          <a:stretch>
            <a:fillRect/>
          </a:stretch>
        </p:blipFill>
        <p:spPr>
          <a:xfrm rot="-5014004">
            <a:off x="12683472" y="1157195"/>
            <a:ext cx="3419200" cy="34971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88381">
            <a:off x="11871891" y="183444"/>
            <a:ext cx="2159557" cy="2537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38644" y="338624"/>
            <a:ext cx="9994293" cy="210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E14341"/>
                </a:solidFill>
                <a:latin typeface="Rye"/>
              </a:rPr>
              <a:t>Stay Connected with CSUNAMA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905" y="7155320"/>
            <a:ext cx="5477267" cy="146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Email: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"/>
              </a:rPr>
              <a:t>ama@my.csun.edu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644" y="7155320"/>
            <a:ext cx="5477267" cy="146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LinkedIn: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"/>
              </a:rPr>
              <a:t>CSUNAMA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905" y="2902469"/>
            <a:ext cx="5477267" cy="295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 Group Me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Groupchat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&amp;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Newsletter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8644" y="3545543"/>
            <a:ext cx="5477267" cy="146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 Bold"/>
              </a:rPr>
              <a:t> Instagram: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Lora"/>
              </a:rPr>
              <a:t>  CSUNAMA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D58413EBD534ABE03694873DF6439" ma:contentTypeVersion="4" ma:contentTypeDescription="Create a new document." ma:contentTypeScope="" ma:versionID="bf86a1acdf8d6404b42847850168f331">
  <xsd:schema xmlns:xsd="http://www.w3.org/2001/XMLSchema" xmlns:xs="http://www.w3.org/2001/XMLSchema" xmlns:p="http://schemas.microsoft.com/office/2006/metadata/properties" xmlns:ns3="a419faaf-2eba-499e-9848-f5a241329e77" targetNamespace="http://schemas.microsoft.com/office/2006/metadata/properties" ma:root="true" ma:fieldsID="356518c1751996cb8bb4a8ed15afa13a" ns3:_="">
    <xsd:import namespace="a419faaf-2eba-499e-9848-f5a241329e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19faaf-2eba-499e-9848-f5a241329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6ED030-1B55-49EB-B9C4-512916E916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F14E34-9CDA-4DC3-A10D-FE9A60AEB0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19faaf-2eba-499e-9848-f5a241329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9F7ED9-BA3F-4106-82E3-B23BB8235D97}">
  <ds:schemaRefs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419faaf-2eba-499e-9848-f5a241329e7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253</Words>
  <Application>Microsoft Office PowerPoint</Application>
  <PresentationFormat>Custom</PresentationFormat>
  <Paragraphs>67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Lora Italics</vt:lpstr>
      <vt:lpstr>Calibri</vt:lpstr>
      <vt:lpstr>Lora Bold</vt:lpstr>
      <vt:lpstr>Arial</vt:lpstr>
      <vt:lpstr>Rye</vt:lpstr>
      <vt:lpstr>Lora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Pitches</dc:title>
  <cp:lastModifiedBy>Angela Clark</cp:lastModifiedBy>
  <cp:revision>12</cp:revision>
  <dcterms:created xsi:type="dcterms:W3CDTF">2006-08-16T00:00:00Z</dcterms:created>
  <dcterms:modified xsi:type="dcterms:W3CDTF">2022-01-26T02:44:35Z</dcterms:modified>
  <dc:identifier>DAE2CM06F-E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0x0101009FDD58413EBD534ABE03694873DF6439</vt:lpwstr>
  </property>
</Properties>
</file>