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 varScale="1">
        <p:scale>
          <a:sx n="69" d="100"/>
          <a:sy n="69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/>
              <a:t>BUS 497a:  Capstone: Strategic Management</a:t>
            </a:r>
            <a:endParaRPr lang="en-US" sz="32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 smtClean="0">
                <a:solidFill>
                  <a:schemeClr val="tx2"/>
                </a:solidFill>
                <a:latin typeface="Lucida Sans Unicode" pitchFamily="34" charset="0"/>
              </a:rPr>
              <a:t>Course Introduction</a:t>
            </a:r>
            <a:endParaRPr lang="en-US" sz="32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Monday, June 10, 2019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</a:t>
            </a:r>
            <a:r>
              <a:rPr lang="en-US" dirty="0" smtClean="0"/>
              <a:t>Logistics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materials (frontload)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Focus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Your </a:t>
            </a:r>
            <a:r>
              <a:rPr lang="en-US" sz="2000" dirty="0" smtClean="0"/>
              <a:t>Company’s </a:t>
            </a:r>
            <a:r>
              <a:rPr lang="en-US" sz="2000" dirty="0"/>
              <a:t>Goal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What must managers do, and do well, to help a firm survive and flourish in the marketplace.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Your Professional Goal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Earn a place at the strategic table at a firm.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Key Assumptions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All prior courses, including GE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Ethics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Teamwork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Writing/Presenting/Persuading</a:t>
            </a:r>
            <a:endParaRPr lang="en-US" sz="16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Blends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Long-term and Short-term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External to the firm and internal to the firm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High-level and Low-level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Concern for tasks (goals) and concern for people (relationships)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2476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Focus (cont.)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Bests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Best in communication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/>
              <a:t>In every time; in every place; in every context;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/>
              <a:t>In assumptions; In interpretations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Best in </a:t>
            </a:r>
            <a:r>
              <a:rPr lang="en-US" sz="1800" dirty="0" smtClean="0"/>
              <a:t>technical analysis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400" dirty="0" smtClean="0"/>
              <a:t>Quantitative and qualitative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Best in observation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/>
              <a:t>External (telescope) – Astronomy, Economics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/>
              <a:t>Internal (microscope)– Biology, Anthropology</a:t>
            </a: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Quantitative Research (e.g., FIN 303 and SOM 306)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Descriptive Statistics/Visualization, Inferential Statistics, Hypothesis Testing (explanation), Linear Regression (prediction), Return-on-Investment, Cash Flow, Industry </a:t>
            </a:r>
            <a:r>
              <a:rPr lang="en-US" sz="1800" dirty="0" err="1" smtClean="0"/>
              <a:t>Comparables</a:t>
            </a:r>
            <a:r>
              <a:rPr lang="en-US" sz="1800" dirty="0" smtClean="0"/>
              <a:t>, Portfolio Optimization</a:t>
            </a: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Qualitative Research (e.g., from MGT 360 and MKT 304)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In-depth Interview, Oral History, Focus Group, Ethnography, Content Analysis, Case Study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673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Personal Competencies for </a:t>
            </a:r>
            <a:r>
              <a:rPr lang="en-US" altLang="en-US" sz="3200" i="1" u="sng" dirty="0" smtClean="0"/>
              <a:t>Managerial</a:t>
            </a:r>
            <a:r>
              <a:rPr lang="en-US" altLang="en-US" sz="3200" dirty="0" smtClean="0"/>
              <a:t> Success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en-US" sz="1600" dirty="0" smtClean="0"/>
              <a:t>All competencies are important, but a few competencies characterize the key differences between </a:t>
            </a:r>
            <a:r>
              <a:rPr lang="en-US" altLang="en-US" sz="1600" i="1" dirty="0" smtClean="0"/>
              <a:t>professionals</a:t>
            </a:r>
            <a:r>
              <a:rPr lang="en-US" altLang="en-US" sz="1600" dirty="0" smtClean="0"/>
              <a:t> and </a:t>
            </a:r>
            <a:r>
              <a:rPr lang="en-US" altLang="en-US" sz="1600" i="1" dirty="0" smtClean="0"/>
              <a:t>managers</a:t>
            </a:r>
            <a:r>
              <a:rPr lang="en-US" altLang="en-US" sz="1600" dirty="0" smtClean="0"/>
              <a:t>.  These are relatively indifferent to country, economy, industry, firm, salary, rank, seniority, etc.</a:t>
            </a:r>
          </a:p>
          <a:p>
            <a:endParaRPr lang="en-US" altLang="en-US" sz="1600" dirty="0" smtClean="0"/>
          </a:p>
          <a:p>
            <a:r>
              <a:rPr lang="en-US" altLang="en-US" sz="1600" dirty="0" smtClean="0"/>
              <a:t>Ethics and Values; Integrity and Trust; Compassion; Managing Diversity;</a:t>
            </a:r>
          </a:p>
          <a:p>
            <a:pPr lvl="1"/>
            <a:r>
              <a:rPr lang="en-US" altLang="en-US" sz="1400" dirty="0" smtClean="0"/>
              <a:t>Successful managers know that </a:t>
            </a:r>
            <a:r>
              <a:rPr lang="en-US" altLang="en-US" sz="1400" i="1" dirty="0" smtClean="0"/>
              <a:t>trust is the</a:t>
            </a:r>
            <a:r>
              <a:rPr lang="en-US" altLang="en-US" sz="1400" dirty="0" smtClean="0"/>
              <a:t> </a:t>
            </a:r>
            <a:r>
              <a:rPr lang="en-US" altLang="en-US" sz="1400" i="1" dirty="0" smtClean="0"/>
              <a:t>true organizational currency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Action Oriented; Command Skills; Managerial Courage; Standing Alone;</a:t>
            </a:r>
          </a:p>
          <a:p>
            <a:pPr lvl="1"/>
            <a:r>
              <a:rPr lang="en-US" altLang="en-US" sz="1400" dirty="0" smtClean="0"/>
              <a:t>Successful managers shrewdly demonstrate a </a:t>
            </a:r>
            <a:r>
              <a:rPr lang="en-US" altLang="en-US" sz="1400" i="1" dirty="0" smtClean="0"/>
              <a:t>bias towards action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Interpersonal Savvy; Organizational Agility; Political Savvy; Creativity;</a:t>
            </a:r>
          </a:p>
          <a:p>
            <a:pPr lvl="1"/>
            <a:r>
              <a:rPr lang="en-US" altLang="en-US" sz="1400" dirty="0" smtClean="0"/>
              <a:t>Successful managers have </a:t>
            </a:r>
            <a:r>
              <a:rPr lang="en-US" altLang="en-US" sz="1400" i="1" dirty="0" smtClean="0"/>
              <a:t>behavioral flexibility</a:t>
            </a:r>
            <a:r>
              <a:rPr lang="en-US" altLang="en-US" sz="1400" dirty="0" smtClean="0"/>
              <a:t> to adapt to reach any goal.</a:t>
            </a:r>
          </a:p>
          <a:p>
            <a:r>
              <a:rPr lang="en-US" altLang="en-US" sz="1600" dirty="0" smtClean="0"/>
              <a:t>Developing Relationships with Bosses, Direct Reports, and Peers;</a:t>
            </a:r>
          </a:p>
          <a:p>
            <a:pPr lvl="1"/>
            <a:r>
              <a:rPr lang="en-US" altLang="en-US" sz="1400" dirty="0" smtClean="0"/>
              <a:t>Successful managers are constantly </a:t>
            </a:r>
            <a:r>
              <a:rPr lang="en-US" altLang="en-US" sz="1400" i="1" dirty="0" smtClean="0"/>
              <a:t>cultivating and nurturing relationships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Managing Through Systems; Personal Learning;</a:t>
            </a:r>
          </a:p>
          <a:p>
            <a:pPr lvl="1"/>
            <a:r>
              <a:rPr lang="en-US" altLang="en-US" sz="1400" dirty="0" smtClean="0"/>
              <a:t>Successful managers are the best at </a:t>
            </a:r>
            <a:r>
              <a:rPr lang="en-US" altLang="en-US" sz="1400" i="1" dirty="0" smtClean="0"/>
              <a:t>self-initiated learning</a:t>
            </a:r>
            <a:r>
              <a:rPr lang="en-US" altLang="en-US" sz="1400" dirty="0" smtClean="0"/>
              <a:t>, and the best at </a:t>
            </a:r>
            <a:r>
              <a:rPr lang="en-US" altLang="en-US" sz="1400" i="1" dirty="0" smtClean="0"/>
              <a:t>visualizing invisible structures</a:t>
            </a:r>
            <a:r>
              <a:rPr lang="en-US" altLang="en-US" sz="1400" dirty="0" smtClean="0"/>
              <a:t> in entire organizational ecosystems.</a:t>
            </a:r>
          </a:p>
          <a:p>
            <a:r>
              <a:rPr lang="en-US" altLang="en-US" sz="1600" b="1" dirty="0" smtClean="0"/>
              <a:t>Tolerance for Ambiguity; Dealing With Paradox; Conflict Management;</a:t>
            </a:r>
          </a:p>
          <a:p>
            <a:pPr lvl="1"/>
            <a:r>
              <a:rPr lang="en-US" altLang="en-US" sz="1400" dirty="0" smtClean="0"/>
              <a:t>Successful managers thrive in environments of </a:t>
            </a:r>
            <a:r>
              <a:rPr lang="en-US" altLang="en-US" sz="1400" i="1" dirty="0" smtClean="0"/>
              <a:t>uncertainty</a:t>
            </a:r>
            <a:r>
              <a:rPr lang="en-US" altLang="en-US" sz="1400" dirty="0" smtClean="0"/>
              <a:t>.</a:t>
            </a:r>
          </a:p>
          <a:p>
            <a:pPr lvl="1"/>
            <a:r>
              <a:rPr lang="en-US" altLang="en-US" sz="1400" dirty="0" err="1" smtClean="0"/>
              <a:t>e.g</a:t>
            </a:r>
            <a:r>
              <a:rPr lang="en-US" altLang="en-US" sz="1400" dirty="0" smtClean="0"/>
              <a:t>, Non-routine decision-making; unclear goals, tasks, and outcomes; role conflict</a:t>
            </a:r>
          </a:p>
          <a:p>
            <a:endParaRPr lang="en-US" altLang="en-US" sz="1600" b="1" dirty="0" smtClean="0"/>
          </a:p>
          <a:p>
            <a:r>
              <a:rPr lang="en-US" altLang="en-US" sz="1600" b="1" dirty="0" smtClean="0"/>
              <a:t>This last one—</a:t>
            </a:r>
            <a:r>
              <a:rPr lang="en-US" altLang="en-US" sz="1600" b="1" i="1" dirty="0" smtClean="0"/>
              <a:t>tolerance for ambiguity</a:t>
            </a:r>
            <a:r>
              <a:rPr lang="en-US" altLang="en-US" sz="1600" b="1" dirty="0" smtClean="0"/>
              <a:t>—that is the most important for strategic success</a:t>
            </a:r>
            <a:endParaRPr lang="en-US" altLang="en-US" sz="1600" b="1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DDDDD-DC1B-489E-B658-D4087DDFDD7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1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Macro-level (Business-level)</a:t>
            </a:r>
          </a:p>
          <a:p>
            <a:pPr lvl="1"/>
            <a:r>
              <a:rPr lang="en-US" sz="2000" dirty="0" err="1" smtClean="0"/>
              <a:t>Calatayud</a:t>
            </a:r>
            <a:r>
              <a:rPr lang="en-US" sz="2000" dirty="0" smtClean="0"/>
              <a:t>, A. (May 24, 2018) Betting Companies Power Up After </a:t>
            </a:r>
            <a:r>
              <a:rPr lang="en-US" sz="2000" dirty="0"/>
              <a:t>Ruling. Wall Street </a:t>
            </a:r>
            <a:r>
              <a:rPr lang="en-US" sz="2000" dirty="0" smtClean="0"/>
              <a:t>Journal.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err="1" smtClean="0"/>
              <a:t>Meso</a:t>
            </a:r>
            <a:r>
              <a:rPr lang="en-US" sz="2400" dirty="0" smtClean="0"/>
              <a:t>-level (Product-level</a:t>
            </a:r>
            <a:r>
              <a:rPr lang="en-US" sz="2400" dirty="0"/>
              <a:t>)</a:t>
            </a:r>
          </a:p>
          <a:p>
            <a:pPr lvl="1"/>
            <a:r>
              <a:rPr lang="en-US" sz="2000" dirty="0" err="1"/>
              <a:t>Calatayud</a:t>
            </a:r>
            <a:r>
              <a:rPr lang="en-US" sz="2000" dirty="0"/>
              <a:t>, A. (</a:t>
            </a:r>
            <a:r>
              <a:rPr lang="en-US" sz="2000" dirty="0" smtClean="0"/>
              <a:t>March 31, 2017) Fresh Beef to McDonalds—Trying to Turn around its U.S. Business, chain ditches frozen patties for Quarter Pounders. </a:t>
            </a:r>
            <a:r>
              <a:rPr lang="en-US" sz="2000" dirty="0"/>
              <a:t>Wall Street Journal.</a:t>
            </a:r>
          </a:p>
          <a:p>
            <a:endParaRPr lang="en-US" sz="2400" dirty="0" smtClean="0"/>
          </a:p>
          <a:p>
            <a:r>
              <a:rPr lang="en-US" sz="2400" dirty="0" smtClean="0"/>
              <a:t>Micro-level (Process-level</a:t>
            </a:r>
            <a:r>
              <a:rPr lang="en-US" sz="2400" dirty="0"/>
              <a:t>)</a:t>
            </a:r>
          </a:p>
          <a:p>
            <a:pPr lvl="1"/>
            <a:r>
              <a:rPr lang="en-US" sz="2000" dirty="0" err="1" smtClean="0"/>
              <a:t>Geron</a:t>
            </a:r>
            <a:r>
              <a:rPr lang="en-US" sz="2000" dirty="0" smtClean="0"/>
              <a:t>, T. </a:t>
            </a:r>
            <a:r>
              <a:rPr lang="en-US" sz="2000" dirty="0"/>
              <a:t>(May </a:t>
            </a:r>
            <a:r>
              <a:rPr lang="en-US" sz="2000" dirty="0" smtClean="0"/>
              <a:t>28, </a:t>
            </a:r>
            <a:r>
              <a:rPr lang="en-US" sz="2000" dirty="0"/>
              <a:t>2018) </a:t>
            </a:r>
            <a:r>
              <a:rPr lang="en-US" sz="2000" dirty="0" smtClean="0"/>
              <a:t>One Remedy for High Health Costs: </a:t>
            </a:r>
            <a:r>
              <a:rPr lang="en-US" sz="2000" dirty="0" err="1" smtClean="0"/>
              <a:t>Blockchain</a:t>
            </a:r>
            <a:r>
              <a:rPr lang="en-US" sz="2000" dirty="0" smtClean="0"/>
              <a:t>. </a:t>
            </a:r>
            <a:r>
              <a:rPr lang="en-US" sz="2000" dirty="0"/>
              <a:t>Wall Street Journal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92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529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Sans Unicode</vt:lpstr>
      <vt:lpstr>Office Theme</vt:lpstr>
      <vt:lpstr>BUS 497a:  Capstone: Strategic Management</vt:lpstr>
      <vt:lpstr>Introduction</vt:lpstr>
      <vt:lpstr>Academic Focus</vt:lpstr>
      <vt:lpstr>Academic Focus (cont.)</vt:lpstr>
      <vt:lpstr>Personal Competencies for Managerial Success</vt:lpstr>
      <vt:lpstr>Some Examples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27</cp:revision>
  <dcterms:created xsi:type="dcterms:W3CDTF">2013-05-23T23:44:11Z</dcterms:created>
  <dcterms:modified xsi:type="dcterms:W3CDTF">2019-06-11T00:21:59Z</dcterms:modified>
</cp:coreProperties>
</file>