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73" r:id="rId4"/>
    <p:sldId id="261" r:id="rId5"/>
    <p:sldId id="263" r:id="rId6"/>
    <p:sldId id="265" r:id="rId7"/>
    <p:sldId id="270" r:id="rId8"/>
    <p:sldId id="271" r:id="rId9"/>
    <p:sldId id="268" r:id="rId10"/>
    <p:sldId id="27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8F5B8-92BA-48AA-BAC2-CD277A589D2A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12F2-75F5-49EF-B487-A3AD6A7E6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685824" indent="-263778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55113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477159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899204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21249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3295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65340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587386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463403-9667-4A61-A61A-273B75A35292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7412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241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B07F-B93F-4584-9B66-D2F706CF7442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793233-B7F3-4543-A10B-703AE616148C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b="1" dirty="0" smtClean="0"/>
              <a:t>MGT 370:  Management Skills Development</a:t>
            </a:r>
            <a:endParaRPr lang="en-US" sz="32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CSU Northridge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25908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dirty="0" smtClean="0">
                <a:solidFill>
                  <a:schemeClr val="tx2"/>
                </a:solidFill>
                <a:latin typeface="Lucida Sans Unicode" pitchFamily="34" charset="0"/>
              </a:rPr>
              <a:t>Course Introduction</a:t>
            </a:r>
            <a:endParaRPr lang="en-US" sz="3200" dirty="0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i="1" smtClean="0">
                <a:latin typeface="Arial" charset="0"/>
              </a:rPr>
              <a:t>Updated</a:t>
            </a:r>
            <a:r>
              <a:rPr lang="en-US" smtClean="0">
                <a:latin typeface="Arial" charset="0"/>
              </a:rPr>
              <a:t>: </a:t>
            </a:r>
            <a:fld id="{B2A203D0-9796-4967-AA04-3F248F0D21BF}" type="datetime2">
              <a:rPr lang="en-US" smtClean="0">
                <a:latin typeface="Arial" charset="0"/>
              </a:rPr>
              <a:pPr eaLnBrk="1" hangingPunct="1"/>
              <a:t>Tuesday, August 27, 2019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How, </a:t>
            </a:r>
            <a:r>
              <a:rPr lang="en-US" sz="4000" i="1" dirty="0" smtClean="0"/>
              <a:t>specifically</a:t>
            </a:r>
            <a:r>
              <a:rPr lang="en-US" sz="4000" dirty="0" smtClean="0"/>
              <a:t>, do we develop management skills?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833252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Journal</a:t>
            </a:r>
          </a:p>
          <a:p>
            <a:endParaRPr lang="en-US" dirty="0"/>
          </a:p>
          <a:p>
            <a:r>
              <a:rPr lang="en-US" dirty="0" smtClean="0"/>
              <a:t>“Investigators Repeatedly Warned Navy Ahead of Deadly Collisions”</a:t>
            </a:r>
          </a:p>
          <a:p>
            <a:r>
              <a:rPr lang="en-US" dirty="0" smtClean="0"/>
              <a:t>“</a:t>
            </a:r>
            <a:r>
              <a:rPr lang="en-US" dirty="0"/>
              <a:t>Uber CEO Says He Needs ‘Leadership Help’ After Video Shows Him Berating </a:t>
            </a:r>
            <a:r>
              <a:rPr lang="en-US" dirty="0" smtClean="0"/>
              <a:t>Driver”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Introduction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Logistics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materials (frontload)</a:t>
            </a:r>
          </a:p>
        </p:txBody>
      </p:sp>
    </p:spTree>
    <p:extLst>
      <p:ext uri="{BB962C8B-B14F-4D97-AF65-F5344CB8AC3E}">
        <p14:creationId xmlns:p14="http://schemas.microsoft.com/office/powerpoint/2010/main" val="423950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/>
              <a:t>Your Managerial Career Trajectory</a:t>
            </a:r>
            <a:br>
              <a:rPr lang="en-US" altLang="en-US" sz="3200" dirty="0" smtClean="0"/>
            </a:br>
            <a:r>
              <a:rPr lang="en-US" altLang="en-US" sz="2800" dirty="0" smtClean="0"/>
              <a:t>(i.e., the perspective from MGT 360)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1524B1-4FD6-499E-9EB9-D5FB3B4C855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89038" y="6019800"/>
            <a:ext cx="70866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1143000" y="1333500"/>
            <a:ext cx="38100" cy="46863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19200" y="1219200"/>
            <a:ext cx="6858000" cy="477043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15"/>
          <p:cNvSpPr txBox="1">
            <a:spLocks noChangeArrowheads="1"/>
          </p:cNvSpPr>
          <p:nvPr/>
        </p:nvSpPr>
        <p:spPr bwMode="auto">
          <a:xfrm>
            <a:off x="1555750" y="5721350"/>
            <a:ext cx="194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Managerial Roles</a:t>
            </a:r>
          </a:p>
        </p:txBody>
      </p:sp>
      <p:sp>
        <p:nvSpPr>
          <p:cNvPr id="19464" name="TextBox 18"/>
          <p:cNvSpPr txBox="1">
            <a:spLocks noChangeArrowheads="1"/>
          </p:cNvSpPr>
          <p:nvPr/>
        </p:nvSpPr>
        <p:spPr bwMode="auto">
          <a:xfrm>
            <a:off x="7635875" y="1492250"/>
            <a:ext cx="1352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Leadership</a:t>
            </a:r>
          </a:p>
        </p:txBody>
      </p:sp>
      <p:sp>
        <p:nvSpPr>
          <p:cNvPr id="19465" name="TextBox 19"/>
          <p:cNvSpPr txBox="1">
            <a:spLocks noChangeArrowheads="1"/>
          </p:cNvSpPr>
          <p:nvPr/>
        </p:nvSpPr>
        <p:spPr bwMode="auto">
          <a:xfrm>
            <a:off x="7183438" y="1789113"/>
            <a:ext cx="19605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Power</a:t>
            </a:r>
          </a:p>
        </p:txBody>
      </p:sp>
      <p:sp>
        <p:nvSpPr>
          <p:cNvPr id="19466" name="TextBox 20"/>
          <p:cNvSpPr txBox="1">
            <a:spLocks noChangeArrowheads="1"/>
          </p:cNvSpPr>
          <p:nvPr/>
        </p:nvSpPr>
        <p:spPr bwMode="auto">
          <a:xfrm>
            <a:off x="1384300" y="4424363"/>
            <a:ext cx="1944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Management</a:t>
            </a:r>
          </a:p>
        </p:txBody>
      </p:sp>
      <p:sp>
        <p:nvSpPr>
          <p:cNvPr id="19467" name="TextBox 21"/>
          <p:cNvSpPr txBox="1">
            <a:spLocks noChangeArrowheads="1"/>
          </p:cNvSpPr>
          <p:nvPr/>
        </p:nvSpPr>
        <p:spPr bwMode="auto">
          <a:xfrm>
            <a:off x="3417888" y="3362325"/>
            <a:ext cx="194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Strategy</a:t>
            </a:r>
          </a:p>
        </p:txBody>
      </p:sp>
      <p:sp>
        <p:nvSpPr>
          <p:cNvPr id="19468" name="TextBox 22"/>
          <p:cNvSpPr txBox="1">
            <a:spLocks noChangeArrowheads="1"/>
          </p:cNvSpPr>
          <p:nvPr/>
        </p:nvSpPr>
        <p:spPr bwMode="auto">
          <a:xfrm>
            <a:off x="4843463" y="1241425"/>
            <a:ext cx="2667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Organizational Behavior</a:t>
            </a:r>
          </a:p>
        </p:txBody>
      </p:sp>
      <p:sp>
        <p:nvSpPr>
          <p:cNvPr id="19469" name="TextBox 23"/>
          <p:cNvSpPr txBox="1">
            <a:spLocks noChangeArrowheads="1"/>
          </p:cNvSpPr>
          <p:nvPr/>
        </p:nvSpPr>
        <p:spPr bwMode="auto">
          <a:xfrm>
            <a:off x="2443163" y="51149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Human Resources</a:t>
            </a:r>
          </a:p>
        </p:txBody>
      </p:sp>
      <p:sp>
        <p:nvSpPr>
          <p:cNvPr id="19470" name="TextBox 24"/>
          <p:cNvSpPr txBox="1">
            <a:spLocks noChangeArrowheads="1"/>
          </p:cNvSpPr>
          <p:nvPr/>
        </p:nvSpPr>
        <p:spPr bwMode="auto">
          <a:xfrm>
            <a:off x="2897188" y="4792663"/>
            <a:ext cx="2806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Org. Culture/Change</a:t>
            </a:r>
          </a:p>
        </p:txBody>
      </p:sp>
      <p:sp>
        <p:nvSpPr>
          <p:cNvPr id="19471" name="TextBox 25"/>
          <p:cNvSpPr txBox="1">
            <a:spLocks noChangeArrowheads="1"/>
          </p:cNvSpPr>
          <p:nvPr/>
        </p:nvSpPr>
        <p:spPr bwMode="auto">
          <a:xfrm>
            <a:off x="3486150" y="6218238"/>
            <a:ext cx="2628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A 40-year work life</a:t>
            </a:r>
          </a:p>
        </p:txBody>
      </p:sp>
      <p:sp>
        <p:nvSpPr>
          <p:cNvPr id="19472" name="TextBox 26"/>
          <p:cNvSpPr txBox="1">
            <a:spLocks noChangeArrowheads="1"/>
          </p:cNvSpPr>
          <p:nvPr/>
        </p:nvSpPr>
        <p:spPr bwMode="auto">
          <a:xfrm>
            <a:off x="6262688" y="2438400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Conflict Resolution</a:t>
            </a:r>
          </a:p>
        </p:txBody>
      </p:sp>
      <p:sp>
        <p:nvSpPr>
          <p:cNvPr id="19473" name="TextBox 27"/>
          <p:cNvSpPr txBox="1">
            <a:spLocks noChangeArrowheads="1"/>
          </p:cNvSpPr>
          <p:nvPr/>
        </p:nvSpPr>
        <p:spPr bwMode="auto">
          <a:xfrm>
            <a:off x="5484813" y="30305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Teams</a:t>
            </a:r>
          </a:p>
        </p:txBody>
      </p:sp>
      <p:sp>
        <p:nvSpPr>
          <p:cNvPr id="19474" name="TextBox 28"/>
          <p:cNvSpPr txBox="1">
            <a:spLocks noChangeArrowheads="1"/>
          </p:cNvSpPr>
          <p:nvPr/>
        </p:nvSpPr>
        <p:spPr bwMode="auto">
          <a:xfrm>
            <a:off x="5845175" y="27257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Communication</a:t>
            </a:r>
          </a:p>
        </p:txBody>
      </p:sp>
      <p:sp>
        <p:nvSpPr>
          <p:cNvPr id="19475" name="TextBox 29"/>
          <p:cNvSpPr txBox="1">
            <a:spLocks noChangeArrowheads="1"/>
          </p:cNvSpPr>
          <p:nvPr/>
        </p:nvSpPr>
        <p:spPr bwMode="auto">
          <a:xfrm>
            <a:off x="6742113" y="2125663"/>
            <a:ext cx="2514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Motivation</a:t>
            </a:r>
          </a:p>
        </p:txBody>
      </p:sp>
      <p:sp>
        <p:nvSpPr>
          <p:cNvPr id="19476" name="TextBox 30"/>
          <p:cNvSpPr txBox="1">
            <a:spLocks noChangeArrowheads="1"/>
          </p:cNvSpPr>
          <p:nvPr/>
        </p:nvSpPr>
        <p:spPr bwMode="auto">
          <a:xfrm>
            <a:off x="1976438" y="54197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Ethics/CSR</a:t>
            </a:r>
          </a:p>
        </p:txBody>
      </p:sp>
      <p:sp>
        <p:nvSpPr>
          <p:cNvPr id="19477" name="TextBox 31"/>
          <p:cNvSpPr txBox="1">
            <a:spLocks noChangeArrowheads="1"/>
          </p:cNvSpPr>
          <p:nvPr/>
        </p:nvSpPr>
        <p:spPr bwMode="auto">
          <a:xfrm>
            <a:off x="3379788" y="44513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Decision-making</a:t>
            </a:r>
          </a:p>
        </p:txBody>
      </p:sp>
      <p:sp>
        <p:nvSpPr>
          <p:cNvPr id="19478" name="TextBox 32"/>
          <p:cNvSpPr txBox="1">
            <a:spLocks noChangeArrowheads="1"/>
          </p:cNvSpPr>
          <p:nvPr/>
        </p:nvSpPr>
        <p:spPr bwMode="auto">
          <a:xfrm rot="-5400000">
            <a:off x="-821531" y="3590132"/>
            <a:ext cx="3049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Organizational Impact</a:t>
            </a:r>
          </a:p>
        </p:txBody>
      </p:sp>
      <p:sp>
        <p:nvSpPr>
          <p:cNvPr id="19479" name="TextBox 33"/>
          <p:cNvSpPr txBox="1">
            <a:spLocks noChangeArrowheads="1"/>
          </p:cNvSpPr>
          <p:nvPr/>
        </p:nvSpPr>
        <p:spPr bwMode="auto">
          <a:xfrm>
            <a:off x="3956050" y="40846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Vision/Mission/Goals</a:t>
            </a:r>
          </a:p>
        </p:txBody>
      </p:sp>
      <p:sp>
        <p:nvSpPr>
          <p:cNvPr id="19480" name="TextBox 34"/>
          <p:cNvSpPr txBox="1">
            <a:spLocks noChangeArrowheads="1"/>
          </p:cNvSpPr>
          <p:nvPr/>
        </p:nvSpPr>
        <p:spPr bwMode="auto">
          <a:xfrm>
            <a:off x="4427538" y="37528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Technical Analysis</a:t>
            </a:r>
          </a:p>
        </p:txBody>
      </p:sp>
      <p:sp>
        <p:nvSpPr>
          <p:cNvPr id="19481" name="TextBox 35"/>
          <p:cNvSpPr txBox="1">
            <a:spLocks noChangeArrowheads="1"/>
          </p:cNvSpPr>
          <p:nvPr/>
        </p:nvSpPr>
        <p:spPr bwMode="auto">
          <a:xfrm>
            <a:off x="4916488" y="3414713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Measurement/Control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1555750" y="4400550"/>
            <a:ext cx="6978650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0038" y="3340100"/>
            <a:ext cx="6977062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7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Key Assumptions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Can be Learned and Can be Continuously Improved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Self-efficacy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Skills, Knowledge, and Abilities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are Skills?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Internal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476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 (cont.)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Personal Objectivity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Reflective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Bests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communication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 every time; in every place; in every context;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observation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Anthropologists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Qualitative Research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In-depth Interview, Oral History, Focus Group, Ethnography, Content Analysis, Case Study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67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Personal Competencies for </a:t>
            </a:r>
            <a:r>
              <a:rPr lang="en-US" altLang="en-US" sz="3200" i="1" u="sng" smtClean="0"/>
              <a:t>Managerial</a:t>
            </a:r>
            <a:r>
              <a:rPr lang="en-US" altLang="en-US" sz="3200" smtClean="0"/>
              <a:t> Success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altLang="en-US" sz="1600" dirty="0" smtClean="0"/>
              <a:t>All competencies are important, but a few competencies characterize the key differences between </a:t>
            </a:r>
            <a:r>
              <a:rPr lang="en-US" altLang="en-US" sz="1600" i="1" dirty="0" smtClean="0"/>
              <a:t>professionals</a:t>
            </a:r>
            <a:r>
              <a:rPr lang="en-US" altLang="en-US" sz="1600" dirty="0" smtClean="0"/>
              <a:t> and </a:t>
            </a:r>
            <a:r>
              <a:rPr lang="en-US" altLang="en-US" sz="1600" i="1" dirty="0" smtClean="0"/>
              <a:t>managers</a:t>
            </a:r>
            <a:r>
              <a:rPr lang="en-US" altLang="en-US" sz="1600" dirty="0" smtClean="0"/>
              <a:t>.  These are relatively indifferent to country, economy, industry, firm, salary, rank, seniority, etc.</a:t>
            </a:r>
          </a:p>
          <a:p>
            <a:endParaRPr lang="en-US" altLang="en-US" sz="1600" dirty="0" smtClean="0"/>
          </a:p>
          <a:p>
            <a:r>
              <a:rPr lang="en-US" altLang="en-US" sz="1600" dirty="0" smtClean="0"/>
              <a:t>Ethics and Values; Integrity and Trust; Compassion; Managing Diversity;</a:t>
            </a:r>
          </a:p>
          <a:p>
            <a:pPr lvl="1"/>
            <a:r>
              <a:rPr lang="en-US" altLang="en-US" sz="1400" dirty="0" smtClean="0"/>
              <a:t>Successful managers know that </a:t>
            </a:r>
            <a:r>
              <a:rPr lang="en-US" altLang="en-US" sz="1400" i="1" dirty="0" smtClean="0"/>
              <a:t>trust is the</a:t>
            </a:r>
            <a:r>
              <a:rPr lang="en-US" altLang="en-US" sz="1400" dirty="0" smtClean="0"/>
              <a:t> </a:t>
            </a:r>
            <a:r>
              <a:rPr lang="en-US" altLang="en-US" sz="1400" i="1" dirty="0" smtClean="0"/>
              <a:t>true organizational currency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Action Oriented; Command Skills; Managerial Courage; Standing Alone;</a:t>
            </a:r>
          </a:p>
          <a:p>
            <a:pPr lvl="1"/>
            <a:r>
              <a:rPr lang="en-US" altLang="en-US" sz="1400" dirty="0" smtClean="0"/>
              <a:t>Successful managers shrewdly demonstrate a </a:t>
            </a:r>
            <a:r>
              <a:rPr lang="en-US" altLang="en-US" sz="1400" i="1" dirty="0" smtClean="0"/>
              <a:t>bias towards action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Interpersonal Savvy; Organizational Agility; Political Savvy; Creativity;</a:t>
            </a:r>
          </a:p>
          <a:p>
            <a:pPr lvl="1"/>
            <a:r>
              <a:rPr lang="en-US" altLang="en-US" sz="1400" dirty="0" smtClean="0"/>
              <a:t>Successful managers have </a:t>
            </a:r>
            <a:r>
              <a:rPr lang="en-US" altLang="en-US" sz="1400" i="1" dirty="0" smtClean="0"/>
              <a:t>behavioral flexibility</a:t>
            </a:r>
            <a:r>
              <a:rPr lang="en-US" altLang="en-US" sz="1400" dirty="0" smtClean="0"/>
              <a:t> to adapt to reach any goal.</a:t>
            </a:r>
          </a:p>
          <a:p>
            <a:r>
              <a:rPr lang="en-US" altLang="en-US" sz="1600" dirty="0" smtClean="0"/>
              <a:t>Developing Relationships with Bosses, Direct Reports, and Peers;</a:t>
            </a:r>
          </a:p>
          <a:p>
            <a:pPr lvl="1"/>
            <a:r>
              <a:rPr lang="en-US" altLang="en-US" sz="1400" dirty="0" smtClean="0"/>
              <a:t>Successful managers are constantly </a:t>
            </a:r>
            <a:r>
              <a:rPr lang="en-US" altLang="en-US" sz="1400" i="1" dirty="0" smtClean="0"/>
              <a:t>cultivating and nurturing relationships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Managing Through Systems; Personal Learning;</a:t>
            </a:r>
          </a:p>
          <a:p>
            <a:pPr lvl="1"/>
            <a:r>
              <a:rPr lang="en-US" altLang="en-US" sz="1400" dirty="0" smtClean="0"/>
              <a:t>Successful managers are the best at </a:t>
            </a:r>
            <a:r>
              <a:rPr lang="en-US" altLang="en-US" sz="1400" i="1" dirty="0" smtClean="0"/>
              <a:t>self-initiated learning</a:t>
            </a:r>
            <a:r>
              <a:rPr lang="en-US" altLang="en-US" sz="1400" dirty="0" smtClean="0"/>
              <a:t>, and the best at </a:t>
            </a:r>
            <a:r>
              <a:rPr lang="en-US" altLang="en-US" sz="1400" i="1" dirty="0" smtClean="0"/>
              <a:t>visualizing invisible structures</a:t>
            </a:r>
            <a:r>
              <a:rPr lang="en-US" altLang="en-US" sz="1400" dirty="0" smtClean="0"/>
              <a:t> in entire organizational ecosystems.</a:t>
            </a:r>
          </a:p>
          <a:p>
            <a:endParaRPr lang="en-US" altLang="en-US" sz="1600" dirty="0" smtClean="0"/>
          </a:p>
          <a:p>
            <a:r>
              <a:rPr lang="en-US" altLang="en-US" sz="1600" b="1" dirty="0" smtClean="0"/>
              <a:t>Tolerance for Ambiguity; Dealing With Paradox; Conflict Management;</a:t>
            </a:r>
          </a:p>
          <a:p>
            <a:pPr lvl="1"/>
            <a:r>
              <a:rPr lang="en-US" altLang="en-US" sz="1400" dirty="0" smtClean="0"/>
              <a:t>Successful managers thrive in environments of </a:t>
            </a:r>
            <a:r>
              <a:rPr lang="en-US" altLang="en-US" sz="1400" i="1" dirty="0" smtClean="0"/>
              <a:t>uncertainty</a:t>
            </a:r>
            <a:r>
              <a:rPr lang="en-US" altLang="en-US" sz="1400" dirty="0" smtClean="0"/>
              <a:t>.</a:t>
            </a:r>
          </a:p>
          <a:p>
            <a:pPr lvl="1"/>
            <a:r>
              <a:rPr lang="en-US" altLang="en-US" sz="1400" dirty="0" err="1" smtClean="0"/>
              <a:t>e.g</a:t>
            </a:r>
            <a:r>
              <a:rPr lang="en-US" altLang="en-US" sz="1400" dirty="0" smtClean="0"/>
              <a:t>, Non-routine decision-making; unclear goals, tasks, and outcomes; role conflict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DDDDD-DC1B-489E-B658-D4087DDFDD7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Why</a:t>
            </a:r>
            <a:r>
              <a:rPr lang="en-US" altLang="en-US" sz="2800" i="1" dirty="0" smtClean="0"/>
              <a:t> is it important?)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A8C1B-F435-49A0-9B1C-7B8C9E23E5BF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17638"/>
            <a:ext cx="76200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4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How</a:t>
            </a:r>
            <a:r>
              <a:rPr lang="en-US" altLang="en-US" sz="2800" i="1" dirty="0" smtClean="0"/>
              <a:t> do we deal with it?)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95B83D-6F53-47F3-A2D1-AA0971F9F411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1357767"/>
            <a:ext cx="5788253" cy="534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29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A Story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sz="1600" smtClean="0"/>
              <a:t>I have a friend…</a:t>
            </a:r>
            <a:endParaRPr lang="en-US" altLang="en-US" sz="140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84B871-87F7-4CC9-B45F-FB2E3F9AC43E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395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Office Theme</vt:lpstr>
      <vt:lpstr>MGT 370:  Management Skills Development</vt:lpstr>
      <vt:lpstr>Introduction</vt:lpstr>
      <vt:lpstr>Your Managerial Career Trajectory (i.e., the perspective from MGT 360)</vt:lpstr>
      <vt:lpstr>Academic Focus</vt:lpstr>
      <vt:lpstr>Academic Focus (cont.)</vt:lpstr>
      <vt:lpstr>Personal Competencies for Managerial Success</vt:lpstr>
      <vt:lpstr>Tolerance for Ambiguity (Why is it important?)</vt:lpstr>
      <vt:lpstr>Tolerance for Ambiguity (How do we deal with it?)</vt:lpstr>
      <vt:lpstr>A Story</vt:lpstr>
      <vt:lpstr>How, specifically, do we develop management skills?</vt:lpstr>
      <vt:lpstr>Some Recent Examples</vt:lpstr>
    </vt:vector>
  </TitlesOfParts>
  <Company>CSU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Multi-disciplinary Perspective on Decision-making and Creativity:</dc:title>
  <dc:creator>Smith, Wayne W</dc:creator>
  <cp:lastModifiedBy>Smith, Wayne W</cp:lastModifiedBy>
  <cp:revision>18</cp:revision>
  <dcterms:created xsi:type="dcterms:W3CDTF">2013-05-23T23:44:11Z</dcterms:created>
  <dcterms:modified xsi:type="dcterms:W3CDTF">2019-08-27T15:10:38Z</dcterms:modified>
</cp:coreProperties>
</file>