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sldIdLst>
    <p:sldId id="256" r:id="rId2"/>
    <p:sldId id="265" r:id="rId3"/>
    <p:sldId id="257" r:id="rId4"/>
    <p:sldId id="260" r:id="rId5"/>
    <p:sldId id="263" r:id="rId6"/>
    <p:sldId id="262" r:id="rId7"/>
    <p:sldId id="258" r:id="rId8"/>
    <p:sldId id="264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6"/>
    <p:restoredTop sz="94674"/>
  </p:normalViewPr>
  <p:slideViewPr>
    <p:cSldViewPr snapToGrid="0" snapToObjects="1"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918447"/>
            <a:ext cx="7583488" cy="1470025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478306"/>
            <a:ext cx="7583487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4320"/>
            <a:ext cx="3959352" cy="1691640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64608" y="264907"/>
            <a:ext cx="3959352" cy="6328186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0801"/>
            <a:ext cx="3959352" cy="32004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Font typeface="Calisto MT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70048" y="6356350"/>
            <a:ext cx="162763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140825E-4A15-4D39-8176-1F07E904CB30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2808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38129"/>
            <a:ext cx="758952" cy="57607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038600"/>
            <a:ext cx="7620000" cy="990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ctr">
              <a:defRPr sz="3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 typeface="Calisto MT" pitchFamily="18" charset="0"/>
              <a:buNone/>
            </a:pPr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2900" y="265176"/>
            <a:ext cx="8458200" cy="3697224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000"/>
              </a:spcBef>
              <a:buFont typeface="Calisto MT" pitchFamily="18" charset="0"/>
              <a:buNone/>
              <a:defRPr sz="2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5042647"/>
            <a:ext cx="7620000" cy="1129553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D140825E-4A15-4D39-8176-1F07E904CB30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2"/>
          <a:srcRect r="14719"/>
          <a:stretch>
            <a:fillRect/>
          </a:stretch>
        </p:blipFill>
        <p:spPr>
          <a:xfrm>
            <a:off x="0" y="4482"/>
            <a:ext cx="779811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48600" y="457200"/>
            <a:ext cx="1219200" cy="5668963"/>
          </a:xfrm>
        </p:spPr>
        <p:txBody>
          <a:bodyPr vert="eaVert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457200"/>
            <a:ext cx="6383337" cy="56689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24800" y="6356350"/>
            <a:ext cx="1066800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140825E-4A15-4D39-8176-1F07E904CB30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5400000" flipH="1">
            <a:off x="4421262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789081"/>
            <a:ext cx="7583488" cy="1470025"/>
          </a:xfrm>
        </p:spPr>
        <p:txBody>
          <a:bodyPr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4724400"/>
            <a:ext cx="7583487" cy="1385047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3677371" y="2564085"/>
            <a:ext cx="1789259" cy="1729830"/>
          </a:xfrm>
          <a:prstGeom prst="ellipse">
            <a:avLst/>
          </a:prstGeom>
          <a:noFill/>
          <a:ln w="127000">
            <a:solidFill>
              <a:schemeClr val="tx2"/>
            </a:solidFill>
          </a:ln>
          <a:effectLst>
            <a:innerShdw blurRad="101600" dist="76200" dir="13500000">
              <a:prstClr val="black">
                <a:alpha val="57000"/>
              </a:prstClr>
            </a:innerShdw>
          </a:effectLst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46984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66667"/>
          <a:stretch>
            <a:fillRect/>
          </a:stretch>
        </p:blipFill>
        <p:spPr>
          <a:xfrm>
            <a:off x="0" y="4572000"/>
            <a:ext cx="9144000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71800"/>
            <a:ext cx="7583487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4724400"/>
            <a:ext cx="7583487" cy="139849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 typeface="Calisto MT" pitchFamily="18" charset="0"/>
              <a:buNone/>
              <a:defRPr sz="1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1" name="Picture 10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3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6791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3" name="Picture 12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6791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96791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FullBackground.jpg"/>
          <p:cNvPicPr>
            <a:picLocks noChangeAspect="1"/>
          </p:cNvPicPr>
          <p:nvPr/>
        </p:nvPicPr>
        <p:blipFill>
          <a:blip r:embed="rId3"/>
          <a:srcRect t="21046"/>
          <a:stretch>
            <a:fillRect/>
          </a:stretch>
        </p:blipFill>
        <p:spPr>
          <a:xfrm>
            <a:off x="0" y="1447800"/>
            <a:ext cx="9144000" cy="54146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3049"/>
            <a:ext cx="3962400" cy="1690221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6401" y="273050"/>
            <a:ext cx="3959352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5104"/>
            <a:ext cx="3962400" cy="320040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67000" y="6356350"/>
            <a:ext cx="162261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140825E-4A15-4D39-8176-1F07E904CB30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1553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48338"/>
            <a:ext cx="762000" cy="57626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8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3249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D140825E-4A15-4D39-8176-1F07E904CB30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047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  <p:sldLayoutId id="2147483722" r:id="rId13"/>
    <p:sldLayoutId id="2147483723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12700" dir="2700000" sx="100500" sy="100500" algn="tl" rotWithShape="0">
              <a:prstClr val="black">
                <a:alpha val="6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Calisto MT" pitchFamily="18" charset="0"/>
        <a:buChar char="•"/>
        <a:defRPr sz="24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22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20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1711325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6pPr>
      <a:lvl7pPr marL="20002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7pPr>
      <a:lvl8pPr marL="2290763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8pPr>
      <a:lvl9pPr marL="25717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un.edu/NazarianCEPD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hyperlink" Target="http://www.csun.edu/acctis/EY-Center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duotone>
              <a:schemeClr val="bg1">
                <a:shade val="10000"/>
                <a:satMod val="130000"/>
                <a:lumMod val="80000"/>
              </a:schemeClr>
              <a:schemeClr val="bg1">
                <a:satMod val="150000"/>
                <a:lumMod val="110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6242" y="817582"/>
            <a:ext cx="6762749" cy="171426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Nazarian</a:t>
            </a:r>
            <a:r>
              <a:rPr lang="en-US" b="1" dirty="0" smtClean="0"/>
              <a:t> college career centers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6242" y="3925271"/>
            <a:ext cx="7583487" cy="261260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Craig Oka, </a:t>
            </a:r>
            <a:r>
              <a:rPr lang="en-US" dirty="0" smtClean="0"/>
              <a:t>Director</a:t>
            </a:r>
          </a:p>
          <a:p>
            <a:r>
              <a:rPr lang="en-US" dirty="0" smtClean="0"/>
              <a:t>Career Education and Professional Development Center</a:t>
            </a:r>
            <a:endParaRPr lang="en-US" dirty="0"/>
          </a:p>
          <a:p>
            <a:r>
              <a:rPr lang="en-US" dirty="0"/>
              <a:t>Juniper Hall </a:t>
            </a:r>
            <a:r>
              <a:rPr lang="en-US" dirty="0" smtClean="0"/>
              <a:t>2234 |818.677.4697</a:t>
            </a:r>
          </a:p>
          <a:p>
            <a:r>
              <a:rPr lang="en-US" dirty="0" smtClean="0">
                <a:hlinkClick r:id="rId3"/>
              </a:rPr>
              <a:t>www.csun.edu/NazarianCEPD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Stuart Fried, Director</a:t>
            </a:r>
          </a:p>
          <a:p>
            <a:r>
              <a:rPr lang="en-US" dirty="0" smtClean="0"/>
              <a:t>EY Center for Careers in Accounting and Information Systems</a:t>
            </a:r>
          </a:p>
          <a:p>
            <a:r>
              <a:rPr lang="en-US" dirty="0" smtClean="0"/>
              <a:t>Juniper Hall 2224 | 818.677.4346</a:t>
            </a:r>
          </a:p>
          <a:p>
            <a:r>
              <a:rPr lang="en-US" dirty="0" smtClean="0">
                <a:hlinkClick r:id="rId4"/>
              </a:rPr>
              <a:t>www.csun.edu</a:t>
            </a:r>
            <a:r>
              <a:rPr lang="en-US" dirty="0">
                <a:hlinkClick r:id="rId4"/>
              </a:rPr>
              <a:t>/acctis</a:t>
            </a:r>
            <a:r>
              <a:rPr lang="en-US" dirty="0" smtClean="0">
                <a:hlinkClick r:id="rId4"/>
              </a:rPr>
              <a:t>/EY-Center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365" y="259940"/>
            <a:ext cx="3646979" cy="557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83522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ARE WE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 smtClean="0">
                <a:latin typeface="Athelas" charset="0"/>
                <a:ea typeface="Athelas" charset="0"/>
                <a:cs typeface="Athelas" charset="0"/>
              </a:rPr>
              <a:t>Career </a:t>
            </a:r>
            <a:r>
              <a:rPr lang="en-US" dirty="0">
                <a:latin typeface="Athelas" charset="0"/>
                <a:ea typeface="Athelas" charset="0"/>
                <a:cs typeface="Athelas" charset="0"/>
              </a:rPr>
              <a:t>center staffed </a:t>
            </a:r>
            <a:r>
              <a:rPr lang="en-US" dirty="0" smtClean="0">
                <a:latin typeface="Athelas" charset="0"/>
                <a:ea typeface="Athelas" charset="0"/>
                <a:cs typeface="Athelas" charset="0"/>
              </a:rPr>
              <a:t>with </a:t>
            </a:r>
            <a:r>
              <a:rPr lang="en-US" dirty="0">
                <a:latin typeface="Athelas" charset="0"/>
                <a:ea typeface="Athelas" charset="0"/>
                <a:cs typeface="Athelas" charset="0"/>
              </a:rPr>
              <a:t>professionals who assist students and alumni </a:t>
            </a:r>
            <a:r>
              <a:rPr lang="en-US" dirty="0" smtClean="0">
                <a:latin typeface="Athelas" charset="0"/>
                <a:ea typeface="Athelas" charset="0"/>
                <a:cs typeface="Athelas" charset="0"/>
              </a:rPr>
              <a:t>with:</a:t>
            </a:r>
          </a:p>
          <a:p>
            <a:pPr marL="692150" indent="-276225"/>
            <a:r>
              <a:rPr lang="en-US" dirty="0" smtClean="0">
                <a:latin typeface="Athelas" charset="0"/>
                <a:ea typeface="Athelas" charset="0"/>
                <a:cs typeface="Athelas" charset="0"/>
              </a:rPr>
              <a:t>Experiential learning </a:t>
            </a:r>
          </a:p>
          <a:p>
            <a:pPr marL="692150" indent="-276225"/>
            <a:r>
              <a:rPr lang="en-US" dirty="0" smtClean="0">
                <a:latin typeface="Athelas" charset="0"/>
                <a:ea typeface="Athelas" charset="0"/>
                <a:cs typeface="Athelas" charset="0"/>
              </a:rPr>
              <a:t>Career exploration</a:t>
            </a:r>
          </a:p>
          <a:p>
            <a:pPr marL="692150" indent="-276225"/>
            <a:r>
              <a:rPr lang="en-US" dirty="0" smtClean="0">
                <a:latin typeface="Athelas" charset="0"/>
                <a:ea typeface="Athelas" charset="0"/>
                <a:cs typeface="Athelas" charset="0"/>
              </a:rPr>
              <a:t>Career </a:t>
            </a:r>
            <a:r>
              <a:rPr lang="en-US" dirty="0">
                <a:latin typeface="Athelas" charset="0"/>
                <a:ea typeface="Athelas" charset="0"/>
                <a:cs typeface="Athelas" charset="0"/>
              </a:rPr>
              <a:t>networking </a:t>
            </a:r>
            <a:r>
              <a:rPr lang="en-US" dirty="0" smtClean="0">
                <a:latin typeface="Athelas" charset="0"/>
                <a:ea typeface="Athelas" charset="0"/>
                <a:cs typeface="Athelas" charset="0"/>
              </a:rPr>
              <a:t>needs</a:t>
            </a:r>
            <a:endParaRPr lang="en-US" dirty="0">
              <a:latin typeface="Athelas" charset="0"/>
              <a:ea typeface="Athelas" charset="0"/>
              <a:cs typeface="Athelas" charset="0"/>
            </a:endParaRPr>
          </a:p>
          <a:p>
            <a:endParaRPr lang="en-US" dirty="0">
              <a:latin typeface="Athelas" charset="0"/>
              <a:ea typeface="Athelas" charset="0"/>
              <a:cs typeface="Athelas" charset="0"/>
            </a:endParaRP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86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</a:t>
            </a:r>
            <a:r>
              <a:rPr lang="en-US" dirty="0" smtClean="0"/>
              <a:t>WE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Professional </a:t>
            </a:r>
            <a:r>
              <a:rPr lang="en-US" b="1" dirty="0"/>
              <a:t>Development </a:t>
            </a:r>
            <a:r>
              <a:rPr lang="en-US" b="1" dirty="0" smtClean="0"/>
              <a:t>Services</a:t>
            </a:r>
            <a:endParaRPr lang="en-US" b="1" dirty="0"/>
          </a:p>
          <a:p>
            <a:pPr marL="692150" lvl="0" indent="-276225"/>
            <a:r>
              <a:rPr lang="en-US" dirty="0"/>
              <a:t>Resume c</a:t>
            </a:r>
            <a:r>
              <a:rPr lang="en-US" dirty="0" smtClean="0"/>
              <a:t>ritiques &amp; workshops</a:t>
            </a:r>
          </a:p>
          <a:p>
            <a:pPr marL="692150" lvl="0" indent="-276225"/>
            <a:r>
              <a:rPr lang="en-US" dirty="0"/>
              <a:t>Cover l</a:t>
            </a:r>
            <a:r>
              <a:rPr lang="en-US" dirty="0" smtClean="0"/>
              <a:t>etter </a:t>
            </a:r>
            <a:r>
              <a:rPr lang="en-US" dirty="0"/>
              <a:t>r</a:t>
            </a:r>
            <a:r>
              <a:rPr lang="en-US" dirty="0" smtClean="0"/>
              <a:t>eviews &amp; workshops</a:t>
            </a:r>
            <a:endParaRPr lang="en-US" dirty="0"/>
          </a:p>
          <a:p>
            <a:pPr marL="692150" lvl="0" indent="-276225"/>
            <a:r>
              <a:rPr lang="en-US" dirty="0" smtClean="0"/>
              <a:t>Career advice</a:t>
            </a:r>
            <a:endParaRPr lang="en-US" dirty="0"/>
          </a:p>
          <a:p>
            <a:pPr marL="692150" indent="-276225"/>
            <a:r>
              <a:rPr lang="en-US" dirty="0"/>
              <a:t>Mock </a:t>
            </a:r>
            <a:r>
              <a:rPr lang="en-US" dirty="0" smtClean="0"/>
              <a:t>interviews</a:t>
            </a:r>
            <a:endParaRPr lang="en-US" dirty="0"/>
          </a:p>
          <a:p>
            <a:pPr marL="692150" lvl="0" indent="-276225"/>
            <a:r>
              <a:rPr lang="en-US" dirty="0" smtClean="0"/>
              <a:t>Networking opportunities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005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Career Exploration Services</a:t>
            </a:r>
          </a:p>
          <a:p>
            <a:pPr marL="692150" indent="-276225"/>
            <a:r>
              <a:rPr lang="en-US" dirty="0"/>
              <a:t>Career </a:t>
            </a:r>
            <a:r>
              <a:rPr lang="en-US" dirty="0" smtClean="0"/>
              <a:t>previews/Information sessions</a:t>
            </a:r>
            <a:endParaRPr lang="en-US" dirty="0"/>
          </a:p>
          <a:p>
            <a:pPr marL="692150" lvl="0" indent="-276225"/>
            <a:r>
              <a:rPr lang="en-US" dirty="0" smtClean="0"/>
              <a:t>Passport Program</a:t>
            </a:r>
          </a:p>
          <a:p>
            <a:pPr marL="692150" lvl="0" indent="-276225"/>
            <a:r>
              <a:rPr lang="en-US" dirty="0" smtClean="0"/>
              <a:t>Firm tours</a:t>
            </a:r>
          </a:p>
          <a:p>
            <a:pPr marL="692150" lvl="0" indent="-276225"/>
            <a:r>
              <a:rPr lang="en-US" dirty="0" smtClean="0"/>
              <a:t>Mentor Program</a:t>
            </a:r>
          </a:p>
          <a:p>
            <a:pPr marL="692150" lvl="0" indent="-276225"/>
            <a:r>
              <a:rPr lang="en-US" dirty="0" smtClean="0"/>
              <a:t>Shadowing </a:t>
            </a:r>
            <a:r>
              <a:rPr lang="en-US" dirty="0"/>
              <a:t>e</a:t>
            </a:r>
            <a:r>
              <a:rPr lang="en-US" dirty="0" smtClean="0"/>
              <a:t>vents</a:t>
            </a:r>
          </a:p>
          <a:p>
            <a:pPr marL="692150" lvl="0" indent="-276225"/>
            <a:r>
              <a:rPr lang="en-US" dirty="0" smtClean="0"/>
              <a:t>Industry Night</a:t>
            </a:r>
          </a:p>
          <a:p>
            <a:pPr lvl="0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6867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INTERNSHIP ORIENTATION Workshop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856" y="1872178"/>
            <a:ext cx="7583488" cy="35547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Mandatory workshop to enroll in 498C</a:t>
            </a:r>
          </a:p>
          <a:p>
            <a:pPr marL="0" indent="0">
              <a:buNone/>
            </a:pPr>
            <a:r>
              <a:rPr lang="en-US" dirty="0" smtClean="0"/>
              <a:t>Register on: </a:t>
            </a:r>
            <a:r>
              <a:rPr lang="en-US" u="sng" dirty="0" err="1" smtClean="0">
                <a:solidFill>
                  <a:schemeClr val="accent5"/>
                </a:solidFill>
              </a:rPr>
              <a:t>www.myinterfase.com</a:t>
            </a:r>
            <a:r>
              <a:rPr lang="en-US" u="sng" dirty="0" smtClean="0">
                <a:solidFill>
                  <a:schemeClr val="accent5"/>
                </a:solidFill>
              </a:rPr>
              <a:t>/</a:t>
            </a:r>
            <a:r>
              <a:rPr lang="en-US" u="sng" dirty="0" err="1" smtClean="0">
                <a:solidFill>
                  <a:schemeClr val="accent5"/>
                </a:solidFill>
              </a:rPr>
              <a:t>csun</a:t>
            </a:r>
            <a:r>
              <a:rPr lang="en-US" u="sng" dirty="0" smtClean="0">
                <a:solidFill>
                  <a:schemeClr val="accent5"/>
                </a:solidFill>
              </a:rPr>
              <a:t>/student</a:t>
            </a:r>
          </a:p>
          <a:p>
            <a:pPr marL="692150" indent="-276225"/>
            <a:r>
              <a:rPr lang="en-US" dirty="0" smtClean="0"/>
              <a:t>Bring your resume </a:t>
            </a:r>
          </a:p>
          <a:p>
            <a:pPr marL="692150" indent="-276225"/>
            <a:r>
              <a:rPr lang="en-US" dirty="0" smtClean="0"/>
              <a:t>Be on time</a:t>
            </a:r>
          </a:p>
        </p:txBody>
      </p:sp>
    </p:spTree>
    <p:extLst>
      <p:ext uri="{BB962C8B-B14F-4D97-AF65-F5344CB8AC3E}">
        <p14:creationId xmlns:p14="http://schemas.microsoft.com/office/powerpoint/2010/main" val="236662660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CEPD </a:t>
            </a:r>
            <a:r>
              <a:rPr lang="en-US" dirty="0" err="1" smtClean="0"/>
              <a:t>cENTER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Upcoming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u="sng" dirty="0" smtClean="0"/>
              <a:t>Career Education Conference</a:t>
            </a:r>
          </a:p>
          <a:p>
            <a:pPr marL="0" indent="0">
              <a:buNone/>
            </a:pPr>
            <a:r>
              <a:rPr lang="en-US" dirty="0" smtClean="0"/>
              <a:t>September 30</a:t>
            </a:r>
            <a:r>
              <a:rPr lang="en-US" baseline="30000" dirty="0" smtClean="0"/>
              <a:t>th</a:t>
            </a:r>
            <a:r>
              <a:rPr lang="en-US" dirty="0" smtClean="0"/>
              <a:t> – 9 AM </a:t>
            </a:r>
            <a:r>
              <a:rPr lang="en-US" dirty="0"/>
              <a:t>to </a:t>
            </a:r>
            <a:r>
              <a:rPr lang="en-US" dirty="0" smtClean="0"/>
              <a:t>2 PM</a:t>
            </a:r>
          </a:p>
          <a:p>
            <a:pPr marL="0" indent="0">
              <a:buNone/>
            </a:pPr>
            <a:r>
              <a:rPr lang="en-US" dirty="0" smtClean="0"/>
              <a:t>Juniper Hall</a:t>
            </a:r>
            <a:endParaRPr lang="en-US" dirty="0"/>
          </a:p>
          <a:p>
            <a:pPr marL="0" indent="0">
              <a:buNone/>
            </a:pPr>
            <a:r>
              <a:rPr lang="en-US" b="1" i="1" u="sng" dirty="0" smtClean="0">
                <a:effectLst/>
              </a:rPr>
              <a:t>Women in Business</a:t>
            </a:r>
          </a:p>
          <a:p>
            <a:pPr marL="0" indent="0">
              <a:buNone/>
            </a:pPr>
            <a:r>
              <a:rPr lang="en-US" dirty="0" smtClean="0"/>
              <a:t>November 1</a:t>
            </a:r>
            <a:r>
              <a:rPr lang="en-US" baseline="30000" dirty="0" smtClean="0"/>
              <a:t>st</a:t>
            </a:r>
            <a:r>
              <a:rPr lang="en-US" dirty="0" smtClean="0"/>
              <a:t> – 4 PM – 6:30 PM</a:t>
            </a:r>
          </a:p>
          <a:p>
            <a:pPr marL="0" indent="0">
              <a:buNone/>
            </a:pPr>
            <a:r>
              <a:rPr lang="en-US" dirty="0" smtClean="0"/>
              <a:t>Grand Salon, USU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658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EY Center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/>
              <a:t>Upcoming </a:t>
            </a:r>
            <a:r>
              <a:rPr lang="en-US" dirty="0" err="1" smtClean="0"/>
              <a:t>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u="sng" dirty="0" smtClean="0"/>
              <a:t>Meet </a:t>
            </a:r>
            <a:r>
              <a:rPr lang="en-US" b="1" i="1" u="sng" dirty="0"/>
              <a:t>the </a:t>
            </a:r>
            <a:r>
              <a:rPr lang="en-US" b="1" i="1" u="sng" dirty="0" smtClean="0"/>
              <a:t>Firms</a:t>
            </a:r>
          </a:p>
          <a:p>
            <a:pPr marL="0" indent="0">
              <a:buNone/>
            </a:pPr>
            <a:r>
              <a:rPr lang="en-US" dirty="0" smtClean="0"/>
              <a:t>September 20</a:t>
            </a:r>
            <a:r>
              <a:rPr lang="en-US" baseline="30000" dirty="0" smtClean="0"/>
              <a:t>th</a:t>
            </a:r>
            <a:r>
              <a:rPr lang="en-US" dirty="0" smtClean="0"/>
              <a:t> – 6pm to 9pm</a:t>
            </a:r>
          </a:p>
          <a:p>
            <a:pPr marL="0" indent="0">
              <a:buNone/>
            </a:pPr>
            <a:r>
              <a:rPr lang="en-US" dirty="0" smtClean="0"/>
              <a:t>Pickwick Gardens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320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Passport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1800"/>
              </a:spcBef>
              <a:buNone/>
            </a:pPr>
            <a:r>
              <a:rPr lang="en-US" dirty="0" smtClean="0"/>
              <a:t>An exclusive cohort that focuses on </a:t>
            </a:r>
            <a:r>
              <a:rPr lang="en-US" dirty="0"/>
              <a:t>professional development </a:t>
            </a:r>
            <a:r>
              <a:rPr lang="en-US" dirty="0" smtClean="0"/>
              <a:t>and engages in:</a:t>
            </a:r>
          </a:p>
          <a:p>
            <a:pPr marL="692150" indent="-276225">
              <a:spcBef>
                <a:spcPts val="1800"/>
              </a:spcBef>
            </a:pPr>
            <a:r>
              <a:rPr lang="en-US" dirty="0" smtClean="0"/>
              <a:t>Career development </a:t>
            </a:r>
          </a:p>
          <a:p>
            <a:pPr marL="692150" indent="-276225">
              <a:spcBef>
                <a:spcPts val="1800"/>
              </a:spcBef>
            </a:pPr>
            <a:r>
              <a:rPr lang="en-US" dirty="0"/>
              <a:t>N</a:t>
            </a:r>
            <a:r>
              <a:rPr lang="en-US" dirty="0" smtClean="0"/>
              <a:t>etworking </a:t>
            </a:r>
          </a:p>
          <a:p>
            <a:pPr marL="692150" indent="-276225">
              <a:spcBef>
                <a:spcPts val="1800"/>
              </a:spcBef>
            </a:pPr>
            <a:r>
              <a:rPr lang="en-US" dirty="0"/>
              <a:t>E</a:t>
            </a:r>
            <a:r>
              <a:rPr lang="en-US" dirty="0" smtClean="0"/>
              <a:t>xperiential learning</a:t>
            </a:r>
          </a:p>
          <a:p>
            <a:pPr marL="692150" indent="-276225">
              <a:spcBef>
                <a:spcPts val="1800"/>
              </a:spcBef>
            </a:pPr>
            <a:r>
              <a:rPr lang="en-US" dirty="0" smtClean="0"/>
              <a:t>Leadership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734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Passport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525" indent="0">
              <a:spcBef>
                <a:spcPts val="1800"/>
              </a:spcBef>
              <a:buNone/>
            </a:pPr>
            <a:r>
              <a:rPr lang="en-US" b="1" dirty="0"/>
              <a:t>Eligibility</a:t>
            </a:r>
          </a:p>
          <a:p>
            <a:pPr marL="746125" indent="-341313">
              <a:spcBef>
                <a:spcPts val="1800"/>
              </a:spcBef>
            </a:pPr>
            <a:r>
              <a:rPr lang="en-US" dirty="0"/>
              <a:t>Transfer students currently enrolled in BUS 302 or will be enrolled in Spring 2017</a:t>
            </a:r>
          </a:p>
          <a:p>
            <a:pPr marL="746125" indent="-341313">
              <a:spcBef>
                <a:spcPts val="1800"/>
              </a:spcBef>
            </a:pPr>
            <a:r>
              <a:rPr lang="en-US" dirty="0"/>
              <a:t>Team-Building Event on September 10</a:t>
            </a:r>
            <a:r>
              <a:rPr lang="en-US" baseline="30000" dirty="0"/>
              <a:t>th</a:t>
            </a:r>
            <a:r>
              <a:rPr lang="en-US" dirty="0"/>
              <a:t>, 2016</a:t>
            </a:r>
          </a:p>
          <a:p>
            <a:pPr marL="746125" indent="-341313">
              <a:spcBef>
                <a:spcPts val="1800"/>
              </a:spcBef>
            </a:pPr>
            <a:r>
              <a:rPr lang="en-US" dirty="0"/>
              <a:t>Fall admission only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825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cedent">
  <a:themeElements>
    <a:clrScheme name="Precedent">
      <a:dk1>
        <a:srgbClr val="921F07"/>
      </a:dk1>
      <a:lt1>
        <a:sysClr val="window" lastClr="FFFFFF"/>
      </a:lt1>
      <a:dk2>
        <a:srgbClr val="333333"/>
      </a:dk2>
      <a:lt2>
        <a:srgbClr val="E5E5D3"/>
      </a:lt2>
      <a:accent1>
        <a:srgbClr val="993232"/>
      </a:accent1>
      <a:accent2>
        <a:srgbClr val="9B6C34"/>
      </a:accent2>
      <a:accent3>
        <a:srgbClr val="736C5D"/>
      </a:accent3>
      <a:accent4>
        <a:srgbClr val="C9972B"/>
      </a:accent4>
      <a:accent5>
        <a:srgbClr val="C95F2B"/>
      </a:accent5>
      <a:accent6>
        <a:srgbClr val="8F7A05"/>
      </a:accent6>
      <a:hlink>
        <a:srgbClr val="933926"/>
      </a:hlink>
      <a:folHlink>
        <a:srgbClr val="916019"/>
      </a:folHlink>
    </a:clrScheme>
    <a:fontScheme name="Precedent">
      <a:majorFont>
        <a:latin typeface="Perpetua Titling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Preceden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tint val="100000"/>
                <a:shade val="30000"/>
                <a:satMod val="135000"/>
              </a:schemeClr>
            </a:gs>
          </a:gsLst>
          <a:path path="circle">
            <a:fillToRect l="70000" t="10000" b="7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5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25400" dir="4800000" sx="103000" sy="103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3000000"/>
            </a:lightRig>
          </a:scene3d>
          <a:sp3d prstMaterial="softEdge">
            <a:bevelT w="0" h="0"/>
          </a:sp3d>
        </a:effectStyle>
        <a:effectStyle>
          <a:effectLst>
            <a:innerShdw blurRad="127000" dist="38100" dir="13200000">
              <a:srgbClr val="000000">
                <a:alpha val="75000"/>
              </a:srgbClr>
            </a:innerShdw>
            <a:outerShdw blurRad="38100" dist="12700" dir="1800000" sx="101000" sy="101000" rotWithShape="0">
              <a:srgbClr val="000000">
                <a:alpha val="40000"/>
              </a:srgbClr>
            </a:outerShdw>
            <a:reflection blurRad="127000" stA="25000" endPos="30000" dist="127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12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shade val="30000"/>
                <a:satMod val="150000"/>
              </a:schemeClr>
            </a:gs>
          </a:gsLst>
          <a:path path="circle">
            <a:fillToRect t="10000" r="70000" b="7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30000"/>
                <a:lumMod val="80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Precedent.thmx</Template>
  <TotalTime>726</TotalTime>
  <Words>210</Words>
  <Application>Microsoft Office PowerPoint</Application>
  <PresentationFormat>On-screen Show (4:3)</PresentationFormat>
  <Paragraphs>57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Athelas</vt:lpstr>
      <vt:lpstr>Calisto MT</vt:lpstr>
      <vt:lpstr>Perpetua Titling MT</vt:lpstr>
      <vt:lpstr>Precedent</vt:lpstr>
      <vt:lpstr>Nazarian college career centers</vt:lpstr>
      <vt:lpstr>WHO ARE WE</vt:lpstr>
      <vt:lpstr>What WE DO</vt:lpstr>
      <vt:lpstr>What we do</vt:lpstr>
      <vt:lpstr>INTERNSHIP ORIENTATION Workshop</vt:lpstr>
      <vt:lpstr>CEPD cENTER  Upcoming events</vt:lpstr>
      <vt:lpstr>EY Center  Upcoming eventS</vt:lpstr>
      <vt:lpstr>Passport program</vt:lpstr>
      <vt:lpstr>Passport program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COBAE Career Education and Professional Development Center </dc:title>
  <dc:creator>businter</dc:creator>
  <cp:lastModifiedBy>Smith, Wayne W</cp:lastModifiedBy>
  <cp:revision>36</cp:revision>
  <dcterms:created xsi:type="dcterms:W3CDTF">2014-02-11T17:42:54Z</dcterms:created>
  <dcterms:modified xsi:type="dcterms:W3CDTF">2016-08-30T17:11:16Z</dcterms:modified>
</cp:coreProperties>
</file>