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0" r:id="rId3"/>
    <p:sldId id="261" r:id="rId4"/>
    <p:sldId id="263" r:id="rId5"/>
    <p:sldId id="265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2" autoAdjust="0"/>
    <p:restoredTop sz="94660"/>
  </p:normalViewPr>
  <p:slideViewPr>
    <p:cSldViewPr>
      <p:cViewPr varScale="1">
        <p:scale>
          <a:sx n="69" d="100"/>
          <a:sy n="69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8F5B8-92BA-48AA-BAC2-CD277A589D2A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12F2-75F5-49EF-B487-A3AD6A7E6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09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4174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685824" indent="-263778" defTabSz="904174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055113" indent="-211023" defTabSz="904174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477159" indent="-211023" defTabSz="904174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1899204" indent="-211023" defTabSz="904174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321249" indent="-211023" defTabSz="9041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3295" indent="-211023" defTabSz="9041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65340" indent="-211023" defTabSz="9041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587386" indent="-211023" defTabSz="9041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EB463403-9667-4A61-A61A-273B75A35292}" type="slidenum">
              <a:rPr lang="en-US" smtClean="0">
                <a:latin typeface="Arial" charset="0"/>
              </a:rPr>
              <a:pPr eaLnBrk="1" hangingPunct="1"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7412"/>
          </a:xfrm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2938"/>
            <a:ext cx="5487013" cy="4114588"/>
          </a:xfrm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52418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147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535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382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277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60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64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69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31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86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73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9B07F-B93F-4584-9B66-D2F706CF7442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930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8793233-B7F3-4543-A10B-703AE616148C}" type="slidenum">
              <a:rPr lang="en-US" smtClean="0">
                <a:latin typeface="Arial" charset="0"/>
              </a:rPr>
              <a:pPr eaLnBrk="1" hangingPunct="1"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762000"/>
            <a:ext cx="7772400" cy="147002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4000" b="1" dirty="0" smtClean="0"/>
              <a:t>BUS 497a:  Capstone: Strategic Management</a:t>
            </a:r>
            <a:endParaRPr lang="en-US" sz="3200" b="1" dirty="0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0400" y="4648200"/>
            <a:ext cx="5105400" cy="14478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en-US" sz="2800" smtClean="0"/>
              <a:t>Wayne Smith, Ph.D.</a:t>
            </a:r>
          </a:p>
          <a:p>
            <a:pPr algn="r" eaLnBrk="1" hangingPunct="1">
              <a:lnSpc>
                <a:spcPct val="90000"/>
              </a:lnSpc>
            </a:pPr>
            <a:r>
              <a:rPr lang="en-US" sz="2800" smtClean="0"/>
              <a:t>Department of Management</a:t>
            </a:r>
          </a:p>
          <a:p>
            <a:pPr algn="r" eaLnBrk="1" hangingPunct="1">
              <a:lnSpc>
                <a:spcPct val="90000"/>
              </a:lnSpc>
            </a:pPr>
            <a:r>
              <a:rPr lang="en-US" sz="2800" smtClean="0"/>
              <a:t>CSU Northridge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9600" y="2590800"/>
            <a:ext cx="77724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3200" dirty="0" smtClean="0">
                <a:solidFill>
                  <a:schemeClr val="tx2"/>
                </a:solidFill>
                <a:latin typeface="Lucida Sans Unicode" pitchFamily="34" charset="0"/>
              </a:rPr>
              <a:t>Course Introduction</a:t>
            </a:r>
            <a:endParaRPr lang="en-US" sz="3200" dirty="0">
              <a:solidFill>
                <a:schemeClr val="tx2"/>
              </a:solidFill>
              <a:latin typeface="Lucida Sans Unicode" pitchFamily="34" charset="0"/>
            </a:endParaRPr>
          </a:p>
        </p:txBody>
      </p:sp>
      <p:sp>
        <p:nvSpPr>
          <p:cNvPr id="205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4290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i="1" smtClean="0">
                <a:latin typeface="Arial" charset="0"/>
              </a:rPr>
              <a:t>Updated</a:t>
            </a:r>
            <a:r>
              <a:rPr lang="en-US" smtClean="0">
                <a:latin typeface="Arial" charset="0"/>
              </a:rPr>
              <a:t>: </a:t>
            </a:r>
            <a:fld id="{B2A203D0-9796-4967-AA04-3F248F0D21BF}" type="datetime2">
              <a:rPr lang="en-US" smtClean="0">
                <a:latin typeface="Arial" charset="0"/>
              </a:rPr>
              <a:pPr eaLnBrk="1" hangingPunct="1"/>
              <a:t>Monday, June 10, 2019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36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A5D2F9B-2BD8-4ADB-B37E-AEDD59DAA1FE}" type="slidenum">
              <a:rPr lang="en-US" smtClean="0">
                <a:latin typeface="Arial" charset="0"/>
              </a:rPr>
              <a:pPr eaLnBrk="1" hangingPunct="1"/>
              <a:t>2</a:t>
            </a:fld>
            <a:endParaRPr lang="en-US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Introduction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Course </a:t>
            </a:r>
            <a:r>
              <a:rPr lang="en-US" dirty="0" smtClean="0"/>
              <a:t>Logistics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Course materials (frontload)</a:t>
            </a:r>
          </a:p>
        </p:txBody>
      </p:sp>
    </p:spTree>
    <p:extLst>
      <p:ext uri="{BB962C8B-B14F-4D97-AF65-F5344CB8AC3E}">
        <p14:creationId xmlns:p14="http://schemas.microsoft.com/office/powerpoint/2010/main" val="4239501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A5D2F9B-2BD8-4ADB-B37E-AEDD59DAA1FE}" type="slidenum">
              <a:rPr lang="en-US" smtClean="0">
                <a:latin typeface="Arial" charset="0"/>
              </a:rPr>
              <a:pPr eaLnBrk="1" hangingPunct="1"/>
              <a:t>3</a:t>
            </a:fld>
            <a:endParaRPr lang="en-US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Academic Focus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Your </a:t>
            </a:r>
            <a:r>
              <a:rPr lang="en-US" sz="2000" dirty="0" smtClean="0"/>
              <a:t>Company’s </a:t>
            </a:r>
            <a:r>
              <a:rPr lang="en-US" sz="2000" dirty="0"/>
              <a:t>Goal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What must managers do, and do well, to help a firm survive and flourish in the marketplace.</a:t>
            </a: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2000" dirty="0" smtClean="0"/>
              <a:t>Your Professional Goal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Earn a place at the strategic table at a firm.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 smtClean="0"/>
              <a:t>Key Assumptions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1600" dirty="0" smtClean="0"/>
              <a:t>All prior courses, including GE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Ethics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Teamwork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Writing/Presenting/Persuading</a:t>
            </a:r>
            <a:endParaRPr lang="en-US" sz="16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 smtClean="0"/>
              <a:t>Blends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1600" dirty="0" smtClean="0"/>
              <a:t>Long-term and Short-term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External to the firm and internal to the firm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High-level and Low-level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Concern for tasks (goals) and concern for people (relationships)</a:t>
            </a:r>
          </a:p>
          <a:p>
            <a:pPr lvl="1">
              <a:lnSpc>
                <a:spcPct val="90000"/>
              </a:lnSpc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324767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A5D2F9B-2BD8-4ADB-B37E-AEDD59DAA1FE}" type="slidenum">
              <a:rPr lang="en-US" smtClean="0">
                <a:latin typeface="Arial" charset="0"/>
              </a:rPr>
              <a:pPr eaLnBrk="1" hangingPunct="1"/>
              <a:t>4</a:t>
            </a:fld>
            <a:endParaRPr lang="en-US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Academic Focus (cont.)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dirty="0" smtClean="0"/>
              <a:t>Bests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Best in communication</a:t>
            </a:r>
          </a:p>
          <a:p>
            <a:pPr lvl="2">
              <a:lnSpc>
                <a:spcPct val="90000"/>
              </a:lnSpc>
            </a:pPr>
            <a:r>
              <a:rPr lang="en-US" sz="1400" dirty="0" smtClean="0"/>
              <a:t>In every time; in every place; in every context;</a:t>
            </a:r>
          </a:p>
          <a:p>
            <a:pPr lvl="2">
              <a:lnSpc>
                <a:spcPct val="90000"/>
              </a:lnSpc>
            </a:pPr>
            <a:r>
              <a:rPr lang="en-US" sz="1400" dirty="0" smtClean="0"/>
              <a:t>In assumptions; In interpretations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Best in </a:t>
            </a:r>
            <a:r>
              <a:rPr lang="en-US" sz="1800" dirty="0" smtClean="0"/>
              <a:t>technical analysis</a:t>
            </a:r>
            <a:endParaRPr lang="en-US" sz="1800" dirty="0"/>
          </a:p>
          <a:p>
            <a:pPr lvl="2">
              <a:lnSpc>
                <a:spcPct val="90000"/>
              </a:lnSpc>
            </a:pPr>
            <a:r>
              <a:rPr lang="en-US" sz="1400" dirty="0" smtClean="0"/>
              <a:t>Quantitative and qualitative</a:t>
            </a:r>
            <a:endParaRPr lang="en-US" sz="1400" dirty="0"/>
          </a:p>
          <a:p>
            <a:pPr lvl="1">
              <a:lnSpc>
                <a:spcPct val="90000"/>
              </a:lnSpc>
            </a:pPr>
            <a:r>
              <a:rPr lang="en-US" sz="1800" dirty="0" smtClean="0"/>
              <a:t>Best in observation</a:t>
            </a:r>
          </a:p>
          <a:p>
            <a:pPr lvl="2">
              <a:lnSpc>
                <a:spcPct val="90000"/>
              </a:lnSpc>
            </a:pPr>
            <a:r>
              <a:rPr lang="en-US" sz="1400" dirty="0" smtClean="0"/>
              <a:t>External (telescope) – Astronomy, Economics</a:t>
            </a:r>
          </a:p>
          <a:p>
            <a:pPr lvl="2">
              <a:lnSpc>
                <a:spcPct val="90000"/>
              </a:lnSpc>
            </a:pPr>
            <a:r>
              <a:rPr lang="en-US" sz="1400" dirty="0" smtClean="0"/>
              <a:t>Internal (microscope)– Biology, Anthropology</a:t>
            </a:r>
            <a:endParaRPr lang="en-US" sz="1400" dirty="0"/>
          </a:p>
          <a:p>
            <a:pPr lvl="2">
              <a:lnSpc>
                <a:spcPct val="90000"/>
              </a:lnSpc>
            </a:pPr>
            <a:endParaRPr lang="en-US" sz="14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Quantitative Research (e.g., FIN 303 and SOM 306)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1800" dirty="0" smtClean="0"/>
              <a:t>Descriptive Statistics/Visualization, Inferential Statistics, Hypothesis Testing (explanation), Linear Regression (prediction), Return-on-Investment, Cash Flow, Industry </a:t>
            </a:r>
            <a:r>
              <a:rPr lang="en-US" sz="1800" dirty="0" err="1" smtClean="0"/>
              <a:t>Comparables</a:t>
            </a:r>
            <a:r>
              <a:rPr lang="en-US" sz="1800" dirty="0" smtClean="0"/>
              <a:t>, Portfolio Optimization</a:t>
            </a:r>
            <a:endParaRPr lang="en-US" sz="1800" dirty="0"/>
          </a:p>
          <a:p>
            <a:pPr lvl="1"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2000" dirty="0" smtClean="0"/>
              <a:t>Qualitative Research (e.g., from MGT 360 and MKT 304)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1800" dirty="0" smtClean="0"/>
              <a:t>In-depth Interview, Oral History, Focus Group, Ethnography, Content Analysis, Case Study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1673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 smtClean="0"/>
              <a:t>Personal Competencies for </a:t>
            </a:r>
            <a:r>
              <a:rPr lang="en-US" altLang="en-US" sz="3200" i="1" u="sng" dirty="0" smtClean="0"/>
              <a:t>Managerial</a:t>
            </a:r>
            <a:r>
              <a:rPr lang="en-US" altLang="en-US" sz="3200" dirty="0" smtClean="0"/>
              <a:t> Success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Autofit/>
          </a:bodyPr>
          <a:lstStyle/>
          <a:p>
            <a:r>
              <a:rPr lang="en-US" altLang="en-US" sz="1600" dirty="0" smtClean="0"/>
              <a:t>All competencies are important, but a few competencies characterize the key differences between </a:t>
            </a:r>
            <a:r>
              <a:rPr lang="en-US" altLang="en-US" sz="1600" i="1" dirty="0" smtClean="0"/>
              <a:t>professionals</a:t>
            </a:r>
            <a:r>
              <a:rPr lang="en-US" altLang="en-US" sz="1600" dirty="0" smtClean="0"/>
              <a:t> and </a:t>
            </a:r>
            <a:r>
              <a:rPr lang="en-US" altLang="en-US" sz="1600" i="1" dirty="0" smtClean="0"/>
              <a:t>managers</a:t>
            </a:r>
            <a:r>
              <a:rPr lang="en-US" altLang="en-US" sz="1600" dirty="0" smtClean="0"/>
              <a:t>.  These are relatively indifferent to country, economy, industry, firm, salary, rank, seniority, etc.</a:t>
            </a:r>
          </a:p>
          <a:p>
            <a:endParaRPr lang="en-US" altLang="en-US" sz="1600" dirty="0" smtClean="0"/>
          </a:p>
          <a:p>
            <a:r>
              <a:rPr lang="en-US" altLang="en-US" sz="1600" dirty="0" smtClean="0"/>
              <a:t>Ethics and Values; Integrity and Trust; Compassion; Managing Diversity;</a:t>
            </a:r>
          </a:p>
          <a:p>
            <a:pPr lvl="1"/>
            <a:r>
              <a:rPr lang="en-US" altLang="en-US" sz="1400" dirty="0" smtClean="0"/>
              <a:t>Successful managers know that </a:t>
            </a:r>
            <a:r>
              <a:rPr lang="en-US" altLang="en-US" sz="1400" i="1" dirty="0" smtClean="0"/>
              <a:t>trust is the</a:t>
            </a:r>
            <a:r>
              <a:rPr lang="en-US" altLang="en-US" sz="1400" dirty="0" smtClean="0"/>
              <a:t> </a:t>
            </a:r>
            <a:r>
              <a:rPr lang="en-US" altLang="en-US" sz="1400" i="1" dirty="0" smtClean="0"/>
              <a:t>true organizational currency</a:t>
            </a:r>
            <a:r>
              <a:rPr lang="en-US" altLang="en-US" sz="1400" dirty="0" smtClean="0"/>
              <a:t>.</a:t>
            </a:r>
          </a:p>
          <a:p>
            <a:r>
              <a:rPr lang="en-US" altLang="en-US" sz="1600" dirty="0" smtClean="0"/>
              <a:t>Action Oriented; Command Skills; Managerial Courage; Standing Alone;</a:t>
            </a:r>
          </a:p>
          <a:p>
            <a:pPr lvl="1"/>
            <a:r>
              <a:rPr lang="en-US" altLang="en-US" sz="1400" dirty="0" smtClean="0"/>
              <a:t>Successful managers shrewdly demonstrate a </a:t>
            </a:r>
            <a:r>
              <a:rPr lang="en-US" altLang="en-US" sz="1400" i="1" dirty="0" smtClean="0"/>
              <a:t>bias towards action</a:t>
            </a:r>
            <a:r>
              <a:rPr lang="en-US" altLang="en-US" sz="1400" dirty="0" smtClean="0"/>
              <a:t>.</a:t>
            </a:r>
          </a:p>
          <a:p>
            <a:r>
              <a:rPr lang="en-US" altLang="en-US" sz="1600" dirty="0" smtClean="0"/>
              <a:t>Interpersonal Savvy; Organizational Agility; Political Savvy; Creativity;</a:t>
            </a:r>
          </a:p>
          <a:p>
            <a:pPr lvl="1"/>
            <a:r>
              <a:rPr lang="en-US" altLang="en-US" sz="1400" dirty="0" smtClean="0"/>
              <a:t>Successful managers have </a:t>
            </a:r>
            <a:r>
              <a:rPr lang="en-US" altLang="en-US" sz="1400" i="1" dirty="0" smtClean="0"/>
              <a:t>behavioral flexibility</a:t>
            </a:r>
            <a:r>
              <a:rPr lang="en-US" altLang="en-US" sz="1400" dirty="0" smtClean="0"/>
              <a:t> to adapt to reach any goal.</a:t>
            </a:r>
          </a:p>
          <a:p>
            <a:r>
              <a:rPr lang="en-US" altLang="en-US" sz="1600" dirty="0" smtClean="0"/>
              <a:t>Developing Relationships with Bosses, Direct Reports, and Peers;</a:t>
            </a:r>
          </a:p>
          <a:p>
            <a:pPr lvl="1"/>
            <a:r>
              <a:rPr lang="en-US" altLang="en-US" sz="1400" dirty="0" smtClean="0"/>
              <a:t>Successful managers are constantly </a:t>
            </a:r>
            <a:r>
              <a:rPr lang="en-US" altLang="en-US" sz="1400" i="1" dirty="0" smtClean="0"/>
              <a:t>cultivating and nurturing relationships</a:t>
            </a:r>
            <a:r>
              <a:rPr lang="en-US" altLang="en-US" sz="1400" dirty="0" smtClean="0"/>
              <a:t>.</a:t>
            </a:r>
          </a:p>
          <a:p>
            <a:r>
              <a:rPr lang="en-US" altLang="en-US" sz="1600" dirty="0" smtClean="0"/>
              <a:t>Managing Through Systems; Personal Learning;</a:t>
            </a:r>
          </a:p>
          <a:p>
            <a:pPr lvl="1"/>
            <a:r>
              <a:rPr lang="en-US" altLang="en-US" sz="1400" dirty="0" smtClean="0"/>
              <a:t>Successful managers are the best at </a:t>
            </a:r>
            <a:r>
              <a:rPr lang="en-US" altLang="en-US" sz="1400" i="1" dirty="0" smtClean="0"/>
              <a:t>self-initiated learning</a:t>
            </a:r>
            <a:r>
              <a:rPr lang="en-US" altLang="en-US" sz="1400" dirty="0" smtClean="0"/>
              <a:t>, and the best at </a:t>
            </a:r>
            <a:r>
              <a:rPr lang="en-US" altLang="en-US" sz="1400" i="1" dirty="0" smtClean="0"/>
              <a:t>visualizing invisible structures</a:t>
            </a:r>
            <a:r>
              <a:rPr lang="en-US" altLang="en-US" sz="1400" dirty="0" smtClean="0"/>
              <a:t> in entire organizational ecosystems.</a:t>
            </a:r>
          </a:p>
          <a:p>
            <a:r>
              <a:rPr lang="en-US" altLang="en-US" sz="1600" b="1" dirty="0" smtClean="0"/>
              <a:t>Tolerance for Ambiguity; Dealing With Paradox; Conflict Management;</a:t>
            </a:r>
          </a:p>
          <a:p>
            <a:pPr lvl="1"/>
            <a:r>
              <a:rPr lang="en-US" altLang="en-US" sz="1400" dirty="0" smtClean="0"/>
              <a:t>Successful managers thrive in environments of </a:t>
            </a:r>
            <a:r>
              <a:rPr lang="en-US" altLang="en-US" sz="1400" i="1" dirty="0" smtClean="0"/>
              <a:t>uncertainty</a:t>
            </a:r>
            <a:r>
              <a:rPr lang="en-US" altLang="en-US" sz="1400" dirty="0" smtClean="0"/>
              <a:t>.</a:t>
            </a:r>
          </a:p>
          <a:p>
            <a:pPr lvl="1"/>
            <a:r>
              <a:rPr lang="en-US" altLang="en-US" sz="1400" dirty="0" err="1" smtClean="0"/>
              <a:t>e.g</a:t>
            </a:r>
            <a:r>
              <a:rPr lang="en-US" altLang="en-US" sz="1400" dirty="0" smtClean="0"/>
              <a:t>, Non-routine decision-making; unclear goals, tasks, and outcomes; role conflict</a:t>
            </a:r>
          </a:p>
          <a:p>
            <a:endParaRPr lang="en-US" altLang="en-US" sz="1600" b="1" dirty="0" smtClean="0"/>
          </a:p>
          <a:p>
            <a:r>
              <a:rPr lang="en-US" altLang="en-US" sz="1600" b="1" dirty="0" smtClean="0"/>
              <a:t>This last one—</a:t>
            </a:r>
            <a:r>
              <a:rPr lang="en-US" altLang="en-US" sz="1600" b="1" i="1" dirty="0" smtClean="0"/>
              <a:t>tolerance for ambiguity</a:t>
            </a:r>
            <a:r>
              <a:rPr lang="en-US" altLang="en-US" sz="1600" b="1" dirty="0" smtClean="0"/>
              <a:t>—that is the most important for strategic success</a:t>
            </a:r>
            <a:endParaRPr lang="en-US" altLang="en-US" sz="1600" b="1" dirty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3DDDDD-DC1B-489E-B658-D4087DDFDD7B}" type="slidenum">
              <a:rPr lang="en-US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213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33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33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Macro-level (Business-level)</a:t>
            </a:r>
          </a:p>
          <a:p>
            <a:pPr lvl="1"/>
            <a:r>
              <a:rPr lang="en-US" sz="2000" dirty="0" err="1" smtClean="0"/>
              <a:t>Calatayud</a:t>
            </a:r>
            <a:r>
              <a:rPr lang="en-US" sz="2000" dirty="0" smtClean="0"/>
              <a:t>, A. (May 24, 2018) Betting Companies Power Up After </a:t>
            </a:r>
            <a:r>
              <a:rPr lang="en-US" sz="2000" dirty="0"/>
              <a:t>Ruling. Wall Street </a:t>
            </a:r>
            <a:r>
              <a:rPr lang="en-US" sz="2000" dirty="0" smtClean="0"/>
              <a:t>Journal.</a:t>
            </a:r>
            <a:endParaRPr lang="en-US" sz="2000" dirty="0"/>
          </a:p>
          <a:p>
            <a:endParaRPr lang="en-US" sz="2400" dirty="0" smtClean="0"/>
          </a:p>
          <a:p>
            <a:r>
              <a:rPr lang="en-US" sz="2400" dirty="0" err="1" smtClean="0"/>
              <a:t>Meso</a:t>
            </a:r>
            <a:r>
              <a:rPr lang="en-US" sz="2400" dirty="0" smtClean="0"/>
              <a:t>-level (Product-level</a:t>
            </a:r>
            <a:r>
              <a:rPr lang="en-US" sz="2400" dirty="0"/>
              <a:t>)</a:t>
            </a:r>
          </a:p>
          <a:p>
            <a:pPr lvl="1"/>
            <a:r>
              <a:rPr lang="en-US" sz="2000" dirty="0" err="1"/>
              <a:t>Calatayud</a:t>
            </a:r>
            <a:r>
              <a:rPr lang="en-US" sz="2000" dirty="0"/>
              <a:t>, A. (</a:t>
            </a:r>
            <a:r>
              <a:rPr lang="en-US" sz="2000" dirty="0" smtClean="0"/>
              <a:t>March 31, 2017) Fresh Beef to McDonalds—Trying to Turn around its U.S. Business, chain ditches frozen patties for Quarter Pounders. </a:t>
            </a:r>
            <a:r>
              <a:rPr lang="en-US" sz="2000" dirty="0"/>
              <a:t>Wall Street Journal.</a:t>
            </a:r>
          </a:p>
          <a:p>
            <a:endParaRPr lang="en-US" sz="2400" dirty="0" smtClean="0"/>
          </a:p>
          <a:p>
            <a:r>
              <a:rPr lang="en-US" sz="2400" dirty="0" smtClean="0"/>
              <a:t>Micro-level (Process-level</a:t>
            </a:r>
            <a:r>
              <a:rPr lang="en-US" sz="2400" dirty="0"/>
              <a:t>)</a:t>
            </a:r>
          </a:p>
          <a:p>
            <a:pPr lvl="1"/>
            <a:r>
              <a:rPr lang="en-US" sz="2000" dirty="0" err="1" smtClean="0"/>
              <a:t>Geron</a:t>
            </a:r>
            <a:r>
              <a:rPr lang="en-US" sz="2000" dirty="0" smtClean="0"/>
              <a:t>, T. </a:t>
            </a:r>
            <a:r>
              <a:rPr lang="en-US" sz="2000" dirty="0"/>
              <a:t>(May </a:t>
            </a:r>
            <a:r>
              <a:rPr lang="en-US" sz="2000" dirty="0" smtClean="0"/>
              <a:t>28, </a:t>
            </a:r>
            <a:r>
              <a:rPr lang="en-US" sz="2000" dirty="0"/>
              <a:t>2018) </a:t>
            </a:r>
            <a:r>
              <a:rPr lang="en-US" sz="2000" dirty="0" smtClean="0"/>
              <a:t>One Remedy for High Health Costs: </a:t>
            </a:r>
            <a:r>
              <a:rPr lang="en-US" sz="2000" dirty="0" err="1" smtClean="0"/>
              <a:t>Blockchain</a:t>
            </a:r>
            <a:r>
              <a:rPr lang="en-US" sz="2000" dirty="0" smtClean="0"/>
              <a:t>. </a:t>
            </a:r>
            <a:r>
              <a:rPr lang="en-US" sz="2000" dirty="0"/>
              <a:t>Wall Street Journal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6928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529</Words>
  <Application>Microsoft Office PowerPoint</Application>
  <PresentationFormat>On-screen Show (4:3)</PresentationFormat>
  <Paragraphs>76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Lucida Sans Unicode</vt:lpstr>
      <vt:lpstr>Office Theme</vt:lpstr>
      <vt:lpstr>BUS 497a:  Capstone: Strategic Management</vt:lpstr>
      <vt:lpstr>Introduction</vt:lpstr>
      <vt:lpstr>Academic Focus</vt:lpstr>
      <vt:lpstr>Academic Focus (cont.)</vt:lpstr>
      <vt:lpstr>Personal Competencies for Managerial Success</vt:lpstr>
      <vt:lpstr>Some Examples</vt:lpstr>
    </vt:vector>
  </TitlesOfParts>
  <Company>CSU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Multi-disciplinary Perspective on Decision-making and Creativity:</dc:title>
  <dc:creator>Smith, Wayne W</dc:creator>
  <cp:lastModifiedBy>Smith, Wayne W</cp:lastModifiedBy>
  <cp:revision>27</cp:revision>
  <dcterms:created xsi:type="dcterms:W3CDTF">2013-05-23T23:44:11Z</dcterms:created>
  <dcterms:modified xsi:type="dcterms:W3CDTF">2019-06-11T00:21:59Z</dcterms:modified>
</cp:coreProperties>
</file>