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sldIdLst>
    <p:sldId id="384" r:id="rId2"/>
    <p:sldId id="385"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image" Target="../media/image6.png"/><Relationship Id="rId4" Type="http://schemas.openxmlformats.org/officeDocument/2006/relationships/image" Target="NULL"/></Relationships>
</file>

<file path=ppt/diagrams/_rels/data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NULL"/><Relationship Id="rId1" Type="http://schemas.openxmlformats.org/officeDocument/2006/relationships/image" Target="../media/image9.png"/><Relationship Id="rId4" Type="http://schemas.openxmlformats.org/officeDocument/2006/relationships/image" Target="NULL"/></Relationships>
</file>

<file path=ppt/diagrams/_rels/data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NULL"/><Relationship Id="rId1" Type="http://schemas.openxmlformats.org/officeDocument/2006/relationships/image" Target="../media/image30.png"/><Relationship Id="rId6" Type="http://schemas.openxmlformats.org/officeDocument/2006/relationships/image" Target="NULL"/><Relationship Id="rId5" Type="http://schemas.openxmlformats.org/officeDocument/2006/relationships/image" Target="../media/image32.png"/><Relationship Id="rId4" Type="http://schemas.openxmlformats.org/officeDocument/2006/relationships/image" Target="NULL"/></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NULL"/><Relationship Id="rId1" Type="http://schemas.openxmlformats.org/officeDocument/2006/relationships/image" Target="../media/image6.png"/><Relationship Id="rId4" Type="http://schemas.openxmlformats.org/officeDocument/2006/relationships/image" Target="NULL"/></Relationships>
</file>

<file path=ppt/diagrams/_rels/drawing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NULL"/><Relationship Id="rId1" Type="http://schemas.openxmlformats.org/officeDocument/2006/relationships/image" Target="../media/image9.png"/><Relationship Id="rId4" Type="http://schemas.openxmlformats.org/officeDocument/2006/relationships/image" Target="NULL"/></Relationships>
</file>

<file path=ppt/diagrams/_rels/drawing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NULL"/><Relationship Id="rId1" Type="http://schemas.openxmlformats.org/officeDocument/2006/relationships/image" Target="../media/image30.png"/><Relationship Id="rId6" Type="http://schemas.openxmlformats.org/officeDocument/2006/relationships/image" Target="NULL"/><Relationship Id="rId5" Type="http://schemas.openxmlformats.org/officeDocument/2006/relationships/image" Target="../media/image32.png"/><Relationship Id="rId4" Type="http://schemas.openxmlformats.org/officeDocument/2006/relationships/image" Target="NUL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1C571A1-BCAF-4426-AD77-AB02DC87926B}"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4FB27B0-A03A-4DE9-B8D8-D00506A65E33}">
      <dgm:prSet/>
      <dgm:spPr/>
      <dgm:t>
        <a:bodyPr/>
        <a:lstStyle/>
        <a:p>
          <a:pPr>
            <a:defRPr b="1"/>
          </a:pPr>
          <a:r>
            <a:rPr lang="en-US"/>
            <a:t>I am a Marketing Major with an Econ Minor</a:t>
          </a:r>
        </a:p>
      </dgm:t>
    </dgm:pt>
    <dgm:pt modelId="{C425BB50-86BF-46F5-AC49-177201B9F053}" type="parTrans" cxnId="{B7CD1A4B-6882-4545-B98C-B128121A6962}">
      <dgm:prSet/>
      <dgm:spPr/>
      <dgm:t>
        <a:bodyPr/>
        <a:lstStyle/>
        <a:p>
          <a:endParaRPr lang="en-US"/>
        </a:p>
      </dgm:t>
    </dgm:pt>
    <dgm:pt modelId="{380CBE13-DC5A-4BC7-8D72-EA89A26DD221}" type="sibTrans" cxnId="{B7CD1A4B-6882-4545-B98C-B128121A6962}">
      <dgm:prSet/>
      <dgm:spPr/>
      <dgm:t>
        <a:bodyPr/>
        <a:lstStyle/>
        <a:p>
          <a:endParaRPr lang="en-US"/>
        </a:p>
      </dgm:t>
    </dgm:pt>
    <dgm:pt modelId="{3F4E6017-A808-4917-A2F2-58250548284D}">
      <dgm:prSet/>
      <dgm:spPr/>
      <dgm:t>
        <a:bodyPr/>
        <a:lstStyle/>
        <a:p>
          <a:pPr>
            <a:defRPr b="1"/>
          </a:pPr>
          <a:r>
            <a:rPr lang="en-US"/>
            <a:t>I will be talking about Market Basket Analysis</a:t>
          </a:r>
        </a:p>
      </dgm:t>
    </dgm:pt>
    <dgm:pt modelId="{2D0F4CE3-3619-407B-B6C0-46D4DFD985DE}" type="parTrans" cxnId="{9003F0FD-7B5B-46E7-9628-5A6E30AEE94F}">
      <dgm:prSet/>
      <dgm:spPr/>
      <dgm:t>
        <a:bodyPr/>
        <a:lstStyle/>
        <a:p>
          <a:endParaRPr lang="en-US"/>
        </a:p>
      </dgm:t>
    </dgm:pt>
    <dgm:pt modelId="{A58E8DB1-C5CC-4054-A81C-75979695CAAA}" type="sibTrans" cxnId="{9003F0FD-7B5B-46E7-9628-5A6E30AEE94F}">
      <dgm:prSet/>
      <dgm:spPr/>
      <dgm:t>
        <a:bodyPr/>
        <a:lstStyle/>
        <a:p>
          <a:endParaRPr lang="en-US"/>
        </a:p>
      </dgm:t>
    </dgm:pt>
    <dgm:pt modelId="{D3064249-A010-46D0-A3AD-F96F814635FD}">
      <dgm:prSet/>
      <dgm:spPr/>
      <dgm:t>
        <a:bodyPr/>
        <a:lstStyle/>
        <a:p>
          <a:pPr algn="l"/>
          <a:r>
            <a:rPr lang="en-US" dirty="0"/>
            <a:t>Learned it from MKT 356 Marketing Metrics</a:t>
          </a:r>
        </a:p>
      </dgm:t>
    </dgm:pt>
    <dgm:pt modelId="{CDDC5D93-760A-4003-BE6A-47F89879C414}" type="parTrans" cxnId="{2B8CEAAD-FB57-49B5-A69C-DE2FD9C68EF5}">
      <dgm:prSet/>
      <dgm:spPr/>
      <dgm:t>
        <a:bodyPr/>
        <a:lstStyle/>
        <a:p>
          <a:endParaRPr lang="en-US"/>
        </a:p>
      </dgm:t>
    </dgm:pt>
    <dgm:pt modelId="{BBD1CF01-BB97-4216-9AF6-B0882DB42B72}" type="sibTrans" cxnId="{2B8CEAAD-FB57-49B5-A69C-DE2FD9C68EF5}">
      <dgm:prSet/>
      <dgm:spPr/>
      <dgm:t>
        <a:bodyPr/>
        <a:lstStyle/>
        <a:p>
          <a:endParaRPr lang="en-US"/>
        </a:p>
      </dgm:t>
    </dgm:pt>
    <dgm:pt modelId="{CF79A0E7-9C6D-43AB-91F5-E995412790B4}">
      <dgm:prSet/>
      <dgm:spPr/>
      <dgm:t>
        <a:bodyPr/>
        <a:lstStyle/>
        <a:p>
          <a:pPr algn="l"/>
          <a:r>
            <a:rPr lang="en-US" dirty="0"/>
            <a:t>It is simple and gives a lot of information</a:t>
          </a:r>
        </a:p>
        <a:p>
          <a:pPr algn="l"/>
          <a:r>
            <a:rPr lang="en-US" dirty="0"/>
            <a:t>Builds off Consumer Behavior</a:t>
          </a:r>
        </a:p>
        <a:p>
          <a:pPr algn="l"/>
          <a:r>
            <a:rPr lang="en-US" dirty="0"/>
            <a:t>(Substitutes vs Compliments)</a:t>
          </a:r>
        </a:p>
      </dgm:t>
    </dgm:pt>
    <dgm:pt modelId="{0714B3CF-D177-47D1-9091-8F77102A4A61}" type="parTrans" cxnId="{D4856F78-1229-471A-B08D-D834093127D0}">
      <dgm:prSet/>
      <dgm:spPr/>
      <dgm:t>
        <a:bodyPr/>
        <a:lstStyle/>
        <a:p>
          <a:endParaRPr lang="en-US"/>
        </a:p>
      </dgm:t>
    </dgm:pt>
    <dgm:pt modelId="{B5244C26-5A9D-4C66-ADE9-8DA9625FD2EE}" type="sibTrans" cxnId="{D4856F78-1229-471A-B08D-D834093127D0}">
      <dgm:prSet/>
      <dgm:spPr/>
      <dgm:t>
        <a:bodyPr/>
        <a:lstStyle/>
        <a:p>
          <a:endParaRPr lang="en-US"/>
        </a:p>
      </dgm:t>
    </dgm:pt>
    <dgm:pt modelId="{7B886FE5-A591-448F-B779-8694DAFBBE94}" type="pres">
      <dgm:prSet presAssocID="{F1C571A1-BCAF-4426-AD77-AB02DC87926B}" presName="root" presStyleCnt="0">
        <dgm:presLayoutVars>
          <dgm:dir/>
          <dgm:resizeHandles val="exact"/>
        </dgm:presLayoutVars>
      </dgm:prSet>
      <dgm:spPr/>
      <dgm:t>
        <a:bodyPr/>
        <a:lstStyle/>
        <a:p>
          <a:endParaRPr lang="en-US"/>
        </a:p>
      </dgm:t>
    </dgm:pt>
    <dgm:pt modelId="{777032D6-BB53-45E4-BFD2-A14B5D45A69B}" type="pres">
      <dgm:prSet presAssocID="{54FB27B0-A03A-4DE9-B8D8-D00506A65E33}" presName="compNode" presStyleCnt="0"/>
      <dgm:spPr/>
    </dgm:pt>
    <dgm:pt modelId="{081F55F2-2F69-463E-BA59-6544A002487B}" type="pres">
      <dgm:prSet presAssocID="{54FB27B0-A03A-4DE9-B8D8-D00506A65E33}" presName="iconRect" presStyleLbl="node1" presStyleIdx="0" presStyleCnt="2" custLinFactNeighborX="68919" custLinFactNeighborY="-236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egaphone"/>
        </a:ext>
      </dgm:extLst>
    </dgm:pt>
    <dgm:pt modelId="{405D6C5D-9F17-4146-96B3-80B7746A7D05}" type="pres">
      <dgm:prSet presAssocID="{54FB27B0-A03A-4DE9-B8D8-D00506A65E33}" presName="iconSpace" presStyleCnt="0"/>
      <dgm:spPr/>
    </dgm:pt>
    <dgm:pt modelId="{EBF495CF-DA29-4E7B-8F48-99EC441F413A}" type="pres">
      <dgm:prSet presAssocID="{54FB27B0-A03A-4DE9-B8D8-D00506A65E33}" presName="parTx" presStyleLbl="revTx" presStyleIdx="0" presStyleCnt="4">
        <dgm:presLayoutVars>
          <dgm:chMax val="0"/>
          <dgm:chPref val="0"/>
        </dgm:presLayoutVars>
      </dgm:prSet>
      <dgm:spPr/>
      <dgm:t>
        <a:bodyPr/>
        <a:lstStyle/>
        <a:p>
          <a:endParaRPr lang="en-US"/>
        </a:p>
      </dgm:t>
    </dgm:pt>
    <dgm:pt modelId="{5AB992E8-1565-4F87-AEAC-1D5F3EAE541B}" type="pres">
      <dgm:prSet presAssocID="{54FB27B0-A03A-4DE9-B8D8-D00506A65E33}" presName="txSpace" presStyleCnt="0"/>
      <dgm:spPr/>
    </dgm:pt>
    <dgm:pt modelId="{5349447C-C2B4-42BA-8643-20725D48526A}" type="pres">
      <dgm:prSet presAssocID="{54FB27B0-A03A-4DE9-B8D8-D00506A65E33}" presName="desTx" presStyleLbl="revTx" presStyleIdx="1" presStyleCnt="4">
        <dgm:presLayoutVars/>
      </dgm:prSet>
      <dgm:spPr/>
    </dgm:pt>
    <dgm:pt modelId="{2A1EE0FC-49BA-4BB3-9D9C-FF8188D6A178}" type="pres">
      <dgm:prSet presAssocID="{380CBE13-DC5A-4BC7-8D72-EA89A26DD221}" presName="sibTrans" presStyleCnt="0"/>
      <dgm:spPr/>
    </dgm:pt>
    <dgm:pt modelId="{DDA0956F-AA4A-4F9B-A452-228C2B0D6DED}" type="pres">
      <dgm:prSet presAssocID="{3F4E6017-A808-4917-A2F2-58250548284D}" presName="compNode" presStyleCnt="0"/>
      <dgm:spPr/>
    </dgm:pt>
    <dgm:pt modelId="{023C3DD7-AA01-4873-B877-78C151394313}" type="pres">
      <dgm:prSet presAssocID="{3F4E6017-A808-4917-A2F2-58250548284D}" presName="iconRect" presStyleLbl="node1" presStyleIdx="1" presStyleCnt="2" custLinFactNeighborX="62468" custLinFactNeighborY="-236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Venn diagram"/>
        </a:ext>
      </dgm:extLst>
    </dgm:pt>
    <dgm:pt modelId="{491DC793-E90E-4547-AFEF-46E1C6B5A1D3}" type="pres">
      <dgm:prSet presAssocID="{3F4E6017-A808-4917-A2F2-58250548284D}" presName="iconSpace" presStyleCnt="0"/>
      <dgm:spPr/>
    </dgm:pt>
    <dgm:pt modelId="{5DC06B5D-F986-489B-BF88-4484290B52E8}" type="pres">
      <dgm:prSet presAssocID="{3F4E6017-A808-4917-A2F2-58250548284D}" presName="parTx" presStyleLbl="revTx" presStyleIdx="2" presStyleCnt="4">
        <dgm:presLayoutVars>
          <dgm:chMax val="0"/>
          <dgm:chPref val="0"/>
        </dgm:presLayoutVars>
      </dgm:prSet>
      <dgm:spPr/>
      <dgm:t>
        <a:bodyPr/>
        <a:lstStyle/>
        <a:p>
          <a:endParaRPr lang="en-US"/>
        </a:p>
      </dgm:t>
    </dgm:pt>
    <dgm:pt modelId="{242C592F-1106-45F0-BC51-2AA9900AE35D}" type="pres">
      <dgm:prSet presAssocID="{3F4E6017-A808-4917-A2F2-58250548284D}" presName="txSpace" presStyleCnt="0"/>
      <dgm:spPr/>
    </dgm:pt>
    <dgm:pt modelId="{58648A81-987E-4AA3-B8B9-59DFDBA7A1E6}" type="pres">
      <dgm:prSet presAssocID="{3F4E6017-A808-4917-A2F2-58250548284D}" presName="desTx" presStyleLbl="revTx" presStyleIdx="3" presStyleCnt="4">
        <dgm:presLayoutVars/>
      </dgm:prSet>
      <dgm:spPr/>
      <dgm:t>
        <a:bodyPr/>
        <a:lstStyle/>
        <a:p>
          <a:endParaRPr lang="en-US"/>
        </a:p>
      </dgm:t>
    </dgm:pt>
  </dgm:ptLst>
  <dgm:cxnLst>
    <dgm:cxn modelId="{012178A2-2AAD-4146-B805-3F5EFCDC188C}" type="presOf" srcId="{3F4E6017-A808-4917-A2F2-58250548284D}" destId="{5DC06B5D-F986-489B-BF88-4484290B52E8}" srcOrd="0" destOrd="0" presId="urn:microsoft.com/office/officeart/2018/2/layout/IconLabelDescriptionList"/>
    <dgm:cxn modelId="{378E2FE4-A911-4819-B068-014E76C7129B}" type="presOf" srcId="{CF79A0E7-9C6D-43AB-91F5-E995412790B4}" destId="{58648A81-987E-4AA3-B8B9-59DFDBA7A1E6}" srcOrd="0" destOrd="1" presId="urn:microsoft.com/office/officeart/2018/2/layout/IconLabelDescriptionList"/>
    <dgm:cxn modelId="{A325B99C-ED05-4575-B269-79A25EE13B94}" type="presOf" srcId="{D3064249-A010-46D0-A3AD-F96F814635FD}" destId="{58648A81-987E-4AA3-B8B9-59DFDBA7A1E6}" srcOrd="0" destOrd="0" presId="urn:microsoft.com/office/officeart/2018/2/layout/IconLabelDescriptionList"/>
    <dgm:cxn modelId="{2B8CEAAD-FB57-49B5-A69C-DE2FD9C68EF5}" srcId="{3F4E6017-A808-4917-A2F2-58250548284D}" destId="{D3064249-A010-46D0-A3AD-F96F814635FD}" srcOrd="0" destOrd="0" parTransId="{CDDC5D93-760A-4003-BE6A-47F89879C414}" sibTransId="{BBD1CF01-BB97-4216-9AF6-B0882DB42B72}"/>
    <dgm:cxn modelId="{9003F0FD-7B5B-46E7-9628-5A6E30AEE94F}" srcId="{F1C571A1-BCAF-4426-AD77-AB02DC87926B}" destId="{3F4E6017-A808-4917-A2F2-58250548284D}" srcOrd="1" destOrd="0" parTransId="{2D0F4CE3-3619-407B-B6C0-46D4DFD985DE}" sibTransId="{A58E8DB1-C5CC-4054-A81C-75979695CAAA}"/>
    <dgm:cxn modelId="{B7CD1A4B-6882-4545-B98C-B128121A6962}" srcId="{F1C571A1-BCAF-4426-AD77-AB02DC87926B}" destId="{54FB27B0-A03A-4DE9-B8D8-D00506A65E33}" srcOrd="0" destOrd="0" parTransId="{C425BB50-86BF-46F5-AC49-177201B9F053}" sibTransId="{380CBE13-DC5A-4BC7-8D72-EA89A26DD221}"/>
    <dgm:cxn modelId="{D4856F78-1229-471A-B08D-D834093127D0}" srcId="{3F4E6017-A808-4917-A2F2-58250548284D}" destId="{CF79A0E7-9C6D-43AB-91F5-E995412790B4}" srcOrd="1" destOrd="0" parTransId="{0714B3CF-D177-47D1-9091-8F77102A4A61}" sibTransId="{B5244C26-5A9D-4C66-ADE9-8DA9625FD2EE}"/>
    <dgm:cxn modelId="{427D5839-E93E-4606-B1AB-904C0669E03B}" type="presOf" srcId="{F1C571A1-BCAF-4426-AD77-AB02DC87926B}" destId="{7B886FE5-A591-448F-B779-8694DAFBBE94}" srcOrd="0" destOrd="0" presId="urn:microsoft.com/office/officeart/2018/2/layout/IconLabelDescriptionList"/>
    <dgm:cxn modelId="{337F6181-9C40-455A-BA84-D353859B08ED}" type="presOf" srcId="{54FB27B0-A03A-4DE9-B8D8-D00506A65E33}" destId="{EBF495CF-DA29-4E7B-8F48-99EC441F413A}" srcOrd="0" destOrd="0" presId="urn:microsoft.com/office/officeart/2018/2/layout/IconLabelDescriptionList"/>
    <dgm:cxn modelId="{82D4A974-176E-4119-8501-5A6F68D0A53D}" type="presParOf" srcId="{7B886FE5-A591-448F-B779-8694DAFBBE94}" destId="{777032D6-BB53-45E4-BFD2-A14B5D45A69B}" srcOrd="0" destOrd="0" presId="urn:microsoft.com/office/officeart/2018/2/layout/IconLabelDescriptionList"/>
    <dgm:cxn modelId="{27E77A76-2EB6-428B-A12C-DC216C3FAA76}" type="presParOf" srcId="{777032D6-BB53-45E4-BFD2-A14B5D45A69B}" destId="{081F55F2-2F69-463E-BA59-6544A002487B}" srcOrd="0" destOrd="0" presId="urn:microsoft.com/office/officeart/2018/2/layout/IconLabelDescriptionList"/>
    <dgm:cxn modelId="{3DEC7A2D-0A10-4FDC-970A-ADBA79680FDD}" type="presParOf" srcId="{777032D6-BB53-45E4-BFD2-A14B5D45A69B}" destId="{405D6C5D-9F17-4146-96B3-80B7746A7D05}" srcOrd="1" destOrd="0" presId="urn:microsoft.com/office/officeart/2018/2/layout/IconLabelDescriptionList"/>
    <dgm:cxn modelId="{13E6EF16-D24B-421D-97E8-5D86AB5130CC}" type="presParOf" srcId="{777032D6-BB53-45E4-BFD2-A14B5D45A69B}" destId="{EBF495CF-DA29-4E7B-8F48-99EC441F413A}" srcOrd="2" destOrd="0" presId="urn:microsoft.com/office/officeart/2018/2/layout/IconLabelDescriptionList"/>
    <dgm:cxn modelId="{6E3F2589-7D22-426A-80B0-54272FBBFF21}" type="presParOf" srcId="{777032D6-BB53-45E4-BFD2-A14B5D45A69B}" destId="{5AB992E8-1565-4F87-AEAC-1D5F3EAE541B}" srcOrd="3" destOrd="0" presId="urn:microsoft.com/office/officeart/2018/2/layout/IconLabelDescriptionList"/>
    <dgm:cxn modelId="{CF912345-9816-4649-B621-3870604021E5}" type="presParOf" srcId="{777032D6-BB53-45E4-BFD2-A14B5D45A69B}" destId="{5349447C-C2B4-42BA-8643-20725D48526A}" srcOrd="4" destOrd="0" presId="urn:microsoft.com/office/officeart/2018/2/layout/IconLabelDescriptionList"/>
    <dgm:cxn modelId="{916A41A6-3959-4335-8590-E14DE93896F9}" type="presParOf" srcId="{7B886FE5-A591-448F-B779-8694DAFBBE94}" destId="{2A1EE0FC-49BA-4BB3-9D9C-FF8188D6A178}" srcOrd="1" destOrd="0" presId="urn:microsoft.com/office/officeart/2018/2/layout/IconLabelDescriptionList"/>
    <dgm:cxn modelId="{F2E42899-B362-4650-BAB4-0CED0C36B26E}" type="presParOf" srcId="{7B886FE5-A591-448F-B779-8694DAFBBE94}" destId="{DDA0956F-AA4A-4F9B-A452-228C2B0D6DED}" srcOrd="2" destOrd="0" presId="urn:microsoft.com/office/officeart/2018/2/layout/IconLabelDescriptionList"/>
    <dgm:cxn modelId="{C0966109-D741-4E6B-81DC-B72DA61B3DFC}" type="presParOf" srcId="{DDA0956F-AA4A-4F9B-A452-228C2B0D6DED}" destId="{023C3DD7-AA01-4873-B877-78C151394313}" srcOrd="0" destOrd="0" presId="urn:microsoft.com/office/officeart/2018/2/layout/IconLabelDescriptionList"/>
    <dgm:cxn modelId="{A7D2459D-34B0-4C75-905A-F1ADB572E8E1}" type="presParOf" srcId="{DDA0956F-AA4A-4F9B-A452-228C2B0D6DED}" destId="{491DC793-E90E-4547-AFEF-46E1C6B5A1D3}" srcOrd="1" destOrd="0" presId="urn:microsoft.com/office/officeart/2018/2/layout/IconLabelDescriptionList"/>
    <dgm:cxn modelId="{373F6F1A-FF55-4659-9797-836E3F426F11}" type="presParOf" srcId="{DDA0956F-AA4A-4F9B-A452-228C2B0D6DED}" destId="{5DC06B5D-F986-489B-BF88-4484290B52E8}" srcOrd="2" destOrd="0" presId="urn:microsoft.com/office/officeart/2018/2/layout/IconLabelDescriptionList"/>
    <dgm:cxn modelId="{BE076595-A80B-4A97-AB71-8C6EF8E91A77}" type="presParOf" srcId="{DDA0956F-AA4A-4F9B-A452-228C2B0D6DED}" destId="{242C592F-1106-45F0-BC51-2AA9900AE35D}" srcOrd="3" destOrd="0" presId="urn:microsoft.com/office/officeart/2018/2/layout/IconLabelDescriptionList"/>
    <dgm:cxn modelId="{1581EAE2-48AA-4551-AD33-BEE63CF71C92}" type="presParOf" srcId="{DDA0956F-AA4A-4F9B-A452-228C2B0D6DED}" destId="{58648A81-987E-4AA3-B8B9-59DFDBA7A1E6}"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F07818-243D-4FDE-90C1-3FBEEBCEBC9B}"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C72B01C3-4966-4A4C-B958-6051DDE64A2A}">
      <dgm:prSet/>
      <dgm:spPr/>
      <dgm:t>
        <a:bodyPr/>
        <a:lstStyle/>
        <a:p>
          <a:r>
            <a:rPr lang="en-US" b="0" i="0"/>
            <a:t>Analyzes  what customers buy, how much, and when</a:t>
          </a:r>
          <a:endParaRPr lang="en-US"/>
        </a:p>
      </dgm:t>
    </dgm:pt>
    <dgm:pt modelId="{94F678E0-F5F3-4820-A7B4-F5DA7244E454}" type="parTrans" cxnId="{707A17C7-6939-41A0-97EF-B43A9BFBF9A0}">
      <dgm:prSet/>
      <dgm:spPr/>
      <dgm:t>
        <a:bodyPr/>
        <a:lstStyle/>
        <a:p>
          <a:endParaRPr lang="en-US"/>
        </a:p>
      </dgm:t>
    </dgm:pt>
    <dgm:pt modelId="{686F4001-7199-47FF-BE0E-EADD049C61DD}" type="sibTrans" cxnId="{707A17C7-6939-41A0-97EF-B43A9BFBF9A0}">
      <dgm:prSet/>
      <dgm:spPr/>
      <dgm:t>
        <a:bodyPr/>
        <a:lstStyle/>
        <a:p>
          <a:endParaRPr lang="en-US"/>
        </a:p>
      </dgm:t>
    </dgm:pt>
    <dgm:pt modelId="{7E59E0A2-F057-4E79-A5E8-3140B5ABA0F0}">
      <dgm:prSet/>
      <dgm:spPr/>
      <dgm:t>
        <a:bodyPr/>
        <a:lstStyle/>
        <a:p>
          <a:r>
            <a:rPr lang="en-US" b="0" i="0"/>
            <a:t>Useful for:</a:t>
          </a:r>
          <a:endParaRPr lang="en-US"/>
        </a:p>
      </dgm:t>
    </dgm:pt>
    <dgm:pt modelId="{AE1EB4F7-CB2B-4450-B17F-C286F412AF47}" type="parTrans" cxnId="{79C321C0-C239-44F3-972F-735F744A842B}">
      <dgm:prSet/>
      <dgm:spPr/>
      <dgm:t>
        <a:bodyPr/>
        <a:lstStyle/>
        <a:p>
          <a:endParaRPr lang="en-US"/>
        </a:p>
      </dgm:t>
    </dgm:pt>
    <dgm:pt modelId="{D7038450-41AD-4DCE-A121-488CC2082D21}" type="sibTrans" cxnId="{79C321C0-C239-44F3-972F-735F744A842B}">
      <dgm:prSet/>
      <dgm:spPr/>
      <dgm:t>
        <a:bodyPr/>
        <a:lstStyle/>
        <a:p>
          <a:endParaRPr lang="en-US"/>
        </a:p>
      </dgm:t>
    </dgm:pt>
    <dgm:pt modelId="{BCB33EDE-B643-4FA3-875F-5F0D4EF6C04C}">
      <dgm:prSet/>
      <dgm:spPr/>
      <dgm:t>
        <a:bodyPr/>
        <a:lstStyle/>
        <a:p>
          <a:r>
            <a:rPr lang="en-US" b="0" i="0"/>
            <a:t>Characterizing customers</a:t>
          </a:r>
          <a:endParaRPr lang="en-US"/>
        </a:p>
      </dgm:t>
    </dgm:pt>
    <dgm:pt modelId="{AE4D8B1D-4499-4E59-A06B-A71D46FDCF2D}" type="parTrans" cxnId="{1CC06FF1-105A-47C5-AAFA-0B2D84FE5166}">
      <dgm:prSet/>
      <dgm:spPr/>
      <dgm:t>
        <a:bodyPr/>
        <a:lstStyle/>
        <a:p>
          <a:endParaRPr lang="en-US"/>
        </a:p>
      </dgm:t>
    </dgm:pt>
    <dgm:pt modelId="{BE8F56F3-1341-4EE8-BC7D-2AEE0B81F44F}" type="sibTrans" cxnId="{1CC06FF1-105A-47C5-AAFA-0B2D84FE5166}">
      <dgm:prSet/>
      <dgm:spPr/>
      <dgm:t>
        <a:bodyPr/>
        <a:lstStyle/>
        <a:p>
          <a:endParaRPr lang="en-US"/>
        </a:p>
      </dgm:t>
    </dgm:pt>
    <dgm:pt modelId="{24EAF610-407C-4775-99A2-05AB6038E1A0}">
      <dgm:prSet/>
      <dgm:spPr/>
      <dgm:t>
        <a:bodyPr/>
        <a:lstStyle/>
        <a:p>
          <a:r>
            <a:rPr lang="en-US" b="0" i="0"/>
            <a:t>Understanding why they make certain purchases</a:t>
          </a:r>
          <a:endParaRPr lang="en-US"/>
        </a:p>
      </dgm:t>
    </dgm:pt>
    <dgm:pt modelId="{9E296549-D300-4AC2-A7C4-00D4C2B76CEE}" type="parTrans" cxnId="{CC2CDB8E-25FE-4E43-B289-FC24E399D2DE}">
      <dgm:prSet/>
      <dgm:spPr/>
      <dgm:t>
        <a:bodyPr/>
        <a:lstStyle/>
        <a:p>
          <a:endParaRPr lang="en-US"/>
        </a:p>
      </dgm:t>
    </dgm:pt>
    <dgm:pt modelId="{AB42FC87-53F8-42BF-A2ED-705E7832A15A}" type="sibTrans" cxnId="{CC2CDB8E-25FE-4E43-B289-FC24E399D2DE}">
      <dgm:prSet/>
      <dgm:spPr/>
      <dgm:t>
        <a:bodyPr/>
        <a:lstStyle/>
        <a:p>
          <a:endParaRPr lang="en-US"/>
        </a:p>
      </dgm:t>
    </dgm:pt>
    <dgm:pt modelId="{AD02364C-F6BA-4EEF-9C8C-848E5161BCCF}">
      <dgm:prSet/>
      <dgm:spPr/>
      <dgm:t>
        <a:bodyPr/>
        <a:lstStyle/>
        <a:p>
          <a:r>
            <a:rPr lang="en-US" b="0" i="0" dirty="0"/>
            <a:t>Gaining insights about merchandise</a:t>
          </a:r>
          <a:endParaRPr lang="en-US" dirty="0"/>
        </a:p>
      </dgm:t>
    </dgm:pt>
    <dgm:pt modelId="{547F6E14-A7EF-4449-8EAF-B37F035F74AC}" type="parTrans" cxnId="{EEC7D606-41AA-4942-97F8-B9E994563B7D}">
      <dgm:prSet/>
      <dgm:spPr/>
      <dgm:t>
        <a:bodyPr/>
        <a:lstStyle/>
        <a:p>
          <a:endParaRPr lang="en-US"/>
        </a:p>
      </dgm:t>
    </dgm:pt>
    <dgm:pt modelId="{5B2A5E3A-BE4C-454A-82FE-E4ACADAD98BC}" type="sibTrans" cxnId="{EEC7D606-41AA-4942-97F8-B9E994563B7D}">
      <dgm:prSet/>
      <dgm:spPr/>
      <dgm:t>
        <a:bodyPr/>
        <a:lstStyle/>
        <a:p>
          <a:endParaRPr lang="en-US"/>
        </a:p>
      </dgm:t>
    </dgm:pt>
    <dgm:pt modelId="{A573713E-1C2B-4C9C-A186-46B5E37638DD}" type="pres">
      <dgm:prSet presAssocID="{CDF07818-243D-4FDE-90C1-3FBEEBCEBC9B}" presName="Name0" presStyleCnt="0">
        <dgm:presLayoutVars>
          <dgm:dir/>
          <dgm:animLvl val="lvl"/>
          <dgm:resizeHandles val="exact"/>
        </dgm:presLayoutVars>
      </dgm:prSet>
      <dgm:spPr/>
      <dgm:t>
        <a:bodyPr/>
        <a:lstStyle/>
        <a:p>
          <a:endParaRPr lang="en-US"/>
        </a:p>
      </dgm:t>
    </dgm:pt>
    <dgm:pt modelId="{8BDD8CC8-1C45-4948-9FC3-D7A30ACAC8C3}" type="pres">
      <dgm:prSet presAssocID="{7E59E0A2-F057-4E79-A5E8-3140B5ABA0F0}" presName="boxAndChildren" presStyleCnt="0"/>
      <dgm:spPr/>
    </dgm:pt>
    <dgm:pt modelId="{4C78AB13-307B-4A61-A005-0DC0932C90FF}" type="pres">
      <dgm:prSet presAssocID="{7E59E0A2-F057-4E79-A5E8-3140B5ABA0F0}" presName="parentTextBox" presStyleLbl="node1" presStyleIdx="0" presStyleCnt="2"/>
      <dgm:spPr/>
      <dgm:t>
        <a:bodyPr/>
        <a:lstStyle/>
        <a:p>
          <a:endParaRPr lang="en-US"/>
        </a:p>
      </dgm:t>
    </dgm:pt>
    <dgm:pt modelId="{FFD661FE-C1A7-4117-9D86-76BFD0F5E224}" type="pres">
      <dgm:prSet presAssocID="{7E59E0A2-F057-4E79-A5E8-3140B5ABA0F0}" presName="entireBox" presStyleLbl="node1" presStyleIdx="0" presStyleCnt="2"/>
      <dgm:spPr/>
      <dgm:t>
        <a:bodyPr/>
        <a:lstStyle/>
        <a:p>
          <a:endParaRPr lang="en-US"/>
        </a:p>
      </dgm:t>
    </dgm:pt>
    <dgm:pt modelId="{ACFD7364-8154-4F5F-894A-4D8F38E33B77}" type="pres">
      <dgm:prSet presAssocID="{7E59E0A2-F057-4E79-A5E8-3140B5ABA0F0}" presName="descendantBox" presStyleCnt="0"/>
      <dgm:spPr/>
    </dgm:pt>
    <dgm:pt modelId="{D2D1B641-00FE-4E7F-9C29-3D5A5DE9B0CC}" type="pres">
      <dgm:prSet presAssocID="{BCB33EDE-B643-4FA3-875F-5F0D4EF6C04C}" presName="childTextBox" presStyleLbl="fgAccFollowNode1" presStyleIdx="0" presStyleCnt="3">
        <dgm:presLayoutVars>
          <dgm:bulletEnabled val="1"/>
        </dgm:presLayoutVars>
      </dgm:prSet>
      <dgm:spPr/>
      <dgm:t>
        <a:bodyPr/>
        <a:lstStyle/>
        <a:p>
          <a:endParaRPr lang="en-US"/>
        </a:p>
      </dgm:t>
    </dgm:pt>
    <dgm:pt modelId="{B55855AC-4A5B-4C83-8362-7187FED92B93}" type="pres">
      <dgm:prSet presAssocID="{24EAF610-407C-4775-99A2-05AB6038E1A0}" presName="childTextBox" presStyleLbl="fgAccFollowNode1" presStyleIdx="1" presStyleCnt="3">
        <dgm:presLayoutVars>
          <dgm:bulletEnabled val="1"/>
        </dgm:presLayoutVars>
      </dgm:prSet>
      <dgm:spPr/>
      <dgm:t>
        <a:bodyPr/>
        <a:lstStyle/>
        <a:p>
          <a:endParaRPr lang="en-US"/>
        </a:p>
      </dgm:t>
    </dgm:pt>
    <dgm:pt modelId="{318EBAA0-8D82-4654-89D8-F678669C9718}" type="pres">
      <dgm:prSet presAssocID="{AD02364C-F6BA-4EEF-9C8C-848E5161BCCF}" presName="childTextBox" presStyleLbl="fgAccFollowNode1" presStyleIdx="2" presStyleCnt="3">
        <dgm:presLayoutVars>
          <dgm:bulletEnabled val="1"/>
        </dgm:presLayoutVars>
      </dgm:prSet>
      <dgm:spPr/>
      <dgm:t>
        <a:bodyPr/>
        <a:lstStyle/>
        <a:p>
          <a:endParaRPr lang="en-US"/>
        </a:p>
      </dgm:t>
    </dgm:pt>
    <dgm:pt modelId="{F233539A-DA80-4864-BD4C-55B798694C3A}" type="pres">
      <dgm:prSet presAssocID="{686F4001-7199-47FF-BE0E-EADD049C61DD}" presName="sp" presStyleCnt="0"/>
      <dgm:spPr/>
    </dgm:pt>
    <dgm:pt modelId="{2ED82B4E-6E97-4AED-A0A8-1C30161E942A}" type="pres">
      <dgm:prSet presAssocID="{C72B01C3-4966-4A4C-B958-6051DDE64A2A}" presName="arrowAndChildren" presStyleCnt="0"/>
      <dgm:spPr/>
    </dgm:pt>
    <dgm:pt modelId="{9F81A1F2-0BB2-4A40-A8E0-64E8F4B319EC}" type="pres">
      <dgm:prSet presAssocID="{C72B01C3-4966-4A4C-B958-6051DDE64A2A}" presName="parentTextArrow" presStyleLbl="node1" presStyleIdx="1" presStyleCnt="2"/>
      <dgm:spPr/>
      <dgm:t>
        <a:bodyPr/>
        <a:lstStyle/>
        <a:p>
          <a:endParaRPr lang="en-US"/>
        </a:p>
      </dgm:t>
    </dgm:pt>
  </dgm:ptLst>
  <dgm:cxnLst>
    <dgm:cxn modelId="{7CB67570-E7C5-4BDC-BE0A-3719142C01F2}" type="presOf" srcId="{7E59E0A2-F057-4E79-A5E8-3140B5ABA0F0}" destId="{FFD661FE-C1A7-4117-9D86-76BFD0F5E224}" srcOrd="1" destOrd="0" presId="urn:microsoft.com/office/officeart/2005/8/layout/process4"/>
    <dgm:cxn modelId="{707A17C7-6939-41A0-97EF-B43A9BFBF9A0}" srcId="{CDF07818-243D-4FDE-90C1-3FBEEBCEBC9B}" destId="{C72B01C3-4966-4A4C-B958-6051DDE64A2A}" srcOrd="0" destOrd="0" parTransId="{94F678E0-F5F3-4820-A7B4-F5DA7244E454}" sibTransId="{686F4001-7199-47FF-BE0E-EADD049C61DD}"/>
    <dgm:cxn modelId="{3C2ED1C9-9B63-455D-98BA-9A474CDE7CFD}" type="presOf" srcId="{7E59E0A2-F057-4E79-A5E8-3140B5ABA0F0}" destId="{4C78AB13-307B-4A61-A005-0DC0932C90FF}" srcOrd="0" destOrd="0" presId="urn:microsoft.com/office/officeart/2005/8/layout/process4"/>
    <dgm:cxn modelId="{1CC06FF1-105A-47C5-AAFA-0B2D84FE5166}" srcId="{7E59E0A2-F057-4E79-A5E8-3140B5ABA0F0}" destId="{BCB33EDE-B643-4FA3-875F-5F0D4EF6C04C}" srcOrd="0" destOrd="0" parTransId="{AE4D8B1D-4499-4E59-A06B-A71D46FDCF2D}" sibTransId="{BE8F56F3-1341-4EE8-BC7D-2AEE0B81F44F}"/>
    <dgm:cxn modelId="{CC2CDB8E-25FE-4E43-B289-FC24E399D2DE}" srcId="{7E59E0A2-F057-4E79-A5E8-3140B5ABA0F0}" destId="{24EAF610-407C-4775-99A2-05AB6038E1A0}" srcOrd="1" destOrd="0" parTransId="{9E296549-D300-4AC2-A7C4-00D4C2B76CEE}" sibTransId="{AB42FC87-53F8-42BF-A2ED-705E7832A15A}"/>
    <dgm:cxn modelId="{8008E2A7-AD03-4A6F-B126-7B42A095F80B}" type="presOf" srcId="{24EAF610-407C-4775-99A2-05AB6038E1A0}" destId="{B55855AC-4A5B-4C83-8362-7187FED92B93}" srcOrd="0" destOrd="0" presId="urn:microsoft.com/office/officeart/2005/8/layout/process4"/>
    <dgm:cxn modelId="{EEC7D606-41AA-4942-97F8-B9E994563B7D}" srcId="{7E59E0A2-F057-4E79-A5E8-3140B5ABA0F0}" destId="{AD02364C-F6BA-4EEF-9C8C-848E5161BCCF}" srcOrd="2" destOrd="0" parTransId="{547F6E14-A7EF-4449-8EAF-B37F035F74AC}" sibTransId="{5B2A5E3A-BE4C-454A-82FE-E4ACADAD98BC}"/>
    <dgm:cxn modelId="{E06A8945-2899-4343-8B4D-D29636BD3584}" type="presOf" srcId="{BCB33EDE-B643-4FA3-875F-5F0D4EF6C04C}" destId="{D2D1B641-00FE-4E7F-9C29-3D5A5DE9B0CC}" srcOrd="0" destOrd="0" presId="urn:microsoft.com/office/officeart/2005/8/layout/process4"/>
    <dgm:cxn modelId="{75DBB22F-F464-499D-8E2C-EAD4830A03E7}" type="presOf" srcId="{C72B01C3-4966-4A4C-B958-6051DDE64A2A}" destId="{9F81A1F2-0BB2-4A40-A8E0-64E8F4B319EC}" srcOrd="0" destOrd="0" presId="urn:microsoft.com/office/officeart/2005/8/layout/process4"/>
    <dgm:cxn modelId="{79C321C0-C239-44F3-972F-735F744A842B}" srcId="{CDF07818-243D-4FDE-90C1-3FBEEBCEBC9B}" destId="{7E59E0A2-F057-4E79-A5E8-3140B5ABA0F0}" srcOrd="1" destOrd="0" parTransId="{AE1EB4F7-CB2B-4450-B17F-C286F412AF47}" sibTransId="{D7038450-41AD-4DCE-A121-488CC2082D21}"/>
    <dgm:cxn modelId="{A5D58472-BA0B-4FBF-BC45-223A5571C8FA}" type="presOf" srcId="{CDF07818-243D-4FDE-90C1-3FBEEBCEBC9B}" destId="{A573713E-1C2B-4C9C-A186-46B5E37638DD}" srcOrd="0" destOrd="0" presId="urn:microsoft.com/office/officeart/2005/8/layout/process4"/>
    <dgm:cxn modelId="{E7521B44-EC3C-4D50-AC1F-080FAA204FB7}" type="presOf" srcId="{AD02364C-F6BA-4EEF-9C8C-848E5161BCCF}" destId="{318EBAA0-8D82-4654-89D8-F678669C9718}" srcOrd="0" destOrd="0" presId="urn:microsoft.com/office/officeart/2005/8/layout/process4"/>
    <dgm:cxn modelId="{A2A31447-1D18-4BD3-9C70-25AC08CB0391}" type="presParOf" srcId="{A573713E-1C2B-4C9C-A186-46B5E37638DD}" destId="{8BDD8CC8-1C45-4948-9FC3-D7A30ACAC8C3}" srcOrd="0" destOrd="0" presId="urn:microsoft.com/office/officeart/2005/8/layout/process4"/>
    <dgm:cxn modelId="{CEC6855E-5F0A-4286-B4D5-0B9BEE097950}" type="presParOf" srcId="{8BDD8CC8-1C45-4948-9FC3-D7A30ACAC8C3}" destId="{4C78AB13-307B-4A61-A005-0DC0932C90FF}" srcOrd="0" destOrd="0" presId="urn:microsoft.com/office/officeart/2005/8/layout/process4"/>
    <dgm:cxn modelId="{22313BDF-3493-4815-9875-180D625DEBFA}" type="presParOf" srcId="{8BDD8CC8-1C45-4948-9FC3-D7A30ACAC8C3}" destId="{FFD661FE-C1A7-4117-9D86-76BFD0F5E224}" srcOrd="1" destOrd="0" presId="urn:microsoft.com/office/officeart/2005/8/layout/process4"/>
    <dgm:cxn modelId="{8BF4D7A7-2FD5-4B35-9C54-CE9EF6393276}" type="presParOf" srcId="{8BDD8CC8-1C45-4948-9FC3-D7A30ACAC8C3}" destId="{ACFD7364-8154-4F5F-894A-4D8F38E33B77}" srcOrd="2" destOrd="0" presId="urn:microsoft.com/office/officeart/2005/8/layout/process4"/>
    <dgm:cxn modelId="{128613FC-E59B-47CF-AB18-6B6FFD38360F}" type="presParOf" srcId="{ACFD7364-8154-4F5F-894A-4D8F38E33B77}" destId="{D2D1B641-00FE-4E7F-9C29-3D5A5DE9B0CC}" srcOrd="0" destOrd="0" presId="urn:microsoft.com/office/officeart/2005/8/layout/process4"/>
    <dgm:cxn modelId="{D6BDAEF3-ADD1-451E-8F19-BB4767DFBC9A}" type="presParOf" srcId="{ACFD7364-8154-4F5F-894A-4D8F38E33B77}" destId="{B55855AC-4A5B-4C83-8362-7187FED92B93}" srcOrd="1" destOrd="0" presId="urn:microsoft.com/office/officeart/2005/8/layout/process4"/>
    <dgm:cxn modelId="{9C45309B-3A74-4671-98B1-024C6EE3804D}" type="presParOf" srcId="{ACFD7364-8154-4F5F-894A-4D8F38E33B77}" destId="{318EBAA0-8D82-4654-89D8-F678669C9718}" srcOrd="2" destOrd="0" presId="urn:microsoft.com/office/officeart/2005/8/layout/process4"/>
    <dgm:cxn modelId="{519D2B31-602F-450E-9D38-0D8BAB3AB650}" type="presParOf" srcId="{A573713E-1C2B-4C9C-A186-46B5E37638DD}" destId="{F233539A-DA80-4864-BD4C-55B798694C3A}" srcOrd="1" destOrd="0" presId="urn:microsoft.com/office/officeart/2005/8/layout/process4"/>
    <dgm:cxn modelId="{3C118CBB-2061-45EF-B9D1-EF42A4419722}" type="presParOf" srcId="{A573713E-1C2B-4C9C-A186-46B5E37638DD}" destId="{2ED82B4E-6E97-4AED-A0A8-1C30161E942A}" srcOrd="2" destOrd="0" presId="urn:microsoft.com/office/officeart/2005/8/layout/process4"/>
    <dgm:cxn modelId="{E6874591-7DD2-4F10-9A08-B705810CF3CA}" type="presParOf" srcId="{2ED82B4E-6E97-4AED-A0A8-1C30161E942A}" destId="{9F81A1F2-0BB2-4A40-A8E0-64E8F4B319E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7F193E-AC49-460A-B38F-A98689D50A8E}"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9670A4DF-C8E9-4D1C-9666-04B9312A2E5E}">
      <dgm:prSet/>
      <dgm:spPr/>
      <dgm:t>
        <a:bodyPr/>
        <a:lstStyle/>
        <a:p>
          <a:r>
            <a:rPr lang="en-US"/>
            <a:t>Affinity Positioning</a:t>
          </a:r>
        </a:p>
      </dgm:t>
    </dgm:pt>
    <dgm:pt modelId="{33985912-C0A0-45D9-8BAB-E769F996FB9A}" type="parTrans" cxnId="{DB0DE373-D68E-4C07-B70A-FD8F6B28F9EF}">
      <dgm:prSet/>
      <dgm:spPr/>
      <dgm:t>
        <a:bodyPr/>
        <a:lstStyle/>
        <a:p>
          <a:endParaRPr lang="en-US"/>
        </a:p>
      </dgm:t>
    </dgm:pt>
    <dgm:pt modelId="{3ADFC42F-5142-48F5-8DE6-857E3A99473C}" type="sibTrans" cxnId="{DB0DE373-D68E-4C07-B70A-FD8F6B28F9EF}">
      <dgm:prSet/>
      <dgm:spPr/>
      <dgm:t>
        <a:bodyPr/>
        <a:lstStyle/>
        <a:p>
          <a:endParaRPr lang="en-US"/>
        </a:p>
      </dgm:t>
    </dgm:pt>
    <dgm:pt modelId="{8DC5103A-2E61-42FE-9118-9BBDBD2FDFFE}">
      <dgm:prSet/>
      <dgm:spPr/>
      <dgm:t>
        <a:bodyPr/>
        <a:lstStyle/>
        <a:p>
          <a:r>
            <a:rPr lang="en-US" dirty="0"/>
            <a:t>Coffee &amp; coffee makers in proximity</a:t>
          </a:r>
        </a:p>
      </dgm:t>
    </dgm:pt>
    <dgm:pt modelId="{EB92E805-6FDA-44BB-808C-85E46D489E38}" type="parTrans" cxnId="{7D69F420-F45F-44CF-8460-CA27A1D08339}">
      <dgm:prSet/>
      <dgm:spPr/>
      <dgm:t>
        <a:bodyPr/>
        <a:lstStyle/>
        <a:p>
          <a:endParaRPr lang="en-US"/>
        </a:p>
      </dgm:t>
    </dgm:pt>
    <dgm:pt modelId="{A9BB2F3C-0633-4D5D-B307-CA114C2DFABE}" type="sibTrans" cxnId="{7D69F420-F45F-44CF-8460-CA27A1D08339}">
      <dgm:prSet/>
      <dgm:spPr/>
      <dgm:t>
        <a:bodyPr/>
        <a:lstStyle/>
        <a:p>
          <a:endParaRPr lang="en-US"/>
        </a:p>
      </dgm:t>
    </dgm:pt>
    <dgm:pt modelId="{EB57F099-F06C-4A21-B340-307DE4CC15BF}">
      <dgm:prSet/>
      <dgm:spPr/>
      <dgm:t>
        <a:bodyPr/>
        <a:lstStyle/>
        <a:p>
          <a:r>
            <a:rPr lang="en-US"/>
            <a:t>Cross-Selling</a:t>
          </a:r>
        </a:p>
      </dgm:t>
    </dgm:pt>
    <dgm:pt modelId="{29BDF0DC-89BB-4156-A466-38F8B97D4E56}" type="parTrans" cxnId="{6F14A3D8-A44D-420F-BB30-0875DA85B6CF}">
      <dgm:prSet/>
      <dgm:spPr/>
      <dgm:t>
        <a:bodyPr/>
        <a:lstStyle/>
        <a:p>
          <a:endParaRPr lang="en-US"/>
        </a:p>
      </dgm:t>
    </dgm:pt>
    <dgm:pt modelId="{923EA4CF-8D80-4DC8-83CA-A5272D8EC4B5}" type="sibTrans" cxnId="{6F14A3D8-A44D-420F-BB30-0875DA85B6CF}">
      <dgm:prSet/>
      <dgm:spPr/>
      <dgm:t>
        <a:bodyPr/>
        <a:lstStyle/>
        <a:p>
          <a:endParaRPr lang="en-US"/>
        </a:p>
      </dgm:t>
    </dgm:pt>
    <dgm:pt modelId="{78FC2D3C-06B4-4154-A277-54AAB8FA0845}">
      <dgm:prSet/>
      <dgm:spPr/>
      <dgm:t>
        <a:bodyPr/>
        <a:lstStyle/>
        <a:p>
          <a:r>
            <a:rPr lang="en-US" dirty="0"/>
            <a:t>Cold medicines, tissues, orange juice</a:t>
          </a:r>
        </a:p>
      </dgm:t>
    </dgm:pt>
    <dgm:pt modelId="{F729A7B1-EE23-4EFE-82BA-71DD55CF5E87}" type="parTrans" cxnId="{9D63EC38-5D61-4BAE-91E8-52FE1D01BCA4}">
      <dgm:prSet/>
      <dgm:spPr/>
      <dgm:t>
        <a:bodyPr/>
        <a:lstStyle/>
        <a:p>
          <a:endParaRPr lang="en-US"/>
        </a:p>
      </dgm:t>
    </dgm:pt>
    <dgm:pt modelId="{4387F2B4-121A-4A58-9B3D-B4648EC46A04}" type="sibTrans" cxnId="{9D63EC38-5D61-4BAE-91E8-52FE1D01BCA4}">
      <dgm:prSet/>
      <dgm:spPr/>
      <dgm:t>
        <a:bodyPr/>
        <a:lstStyle/>
        <a:p>
          <a:endParaRPr lang="en-US"/>
        </a:p>
      </dgm:t>
    </dgm:pt>
    <dgm:pt modelId="{7A7D308B-EEEE-418B-8F64-DAC62A005482}">
      <dgm:prSet/>
      <dgm:spPr/>
      <dgm:t>
        <a:bodyPr/>
        <a:lstStyle/>
        <a:p>
          <a:r>
            <a:rPr lang="en-US"/>
            <a:t>Promotion</a:t>
          </a:r>
        </a:p>
      </dgm:t>
    </dgm:pt>
    <dgm:pt modelId="{1F73E82C-DE39-4764-A77F-99BD72047243}" type="parTrans" cxnId="{5B15AFF1-F015-4BB7-B5B7-863B6F612553}">
      <dgm:prSet/>
      <dgm:spPr/>
      <dgm:t>
        <a:bodyPr/>
        <a:lstStyle/>
        <a:p>
          <a:endParaRPr lang="en-US"/>
        </a:p>
      </dgm:t>
    </dgm:pt>
    <dgm:pt modelId="{AB2F7383-3E2B-443D-8DEA-D2185926A22F}" type="sibTrans" cxnId="{5B15AFF1-F015-4BB7-B5B7-863B6F612553}">
      <dgm:prSet/>
      <dgm:spPr/>
      <dgm:t>
        <a:bodyPr/>
        <a:lstStyle/>
        <a:p>
          <a:endParaRPr lang="en-US"/>
        </a:p>
      </dgm:t>
    </dgm:pt>
    <dgm:pt modelId="{2D8947D6-1542-46E9-BA01-093BA13786A5}">
      <dgm:prSet/>
      <dgm:spPr/>
      <dgm:t>
        <a:bodyPr/>
        <a:lstStyle/>
        <a:p>
          <a:r>
            <a:rPr lang="en-US"/>
            <a:t>Specials and Coupons  </a:t>
          </a:r>
        </a:p>
      </dgm:t>
    </dgm:pt>
    <dgm:pt modelId="{04ADEDC9-F3C9-4D02-AF5B-D70A7756304E}" type="parTrans" cxnId="{C63655DA-584F-4CFB-98E2-000E60AA5679}">
      <dgm:prSet/>
      <dgm:spPr/>
      <dgm:t>
        <a:bodyPr/>
        <a:lstStyle/>
        <a:p>
          <a:endParaRPr lang="en-US"/>
        </a:p>
      </dgm:t>
    </dgm:pt>
    <dgm:pt modelId="{401BC396-DA51-441A-BFCA-C9F2DE706167}" type="sibTrans" cxnId="{C63655DA-584F-4CFB-98E2-000E60AA5679}">
      <dgm:prSet/>
      <dgm:spPr/>
      <dgm:t>
        <a:bodyPr/>
        <a:lstStyle/>
        <a:p>
          <a:endParaRPr lang="en-US"/>
        </a:p>
      </dgm:t>
    </dgm:pt>
    <dgm:pt modelId="{0C0FF375-E34C-43B6-93BC-832DAD06C744}" type="pres">
      <dgm:prSet presAssocID="{897F193E-AC49-460A-B38F-A98689D50A8E}" presName="Name0" presStyleCnt="0">
        <dgm:presLayoutVars>
          <dgm:dir/>
          <dgm:animLvl val="lvl"/>
          <dgm:resizeHandles val="exact"/>
        </dgm:presLayoutVars>
      </dgm:prSet>
      <dgm:spPr/>
      <dgm:t>
        <a:bodyPr/>
        <a:lstStyle/>
        <a:p>
          <a:endParaRPr lang="en-US"/>
        </a:p>
      </dgm:t>
    </dgm:pt>
    <dgm:pt modelId="{534ABCF6-6C5F-432F-936D-11DA0ABCA93C}" type="pres">
      <dgm:prSet presAssocID="{9670A4DF-C8E9-4D1C-9666-04B9312A2E5E}" presName="linNode" presStyleCnt="0"/>
      <dgm:spPr/>
    </dgm:pt>
    <dgm:pt modelId="{19EC4912-209D-4B8F-A404-563973783DFC}" type="pres">
      <dgm:prSet presAssocID="{9670A4DF-C8E9-4D1C-9666-04B9312A2E5E}" presName="parentText" presStyleLbl="node1" presStyleIdx="0" presStyleCnt="3">
        <dgm:presLayoutVars>
          <dgm:chMax val="1"/>
          <dgm:bulletEnabled val="1"/>
        </dgm:presLayoutVars>
      </dgm:prSet>
      <dgm:spPr/>
      <dgm:t>
        <a:bodyPr/>
        <a:lstStyle/>
        <a:p>
          <a:endParaRPr lang="en-US"/>
        </a:p>
      </dgm:t>
    </dgm:pt>
    <dgm:pt modelId="{25E1FD9C-2282-4D00-83F5-00AEBEFB66B4}" type="pres">
      <dgm:prSet presAssocID="{9670A4DF-C8E9-4D1C-9666-04B9312A2E5E}" presName="descendantText" presStyleLbl="alignAccFollowNode1" presStyleIdx="0" presStyleCnt="3">
        <dgm:presLayoutVars>
          <dgm:bulletEnabled val="1"/>
        </dgm:presLayoutVars>
      </dgm:prSet>
      <dgm:spPr/>
      <dgm:t>
        <a:bodyPr/>
        <a:lstStyle/>
        <a:p>
          <a:endParaRPr lang="en-US"/>
        </a:p>
      </dgm:t>
    </dgm:pt>
    <dgm:pt modelId="{05053245-FFD7-4A24-AF60-0AF699CF7E73}" type="pres">
      <dgm:prSet presAssocID="{3ADFC42F-5142-48F5-8DE6-857E3A99473C}" presName="sp" presStyleCnt="0"/>
      <dgm:spPr/>
    </dgm:pt>
    <dgm:pt modelId="{2950228F-07AA-4995-8423-797E143D930F}" type="pres">
      <dgm:prSet presAssocID="{EB57F099-F06C-4A21-B340-307DE4CC15BF}" presName="linNode" presStyleCnt="0"/>
      <dgm:spPr/>
    </dgm:pt>
    <dgm:pt modelId="{83F637E6-B9BF-4F16-985F-44C3FE02590B}" type="pres">
      <dgm:prSet presAssocID="{EB57F099-F06C-4A21-B340-307DE4CC15BF}" presName="parentText" presStyleLbl="node1" presStyleIdx="1" presStyleCnt="3">
        <dgm:presLayoutVars>
          <dgm:chMax val="1"/>
          <dgm:bulletEnabled val="1"/>
        </dgm:presLayoutVars>
      </dgm:prSet>
      <dgm:spPr/>
      <dgm:t>
        <a:bodyPr/>
        <a:lstStyle/>
        <a:p>
          <a:endParaRPr lang="en-US"/>
        </a:p>
      </dgm:t>
    </dgm:pt>
    <dgm:pt modelId="{8CB613FE-B60E-41D4-A7D6-C1C18E760942}" type="pres">
      <dgm:prSet presAssocID="{EB57F099-F06C-4A21-B340-307DE4CC15BF}" presName="descendantText" presStyleLbl="alignAccFollowNode1" presStyleIdx="1" presStyleCnt="3">
        <dgm:presLayoutVars>
          <dgm:bulletEnabled val="1"/>
        </dgm:presLayoutVars>
      </dgm:prSet>
      <dgm:spPr/>
      <dgm:t>
        <a:bodyPr/>
        <a:lstStyle/>
        <a:p>
          <a:endParaRPr lang="en-US"/>
        </a:p>
      </dgm:t>
    </dgm:pt>
    <dgm:pt modelId="{6DA82CE1-78B8-49D5-82FA-E83775430C8F}" type="pres">
      <dgm:prSet presAssocID="{923EA4CF-8D80-4DC8-83CA-A5272D8EC4B5}" presName="sp" presStyleCnt="0"/>
      <dgm:spPr/>
    </dgm:pt>
    <dgm:pt modelId="{72F161F9-4CD9-498B-A975-09960E303218}" type="pres">
      <dgm:prSet presAssocID="{7A7D308B-EEEE-418B-8F64-DAC62A005482}" presName="linNode" presStyleCnt="0"/>
      <dgm:spPr/>
    </dgm:pt>
    <dgm:pt modelId="{01DA08EB-DFA4-4BD7-B779-74506998736B}" type="pres">
      <dgm:prSet presAssocID="{7A7D308B-EEEE-418B-8F64-DAC62A005482}" presName="parentText" presStyleLbl="node1" presStyleIdx="2" presStyleCnt="3">
        <dgm:presLayoutVars>
          <dgm:chMax val="1"/>
          <dgm:bulletEnabled val="1"/>
        </dgm:presLayoutVars>
      </dgm:prSet>
      <dgm:spPr/>
      <dgm:t>
        <a:bodyPr/>
        <a:lstStyle/>
        <a:p>
          <a:endParaRPr lang="en-US"/>
        </a:p>
      </dgm:t>
    </dgm:pt>
    <dgm:pt modelId="{787FAA9F-EA70-4DE2-81BC-81F79AE22D0D}" type="pres">
      <dgm:prSet presAssocID="{7A7D308B-EEEE-418B-8F64-DAC62A005482}" presName="descendantText" presStyleLbl="alignAccFollowNode1" presStyleIdx="2" presStyleCnt="3">
        <dgm:presLayoutVars>
          <dgm:bulletEnabled val="1"/>
        </dgm:presLayoutVars>
      </dgm:prSet>
      <dgm:spPr/>
      <dgm:t>
        <a:bodyPr/>
        <a:lstStyle/>
        <a:p>
          <a:endParaRPr lang="en-US"/>
        </a:p>
      </dgm:t>
    </dgm:pt>
  </dgm:ptLst>
  <dgm:cxnLst>
    <dgm:cxn modelId="{8F008E60-1BDA-41A3-A5D0-FE3560BEFD5C}" type="presOf" srcId="{2D8947D6-1542-46E9-BA01-093BA13786A5}" destId="{787FAA9F-EA70-4DE2-81BC-81F79AE22D0D}" srcOrd="0" destOrd="0" presId="urn:microsoft.com/office/officeart/2005/8/layout/vList5"/>
    <dgm:cxn modelId="{DE75D979-EB1F-4C34-A0BE-186589586F3E}" type="presOf" srcId="{9670A4DF-C8E9-4D1C-9666-04B9312A2E5E}" destId="{19EC4912-209D-4B8F-A404-563973783DFC}" srcOrd="0" destOrd="0" presId="urn:microsoft.com/office/officeart/2005/8/layout/vList5"/>
    <dgm:cxn modelId="{C63655DA-584F-4CFB-98E2-000E60AA5679}" srcId="{7A7D308B-EEEE-418B-8F64-DAC62A005482}" destId="{2D8947D6-1542-46E9-BA01-093BA13786A5}" srcOrd="0" destOrd="0" parTransId="{04ADEDC9-F3C9-4D02-AF5B-D70A7756304E}" sibTransId="{401BC396-DA51-441A-BFCA-C9F2DE706167}"/>
    <dgm:cxn modelId="{AA6ECB31-69B3-47BD-A8D5-8A6F12558A5B}" type="presOf" srcId="{7A7D308B-EEEE-418B-8F64-DAC62A005482}" destId="{01DA08EB-DFA4-4BD7-B779-74506998736B}" srcOrd="0" destOrd="0" presId="urn:microsoft.com/office/officeart/2005/8/layout/vList5"/>
    <dgm:cxn modelId="{BC7553B8-491A-4F15-9200-D64204E07073}" type="presOf" srcId="{8DC5103A-2E61-42FE-9118-9BBDBD2FDFFE}" destId="{25E1FD9C-2282-4D00-83F5-00AEBEFB66B4}" srcOrd="0" destOrd="0" presId="urn:microsoft.com/office/officeart/2005/8/layout/vList5"/>
    <dgm:cxn modelId="{9D63EC38-5D61-4BAE-91E8-52FE1D01BCA4}" srcId="{EB57F099-F06C-4A21-B340-307DE4CC15BF}" destId="{78FC2D3C-06B4-4154-A277-54AAB8FA0845}" srcOrd="0" destOrd="0" parTransId="{F729A7B1-EE23-4EFE-82BA-71DD55CF5E87}" sibTransId="{4387F2B4-121A-4A58-9B3D-B4648EC46A04}"/>
    <dgm:cxn modelId="{FABBD4EA-0E50-486A-B1DA-909B2C6F60BA}" type="presOf" srcId="{78FC2D3C-06B4-4154-A277-54AAB8FA0845}" destId="{8CB613FE-B60E-41D4-A7D6-C1C18E760942}" srcOrd="0" destOrd="0" presId="urn:microsoft.com/office/officeart/2005/8/layout/vList5"/>
    <dgm:cxn modelId="{5B15AFF1-F015-4BB7-B5B7-863B6F612553}" srcId="{897F193E-AC49-460A-B38F-A98689D50A8E}" destId="{7A7D308B-EEEE-418B-8F64-DAC62A005482}" srcOrd="2" destOrd="0" parTransId="{1F73E82C-DE39-4764-A77F-99BD72047243}" sibTransId="{AB2F7383-3E2B-443D-8DEA-D2185926A22F}"/>
    <dgm:cxn modelId="{DB0DE373-D68E-4C07-B70A-FD8F6B28F9EF}" srcId="{897F193E-AC49-460A-B38F-A98689D50A8E}" destId="{9670A4DF-C8E9-4D1C-9666-04B9312A2E5E}" srcOrd="0" destOrd="0" parTransId="{33985912-C0A0-45D9-8BAB-E769F996FB9A}" sibTransId="{3ADFC42F-5142-48F5-8DE6-857E3A99473C}"/>
    <dgm:cxn modelId="{6F14A3D8-A44D-420F-BB30-0875DA85B6CF}" srcId="{897F193E-AC49-460A-B38F-A98689D50A8E}" destId="{EB57F099-F06C-4A21-B340-307DE4CC15BF}" srcOrd="1" destOrd="0" parTransId="{29BDF0DC-89BB-4156-A466-38F8B97D4E56}" sibTransId="{923EA4CF-8D80-4DC8-83CA-A5272D8EC4B5}"/>
    <dgm:cxn modelId="{D0AAC2C5-3343-4A0C-B6B1-AA81A19B5A4C}" type="presOf" srcId="{EB57F099-F06C-4A21-B340-307DE4CC15BF}" destId="{83F637E6-B9BF-4F16-985F-44C3FE02590B}" srcOrd="0" destOrd="0" presId="urn:microsoft.com/office/officeart/2005/8/layout/vList5"/>
    <dgm:cxn modelId="{1D1521F4-F563-4DD7-916B-D41173CB046A}" type="presOf" srcId="{897F193E-AC49-460A-B38F-A98689D50A8E}" destId="{0C0FF375-E34C-43B6-93BC-832DAD06C744}" srcOrd="0" destOrd="0" presId="urn:microsoft.com/office/officeart/2005/8/layout/vList5"/>
    <dgm:cxn modelId="{7D69F420-F45F-44CF-8460-CA27A1D08339}" srcId="{9670A4DF-C8E9-4D1C-9666-04B9312A2E5E}" destId="{8DC5103A-2E61-42FE-9118-9BBDBD2FDFFE}" srcOrd="0" destOrd="0" parTransId="{EB92E805-6FDA-44BB-808C-85E46D489E38}" sibTransId="{A9BB2F3C-0633-4D5D-B307-CA114C2DFABE}"/>
    <dgm:cxn modelId="{0CE0EB25-5302-4FAF-8DEF-6E005045EDCB}" type="presParOf" srcId="{0C0FF375-E34C-43B6-93BC-832DAD06C744}" destId="{534ABCF6-6C5F-432F-936D-11DA0ABCA93C}" srcOrd="0" destOrd="0" presId="urn:microsoft.com/office/officeart/2005/8/layout/vList5"/>
    <dgm:cxn modelId="{67F11B6A-48D3-43FB-A611-74D20C54719A}" type="presParOf" srcId="{534ABCF6-6C5F-432F-936D-11DA0ABCA93C}" destId="{19EC4912-209D-4B8F-A404-563973783DFC}" srcOrd="0" destOrd="0" presId="urn:microsoft.com/office/officeart/2005/8/layout/vList5"/>
    <dgm:cxn modelId="{D35FFA1C-FAA7-48D7-847D-4E9BFFE9D2F4}" type="presParOf" srcId="{534ABCF6-6C5F-432F-936D-11DA0ABCA93C}" destId="{25E1FD9C-2282-4D00-83F5-00AEBEFB66B4}" srcOrd="1" destOrd="0" presId="urn:microsoft.com/office/officeart/2005/8/layout/vList5"/>
    <dgm:cxn modelId="{048E9F58-8F95-4C68-BFF3-5A242BA63B58}" type="presParOf" srcId="{0C0FF375-E34C-43B6-93BC-832DAD06C744}" destId="{05053245-FFD7-4A24-AF60-0AF699CF7E73}" srcOrd="1" destOrd="0" presId="urn:microsoft.com/office/officeart/2005/8/layout/vList5"/>
    <dgm:cxn modelId="{35F237FC-21AB-4403-B94D-FF31BE3BC765}" type="presParOf" srcId="{0C0FF375-E34C-43B6-93BC-832DAD06C744}" destId="{2950228F-07AA-4995-8423-797E143D930F}" srcOrd="2" destOrd="0" presId="urn:microsoft.com/office/officeart/2005/8/layout/vList5"/>
    <dgm:cxn modelId="{DC62D1CF-0687-4D15-A5C5-417C6315BD71}" type="presParOf" srcId="{2950228F-07AA-4995-8423-797E143D930F}" destId="{83F637E6-B9BF-4F16-985F-44C3FE02590B}" srcOrd="0" destOrd="0" presId="urn:microsoft.com/office/officeart/2005/8/layout/vList5"/>
    <dgm:cxn modelId="{A987E923-9FF3-40D5-8B75-272F0172DD62}" type="presParOf" srcId="{2950228F-07AA-4995-8423-797E143D930F}" destId="{8CB613FE-B60E-41D4-A7D6-C1C18E760942}" srcOrd="1" destOrd="0" presId="urn:microsoft.com/office/officeart/2005/8/layout/vList5"/>
    <dgm:cxn modelId="{625F3F06-D93E-4C63-8CF1-A02A0F1C9EB5}" type="presParOf" srcId="{0C0FF375-E34C-43B6-93BC-832DAD06C744}" destId="{6DA82CE1-78B8-49D5-82FA-E83775430C8F}" srcOrd="3" destOrd="0" presId="urn:microsoft.com/office/officeart/2005/8/layout/vList5"/>
    <dgm:cxn modelId="{C5B5DCA8-6D8F-4CC3-B2AC-7223D32BAAB3}" type="presParOf" srcId="{0C0FF375-E34C-43B6-93BC-832DAD06C744}" destId="{72F161F9-4CD9-498B-A975-09960E303218}" srcOrd="4" destOrd="0" presId="urn:microsoft.com/office/officeart/2005/8/layout/vList5"/>
    <dgm:cxn modelId="{7867647F-02E2-4A88-B8B3-4DB195C575D8}" type="presParOf" srcId="{72F161F9-4CD9-498B-A975-09960E303218}" destId="{01DA08EB-DFA4-4BD7-B779-74506998736B}" srcOrd="0" destOrd="0" presId="urn:microsoft.com/office/officeart/2005/8/layout/vList5"/>
    <dgm:cxn modelId="{ADBB50AD-D68A-41AF-9E9C-FE01CD3767D8}" type="presParOf" srcId="{72F161F9-4CD9-498B-A975-09960E303218}" destId="{787FAA9F-EA70-4DE2-81BC-81F79AE22D0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ACA675-6DAC-498B-9E21-F08380D30AC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9242A22-626A-494D-B6EC-89C921F172AE}">
      <dgm:prSet/>
      <dgm:spPr/>
      <dgm:t>
        <a:bodyPr/>
        <a:lstStyle/>
        <a:p>
          <a:pPr>
            <a:defRPr cap="all"/>
          </a:pPr>
          <a:r>
            <a:rPr lang="en-US"/>
            <a:t>Internal Pressure </a:t>
          </a:r>
        </a:p>
      </dgm:t>
    </dgm:pt>
    <dgm:pt modelId="{DAA7987E-780F-45A9-B668-AB0F9D23317F}" type="parTrans" cxnId="{FF7D8CD6-8E16-4C6E-A36E-C8A639F16744}">
      <dgm:prSet/>
      <dgm:spPr/>
      <dgm:t>
        <a:bodyPr/>
        <a:lstStyle/>
        <a:p>
          <a:endParaRPr lang="en-US"/>
        </a:p>
      </dgm:t>
    </dgm:pt>
    <dgm:pt modelId="{CB12E5C7-3E12-4A4A-81C1-EB35E95C938B}" type="sibTrans" cxnId="{FF7D8CD6-8E16-4C6E-A36E-C8A639F16744}">
      <dgm:prSet/>
      <dgm:spPr/>
      <dgm:t>
        <a:bodyPr/>
        <a:lstStyle/>
        <a:p>
          <a:endParaRPr lang="en-US"/>
        </a:p>
      </dgm:t>
    </dgm:pt>
    <dgm:pt modelId="{79099397-512E-457A-BB4D-EFC531012CB6}">
      <dgm:prSet/>
      <dgm:spPr/>
      <dgm:t>
        <a:bodyPr/>
        <a:lstStyle/>
        <a:p>
          <a:pPr>
            <a:defRPr cap="all"/>
          </a:pPr>
          <a:r>
            <a:rPr lang="en-US"/>
            <a:t>External Prssure </a:t>
          </a:r>
        </a:p>
      </dgm:t>
    </dgm:pt>
    <dgm:pt modelId="{5A892168-E06F-4F76-AA83-A9E80C83996E}" type="parTrans" cxnId="{38075782-0AB5-476F-A580-E9308D727E62}">
      <dgm:prSet/>
      <dgm:spPr/>
      <dgm:t>
        <a:bodyPr/>
        <a:lstStyle/>
        <a:p>
          <a:endParaRPr lang="en-US"/>
        </a:p>
      </dgm:t>
    </dgm:pt>
    <dgm:pt modelId="{A46771FD-3568-4F44-A1CF-8F5AA332A45C}" type="sibTrans" cxnId="{38075782-0AB5-476F-A580-E9308D727E62}">
      <dgm:prSet/>
      <dgm:spPr/>
      <dgm:t>
        <a:bodyPr/>
        <a:lstStyle/>
        <a:p>
          <a:endParaRPr lang="en-US"/>
        </a:p>
      </dgm:t>
    </dgm:pt>
    <dgm:pt modelId="{FDAC252A-64A9-4FA0-B7E0-4AA29627A86D}" type="pres">
      <dgm:prSet presAssocID="{3EACA675-6DAC-498B-9E21-F08380D30AC0}" presName="root" presStyleCnt="0">
        <dgm:presLayoutVars>
          <dgm:dir/>
          <dgm:resizeHandles val="exact"/>
        </dgm:presLayoutVars>
      </dgm:prSet>
      <dgm:spPr/>
      <dgm:t>
        <a:bodyPr/>
        <a:lstStyle/>
        <a:p>
          <a:endParaRPr lang="en-US"/>
        </a:p>
      </dgm:t>
    </dgm:pt>
    <dgm:pt modelId="{CFB1F1C1-EA5D-43DB-90B9-2DD71706449D}" type="pres">
      <dgm:prSet presAssocID="{49242A22-626A-494D-B6EC-89C921F172AE}" presName="compNode" presStyleCnt="0"/>
      <dgm:spPr/>
    </dgm:pt>
    <dgm:pt modelId="{E24DFE8A-379F-4FEB-B591-D9B0A3A63CCD}" type="pres">
      <dgm:prSet presAssocID="{49242A22-626A-494D-B6EC-89C921F172AE}" presName="iconBgRect" presStyleLbl="bgShp" presStyleIdx="0" presStyleCnt="2"/>
      <dgm:spPr/>
    </dgm:pt>
    <dgm:pt modelId="{27471D9A-07F6-4F6C-8187-94070A4A928F}" type="pres">
      <dgm:prSet presAssocID="{49242A22-626A-494D-B6EC-89C921F172A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User"/>
        </a:ext>
      </dgm:extLst>
    </dgm:pt>
    <dgm:pt modelId="{5696D966-46BA-4ED1-B6C2-266CA774DBF1}" type="pres">
      <dgm:prSet presAssocID="{49242A22-626A-494D-B6EC-89C921F172AE}" presName="spaceRect" presStyleCnt="0"/>
      <dgm:spPr/>
    </dgm:pt>
    <dgm:pt modelId="{3ECE4FB9-5516-48AB-B922-72891DFAD8D8}" type="pres">
      <dgm:prSet presAssocID="{49242A22-626A-494D-B6EC-89C921F172AE}" presName="textRect" presStyleLbl="revTx" presStyleIdx="0" presStyleCnt="2">
        <dgm:presLayoutVars>
          <dgm:chMax val="1"/>
          <dgm:chPref val="1"/>
        </dgm:presLayoutVars>
      </dgm:prSet>
      <dgm:spPr/>
      <dgm:t>
        <a:bodyPr/>
        <a:lstStyle/>
        <a:p>
          <a:endParaRPr lang="en-US"/>
        </a:p>
      </dgm:t>
    </dgm:pt>
    <dgm:pt modelId="{A38257F9-2606-45FD-B9C8-F07AC37D07A8}" type="pres">
      <dgm:prSet presAssocID="{CB12E5C7-3E12-4A4A-81C1-EB35E95C938B}" presName="sibTrans" presStyleCnt="0"/>
      <dgm:spPr/>
    </dgm:pt>
    <dgm:pt modelId="{01C42F36-395A-416F-B5BA-139F3B862AA2}" type="pres">
      <dgm:prSet presAssocID="{79099397-512E-457A-BB4D-EFC531012CB6}" presName="compNode" presStyleCnt="0"/>
      <dgm:spPr/>
    </dgm:pt>
    <dgm:pt modelId="{5B700143-A07C-45AD-AA57-7C47A9AAC232}" type="pres">
      <dgm:prSet presAssocID="{79099397-512E-457A-BB4D-EFC531012CB6}" presName="iconBgRect" presStyleLbl="bgShp" presStyleIdx="1" presStyleCnt="2"/>
      <dgm:spPr/>
    </dgm:pt>
    <dgm:pt modelId="{70126AD8-78CA-4745-A67E-9765681545F6}" type="pres">
      <dgm:prSet presAssocID="{79099397-512E-457A-BB4D-EFC531012CB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Drawing Compass"/>
        </a:ext>
      </dgm:extLst>
    </dgm:pt>
    <dgm:pt modelId="{5C5B6934-78D6-433E-A53B-5CCDDAE9C721}" type="pres">
      <dgm:prSet presAssocID="{79099397-512E-457A-BB4D-EFC531012CB6}" presName="spaceRect" presStyleCnt="0"/>
      <dgm:spPr/>
    </dgm:pt>
    <dgm:pt modelId="{8FD16FA2-0BAB-4F65-B5EA-D070379CD76F}" type="pres">
      <dgm:prSet presAssocID="{79099397-512E-457A-BB4D-EFC531012CB6}" presName="textRect" presStyleLbl="revTx" presStyleIdx="1" presStyleCnt="2">
        <dgm:presLayoutVars>
          <dgm:chMax val="1"/>
          <dgm:chPref val="1"/>
        </dgm:presLayoutVars>
      </dgm:prSet>
      <dgm:spPr/>
      <dgm:t>
        <a:bodyPr/>
        <a:lstStyle/>
        <a:p>
          <a:endParaRPr lang="en-US"/>
        </a:p>
      </dgm:t>
    </dgm:pt>
  </dgm:ptLst>
  <dgm:cxnLst>
    <dgm:cxn modelId="{2B9D6874-F5B8-42B2-B022-4A2A27BC58EE}" type="presOf" srcId="{49242A22-626A-494D-B6EC-89C921F172AE}" destId="{3ECE4FB9-5516-48AB-B922-72891DFAD8D8}" srcOrd="0" destOrd="0" presId="urn:microsoft.com/office/officeart/2018/5/layout/IconCircleLabelList"/>
    <dgm:cxn modelId="{712F5B28-90D3-4A46-94E7-343AB3EA34FC}" type="presOf" srcId="{3EACA675-6DAC-498B-9E21-F08380D30AC0}" destId="{FDAC252A-64A9-4FA0-B7E0-4AA29627A86D}" srcOrd="0" destOrd="0" presId="urn:microsoft.com/office/officeart/2018/5/layout/IconCircleLabelList"/>
    <dgm:cxn modelId="{38075782-0AB5-476F-A580-E9308D727E62}" srcId="{3EACA675-6DAC-498B-9E21-F08380D30AC0}" destId="{79099397-512E-457A-BB4D-EFC531012CB6}" srcOrd="1" destOrd="0" parTransId="{5A892168-E06F-4F76-AA83-A9E80C83996E}" sibTransId="{A46771FD-3568-4F44-A1CF-8F5AA332A45C}"/>
    <dgm:cxn modelId="{85A66716-792F-42D0-9D83-667243EA9A5A}" type="presOf" srcId="{79099397-512E-457A-BB4D-EFC531012CB6}" destId="{8FD16FA2-0BAB-4F65-B5EA-D070379CD76F}" srcOrd="0" destOrd="0" presId="urn:microsoft.com/office/officeart/2018/5/layout/IconCircleLabelList"/>
    <dgm:cxn modelId="{FF7D8CD6-8E16-4C6E-A36E-C8A639F16744}" srcId="{3EACA675-6DAC-498B-9E21-F08380D30AC0}" destId="{49242A22-626A-494D-B6EC-89C921F172AE}" srcOrd="0" destOrd="0" parTransId="{DAA7987E-780F-45A9-B668-AB0F9D23317F}" sibTransId="{CB12E5C7-3E12-4A4A-81C1-EB35E95C938B}"/>
    <dgm:cxn modelId="{114A439C-485E-4D45-B5FA-8DBC4BD3614F}" type="presParOf" srcId="{FDAC252A-64A9-4FA0-B7E0-4AA29627A86D}" destId="{CFB1F1C1-EA5D-43DB-90B9-2DD71706449D}" srcOrd="0" destOrd="0" presId="urn:microsoft.com/office/officeart/2018/5/layout/IconCircleLabelList"/>
    <dgm:cxn modelId="{7CCBA04C-C203-4A0D-9019-F1DC5BF50113}" type="presParOf" srcId="{CFB1F1C1-EA5D-43DB-90B9-2DD71706449D}" destId="{E24DFE8A-379F-4FEB-B591-D9B0A3A63CCD}" srcOrd="0" destOrd="0" presId="urn:microsoft.com/office/officeart/2018/5/layout/IconCircleLabelList"/>
    <dgm:cxn modelId="{FB85455F-FAC9-4BF9-889D-64C0B0D575CA}" type="presParOf" srcId="{CFB1F1C1-EA5D-43DB-90B9-2DD71706449D}" destId="{27471D9A-07F6-4F6C-8187-94070A4A928F}" srcOrd="1" destOrd="0" presId="urn:microsoft.com/office/officeart/2018/5/layout/IconCircleLabelList"/>
    <dgm:cxn modelId="{5F28C476-244F-4EF0-8178-FF157BB46CBF}" type="presParOf" srcId="{CFB1F1C1-EA5D-43DB-90B9-2DD71706449D}" destId="{5696D966-46BA-4ED1-B6C2-266CA774DBF1}" srcOrd="2" destOrd="0" presId="urn:microsoft.com/office/officeart/2018/5/layout/IconCircleLabelList"/>
    <dgm:cxn modelId="{743E8144-124C-4F6F-8885-663F4D306EA5}" type="presParOf" srcId="{CFB1F1C1-EA5D-43DB-90B9-2DD71706449D}" destId="{3ECE4FB9-5516-48AB-B922-72891DFAD8D8}" srcOrd="3" destOrd="0" presId="urn:microsoft.com/office/officeart/2018/5/layout/IconCircleLabelList"/>
    <dgm:cxn modelId="{92982CEB-2BCF-409E-A97E-5ECFEAE60D41}" type="presParOf" srcId="{FDAC252A-64A9-4FA0-B7E0-4AA29627A86D}" destId="{A38257F9-2606-45FD-B9C8-F07AC37D07A8}" srcOrd="1" destOrd="0" presId="urn:microsoft.com/office/officeart/2018/5/layout/IconCircleLabelList"/>
    <dgm:cxn modelId="{5F75AFDF-0962-4621-A0C2-9C6063FA9939}" type="presParOf" srcId="{FDAC252A-64A9-4FA0-B7E0-4AA29627A86D}" destId="{01C42F36-395A-416F-B5BA-139F3B862AA2}" srcOrd="2" destOrd="0" presId="urn:microsoft.com/office/officeart/2018/5/layout/IconCircleLabelList"/>
    <dgm:cxn modelId="{94AD23A5-FE28-485F-AE6B-552AE59060A7}" type="presParOf" srcId="{01C42F36-395A-416F-B5BA-139F3B862AA2}" destId="{5B700143-A07C-45AD-AA57-7C47A9AAC232}" srcOrd="0" destOrd="0" presId="urn:microsoft.com/office/officeart/2018/5/layout/IconCircleLabelList"/>
    <dgm:cxn modelId="{740A4710-CE39-4A02-8145-258AA8DFAC64}" type="presParOf" srcId="{01C42F36-395A-416F-B5BA-139F3B862AA2}" destId="{70126AD8-78CA-4745-A67E-9765681545F6}" srcOrd="1" destOrd="0" presId="urn:microsoft.com/office/officeart/2018/5/layout/IconCircleLabelList"/>
    <dgm:cxn modelId="{5DEE6B5B-838D-4541-AF7D-AE1477B2D8F1}" type="presParOf" srcId="{01C42F36-395A-416F-B5BA-139F3B862AA2}" destId="{5C5B6934-78D6-433E-A53B-5CCDDAE9C721}" srcOrd="2" destOrd="0" presId="urn:microsoft.com/office/officeart/2018/5/layout/IconCircleLabelList"/>
    <dgm:cxn modelId="{5A89413B-5327-437F-9829-DC4FCA2CDF39}" type="presParOf" srcId="{01C42F36-395A-416F-B5BA-139F3B862AA2}" destId="{8FD16FA2-0BAB-4F65-B5EA-D070379CD76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44AFDF-B1B5-4E8E-BE28-5D75BC56D56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73392EC-ED11-4E83-A04A-C2ABE7FF9AD7}">
      <dgm:prSet/>
      <dgm:spPr/>
      <dgm:t>
        <a:bodyPr/>
        <a:lstStyle/>
        <a:p>
          <a:pPr>
            <a:lnSpc>
              <a:spcPct val="100000"/>
            </a:lnSpc>
          </a:pPr>
          <a:r>
            <a:rPr lang="en-US" dirty="0"/>
            <a:t>Kaizen means to continually improve.</a:t>
          </a:r>
        </a:p>
      </dgm:t>
    </dgm:pt>
    <dgm:pt modelId="{B1CA8B71-B8F8-43D0-B218-E45AC909E143}" type="parTrans" cxnId="{42525E61-948F-437B-97DD-A85A5B1E8884}">
      <dgm:prSet/>
      <dgm:spPr/>
      <dgm:t>
        <a:bodyPr/>
        <a:lstStyle/>
        <a:p>
          <a:endParaRPr lang="en-US"/>
        </a:p>
      </dgm:t>
    </dgm:pt>
    <dgm:pt modelId="{8E9A5BEF-212A-4E8D-AA5F-10B1D768167F}" type="sibTrans" cxnId="{42525E61-948F-437B-97DD-A85A5B1E8884}">
      <dgm:prSet/>
      <dgm:spPr/>
      <dgm:t>
        <a:bodyPr/>
        <a:lstStyle/>
        <a:p>
          <a:endParaRPr lang="en-US"/>
        </a:p>
      </dgm:t>
    </dgm:pt>
    <dgm:pt modelId="{F42005BF-7D01-4C4A-96CD-5734CD7125BC}">
      <dgm:prSet/>
      <dgm:spPr/>
      <dgm:t>
        <a:bodyPr/>
        <a:lstStyle/>
        <a:p>
          <a:pPr>
            <a:lnSpc>
              <a:spcPct val="100000"/>
            </a:lnSpc>
          </a:pPr>
          <a:r>
            <a:rPr lang="en-US" dirty="0"/>
            <a:t>The concept can be applied to MGT 360.</a:t>
          </a:r>
        </a:p>
      </dgm:t>
    </dgm:pt>
    <dgm:pt modelId="{E2841C9D-A3C0-4312-AA2D-344299C54B33}" type="parTrans" cxnId="{DCC8F50A-2005-4905-93F1-D1232A22E31C}">
      <dgm:prSet/>
      <dgm:spPr/>
      <dgm:t>
        <a:bodyPr/>
        <a:lstStyle/>
        <a:p>
          <a:endParaRPr lang="en-US"/>
        </a:p>
      </dgm:t>
    </dgm:pt>
    <dgm:pt modelId="{D5A8446D-29A7-4768-87AB-89AA7928C41B}" type="sibTrans" cxnId="{DCC8F50A-2005-4905-93F1-D1232A22E31C}">
      <dgm:prSet/>
      <dgm:spPr/>
      <dgm:t>
        <a:bodyPr/>
        <a:lstStyle/>
        <a:p>
          <a:endParaRPr lang="en-US"/>
        </a:p>
      </dgm:t>
    </dgm:pt>
    <dgm:pt modelId="{92C7DDAF-0677-439C-966F-DEE3AF45D20A}">
      <dgm:prSet phldrT="[Text]"/>
      <dgm:spPr/>
      <dgm:t>
        <a:bodyPr/>
        <a:lstStyle/>
        <a:p>
          <a:pPr>
            <a:lnSpc>
              <a:spcPct val="100000"/>
            </a:lnSpc>
          </a:pPr>
          <a:r>
            <a:rPr lang="en-US" dirty="0"/>
            <a:t>Applying Kaizen to the business world will allow increase in work efficiency. </a:t>
          </a:r>
        </a:p>
      </dgm:t>
    </dgm:pt>
    <dgm:pt modelId="{4134F7E5-63F7-45F9-A92B-A3F13F851C5E}" type="parTrans" cxnId="{8563D985-8A8B-4728-A910-DBCD88C4EB5E}">
      <dgm:prSet/>
      <dgm:spPr/>
      <dgm:t>
        <a:bodyPr/>
        <a:lstStyle/>
        <a:p>
          <a:endParaRPr lang="en-US"/>
        </a:p>
      </dgm:t>
    </dgm:pt>
    <dgm:pt modelId="{FF42E72B-56FC-4AFF-843C-8BA176CE7BE1}" type="sibTrans" cxnId="{8563D985-8A8B-4728-A910-DBCD88C4EB5E}">
      <dgm:prSet/>
      <dgm:spPr/>
      <dgm:t>
        <a:bodyPr/>
        <a:lstStyle/>
        <a:p>
          <a:endParaRPr lang="en-US"/>
        </a:p>
      </dgm:t>
    </dgm:pt>
    <dgm:pt modelId="{D976A9EB-6979-449D-B735-5A6099DD3B42}">
      <dgm:prSet phldrT="[Text]"/>
      <dgm:spPr/>
      <dgm:t>
        <a:bodyPr/>
        <a:lstStyle/>
        <a:p>
          <a:pPr>
            <a:lnSpc>
              <a:spcPct val="100000"/>
            </a:lnSpc>
          </a:pPr>
          <a:r>
            <a:rPr lang="en-US" dirty="0"/>
            <a:t>Good example would be ensuring tools in a machine shop are easy accessible and identified in their tool box.</a:t>
          </a:r>
        </a:p>
      </dgm:t>
    </dgm:pt>
    <dgm:pt modelId="{FD769318-902E-472E-8816-C7CAA2E4F197}" type="parTrans" cxnId="{F0D6C921-F136-4710-9086-4917E19BF0FE}">
      <dgm:prSet/>
      <dgm:spPr/>
      <dgm:t>
        <a:bodyPr/>
        <a:lstStyle/>
        <a:p>
          <a:endParaRPr lang="en-US"/>
        </a:p>
      </dgm:t>
    </dgm:pt>
    <dgm:pt modelId="{1128BF4A-BE81-4CA1-85A3-CF4C0AABF83B}" type="sibTrans" cxnId="{F0D6C921-F136-4710-9086-4917E19BF0FE}">
      <dgm:prSet/>
      <dgm:spPr/>
      <dgm:t>
        <a:bodyPr/>
        <a:lstStyle/>
        <a:p>
          <a:endParaRPr lang="en-US"/>
        </a:p>
      </dgm:t>
    </dgm:pt>
    <dgm:pt modelId="{6C65482D-9B50-4CEF-86B5-8F20D38BBC96}" type="pres">
      <dgm:prSet presAssocID="{5044AFDF-B1B5-4E8E-BE28-5D75BC56D568}" presName="root" presStyleCnt="0">
        <dgm:presLayoutVars>
          <dgm:dir/>
          <dgm:resizeHandles val="exact"/>
        </dgm:presLayoutVars>
      </dgm:prSet>
      <dgm:spPr/>
      <dgm:t>
        <a:bodyPr/>
        <a:lstStyle/>
        <a:p>
          <a:endParaRPr lang="en-US"/>
        </a:p>
      </dgm:t>
    </dgm:pt>
    <dgm:pt modelId="{4191D606-5D8C-4188-9ECF-49931AE50218}" type="pres">
      <dgm:prSet presAssocID="{B73392EC-ED11-4E83-A04A-C2ABE7FF9AD7}" presName="compNode" presStyleCnt="0"/>
      <dgm:spPr/>
    </dgm:pt>
    <dgm:pt modelId="{D45E6849-D4EB-445A-AFC1-C4D9FE5276E6}" type="pres">
      <dgm:prSet presAssocID="{B73392EC-ED11-4E83-A04A-C2ABE7FF9AD7}" presName="bgRect" presStyleLbl="bgShp" presStyleIdx="0" presStyleCnt="4" custLinFactNeighborX="-4" custLinFactNeighborY="-2579"/>
      <dgm:spPr/>
    </dgm:pt>
    <dgm:pt modelId="{98BE102D-1BB1-4761-A4E9-3920C57913FC}" type="pres">
      <dgm:prSet presAssocID="{B73392EC-ED11-4E83-A04A-C2ABE7FF9AD7}"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editation"/>
        </a:ext>
      </dgm:extLst>
    </dgm:pt>
    <dgm:pt modelId="{36480522-B8E8-4899-8DCF-DACE07BAFE0A}" type="pres">
      <dgm:prSet presAssocID="{B73392EC-ED11-4E83-A04A-C2ABE7FF9AD7}" presName="spaceRect" presStyleCnt="0"/>
      <dgm:spPr/>
    </dgm:pt>
    <dgm:pt modelId="{55E89CD5-F9AA-48CD-96D9-6F888D7CE3A2}" type="pres">
      <dgm:prSet presAssocID="{B73392EC-ED11-4E83-A04A-C2ABE7FF9AD7}" presName="parTx" presStyleLbl="revTx" presStyleIdx="0" presStyleCnt="4">
        <dgm:presLayoutVars>
          <dgm:chMax val="0"/>
          <dgm:chPref val="0"/>
        </dgm:presLayoutVars>
      </dgm:prSet>
      <dgm:spPr/>
      <dgm:t>
        <a:bodyPr/>
        <a:lstStyle/>
        <a:p>
          <a:endParaRPr lang="en-US"/>
        </a:p>
      </dgm:t>
    </dgm:pt>
    <dgm:pt modelId="{6854A995-045F-4917-BF58-2A5002326B57}" type="pres">
      <dgm:prSet presAssocID="{8E9A5BEF-212A-4E8D-AA5F-10B1D768167F}" presName="sibTrans" presStyleCnt="0"/>
      <dgm:spPr/>
    </dgm:pt>
    <dgm:pt modelId="{0693B2AF-BA36-41AB-8BB5-5B7FD248180C}" type="pres">
      <dgm:prSet presAssocID="{92C7DDAF-0677-439C-966F-DEE3AF45D20A}" presName="compNode" presStyleCnt="0"/>
      <dgm:spPr/>
    </dgm:pt>
    <dgm:pt modelId="{9FE81833-977A-48FA-98FA-F4C3AA2921F8}" type="pres">
      <dgm:prSet presAssocID="{92C7DDAF-0677-439C-966F-DEE3AF45D20A}" presName="bgRect" presStyleLbl="bgShp" presStyleIdx="1" presStyleCnt="4"/>
      <dgm:spPr/>
    </dgm:pt>
    <dgm:pt modelId="{DB0D95D3-665B-424E-A20F-312F6B1A8EC1}" type="pres">
      <dgm:prSet presAssocID="{92C7DDAF-0677-439C-966F-DEE3AF45D20A}"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dgm:spPr>
      <dgm:extLst>
        <a:ext uri="{E40237B7-FDA0-4F09-8148-C483321AD2D9}">
          <dgm14:cNvPr xmlns:dgm14="http://schemas.microsoft.com/office/drawing/2010/diagram" id="0" name="" descr="Bar graph with upward trend"/>
        </a:ext>
      </dgm:extLst>
    </dgm:pt>
    <dgm:pt modelId="{9C9423A3-AAF3-42B6-A682-DB4F9313C6D5}" type="pres">
      <dgm:prSet presAssocID="{92C7DDAF-0677-439C-966F-DEE3AF45D20A}" presName="spaceRect" presStyleCnt="0"/>
      <dgm:spPr/>
    </dgm:pt>
    <dgm:pt modelId="{95C81203-C13C-40CE-BAF9-9C92DD1A6A89}" type="pres">
      <dgm:prSet presAssocID="{92C7DDAF-0677-439C-966F-DEE3AF45D20A}" presName="parTx" presStyleLbl="revTx" presStyleIdx="1" presStyleCnt="4">
        <dgm:presLayoutVars>
          <dgm:chMax val="0"/>
          <dgm:chPref val="0"/>
        </dgm:presLayoutVars>
      </dgm:prSet>
      <dgm:spPr/>
      <dgm:t>
        <a:bodyPr/>
        <a:lstStyle/>
        <a:p>
          <a:endParaRPr lang="en-US"/>
        </a:p>
      </dgm:t>
    </dgm:pt>
    <dgm:pt modelId="{F6693344-72AB-40C7-999E-6B362729D8C0}" type="pres">
      <dgm:prSet presAssocID="{FF42E72B-56FC-4AFF-843C-8BA176CE7BE1}" presName="sibTrans" presStyleCnt="0"/>
      <dgm:spPr/>
    </dgm:pt>
    <dgm:pt modelId="{75DB080F-DDF4-4DCF-9DE7-BDAB17EA48AE}" type="pres">
      <dgm:prSet presAssocID="{F42005BF-7D01-4C4A-96CD-5734CD7125BC}" presName="compNode" presStyleCnt="0"/>
      <dgm:spPr/>
    </dgm:pt>
    <dgm:pt modelId="{3FEDB85C-24BC-4A05-BF82-02C8756EB0AF}" type="pres">
      <dgm:prSet presAssocID="{F42005BF-7D01-4C4A-96CD-5734CD7125BC}" presName="bgRect" presStyleLbl="bgShp" presStyleIdx="2" presStyleCnt="4"/>
      <dgm:spPr/>
    </dgm:pt>
    <dgm:pt modelId="{9C98D92A-2823-4B2B-8328-26F6302F0B3F}" type="pres">
      <dgm:prSet presAssocID="{F42005BF-7D01-4C4A-96CD-5734CD7125BC}"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18B860EE-93A1-4E90-84F8-2E0458DC1E90}" type="pres">
      <dgm:prSet presAssocID="{F42005BF-7D01-4C4A-96CD-5734CD7125BC}" presName="spaceRect" presStyleCnt="0"/>
      <dgm:spPr/>
    </dgm:pt>
    <dgm:pt modelId="{DDE58FE8-72E8-4072-931E-A9BDD48A9F72}" type="pres">
      <dgm:prSet presAssocID="{F42005BF-7D01-4C4A-96CD-5734CD7125BC}" presName="parTx" presStyleLbl="revTx" presStyleIdx="2" presStyleCnt="4">
        <dgm:presLayoutVars>
          <dgm:chMax val="0"/>
          <dgm:chPref val="0"/>
        </dgm:presLayoutVars>
      </dgm:prSet>
      <dgm:spPr/>
      <dgm:t>
        <a:bodyPr/>
        <a:lstStyle/>
        <a:p>
          <a:endParaRPr lang="en-US"/>
        </a:p>
      </dgm:t>
    </dgm:pt>
    <dgm:pt modelId="{331D6C15-3EB1-47B3-8784-457070B5D151}" type="pres">
      <dgm:prSet presAssocID="{D5A8446D-29A7-4768-87AB-89AA7928C41B}" presName="sibTrans" presStyleCnt="0"/>
      <dgm:spPr/>
    </dgm:pt>
    <dgm:pt modelId="{A71A70BF-F293-4F9A-A86D-EDE6705BB5FB}" type="pres">
      <dgm:prSet presAssocID="{D976A9EB-6979-449D-B735-5A6099DD3B42}" presName="compNode" presStyleCnt="0"/>
      <dgm:spPr/>
    </dgm:pt>
    <dgm:pt modelId="{D0764E41-6852-4E01-9698-97FF9BE4D65C}" type="pres">
      <dgm:prSet presAssocID="{D976A9EB-6979-449D-B735-5A6099DD3B42}" presName="bgRect" presStyleLbl="bgShp" presStyleIdx="3" presStyleCnt="4"/>
      <dgm:spPr/>
    </dgm:pt>
    <dgm:pt modelId="{C9DEE974-43CF-44B0-85C0-C9DCB62C3362}" type="pres">
      <dgm:prSet presAssocID="{D976A9EB-6979-449D-B735-5A6099DD3B42}"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xmlns="" r:embed="rId8"/>
              </a:ext>
            </a:extLst>
          </a:blip>
          <a:srcRect/>
          <a:stretch>
            <a:fillRect/>
          </a:stretch>
        </a:blipFill>
      </dgm:spPr>
      <dgm:extLst>
        <a:ext uri="{E40237B7-FDA0-4F09-8148-C483321AD2D9}">
          <dgm14:cNvPr xmlns:dgm14="http://schemas.microsoft.com/office/drawing/2010/diagram" id="0" name="" descr="Welder"/>
        </a:ext>
      </dgm:extLst>
    </dgm:pt>
    <dgm:pt modelId="{DD91407F-908E-4E2F-B2F7-B97F62ECC991}" type="pres">
      <dgm:prSet presAssocID="{D976A9EB-6979-449D-B735-5A6099DD3B42}" presName="spaceRect" presStyleCnt="0"/>
      <dgm:spPr/>
    </dgm:pt>
    <dgm:pt modelId="{0E61D41D-F5F5-4139-A12F-0CE0C085F224}" type="pres">
      <dgm:prSet presAssocID="{D976A9EB-6979-449D-B735-5A6099DD3B42}" presName="parTx" presStyleLbl="revTx" presStyleIdx="3" presStyleCnt="4">
        <dgm:presLayoutVars>
          <dgm:chMax val="0"/>
          <dgm:chPref val="0"/>
        </dgm:presLayoutVars>
      </dgm:prSet>
      <dgm:spPr/>
      <dgm:t>
        <a:bodyPr/>
        <a:lstStyle/>
        <a:p>
          <a:endParaRPr lang="en-US"/>
        </a:p>
      </dgm:t>
    </dgm:pt>
  </dgm:ptLst>
  <dgm:cxnLst>
    <dgm:cxn modelId="{42525E61-948F-437B-97DD-A85A5B1E8884}" srcId="{5044AFDF-B1B5-4E8E-BE28-5D75BC56D568}" destId="{B73392EC-ED11-4E83-A04A-C2ABE7FF9AD7}" srcOrd="0" destOrd="0" parTransId="{B1CA8B71-B8F8-43D0-B218-E45AC909E143}" sibTransId="{8E9A5BEF-212A-4E8D-AA5F-10B1D768167F}"/>
    <dgm:cxn modelId="{73C72353-7606-400C-BCA1-2E6BC7225AF2}" type="presOf" srcId="{F42005BF-7D01-4C4A-96CD-5734CD7125BC}" destId="{DDE58FE8-72E8-4072-931E-A9BDD48A9F72}" srcOrd="0" destOrd="0" presId="urn:microsoft.com/office/officeart/2018/2/layout/IconVerticalSolidList"/>
    <dgm:cxn modelId="{8563D985-8A8B-4728-A910-DBCD88C4EB5E}" srcId="{5044AFDF-B1B5-4E8E-BE28-5D75BC56D568}" destId="{92C7DDAF-0677-439C-966F-DEE3AF45D20A}" srcOrd="1" destOrd="0" parTransId="{4134F7E5-63F7-45F9-A92B-A3F13F851C5E}" sibTransId="{FF42E72B-56FC-4AFF-843C-8BA176CE7BE1}"/>
    <dgm:cxn modelId="{4A08A3DB-D1FF-4A61-BD1B-1612171C19D3}" type="presOf" srcId="{5044AFDF-B1B5-4E8E-BE28-5D75BC56D568}" destId="{6C65482D-9B50-4CEF-86B5-8F20D38BBC96}" srcOrd="0" destOrd="0" presId="urn:microsoft.com/office/officeart/2018/2/layout/IconVerticalSolidList"/>
    <dgm:cxn modelId="{DCC8F50A-2005-4905-93F1-D1232A22E31C}" srcId="{5044AFDF-B1B5-4E8E-BE28-5D75BC56D568}" destId="{F42005BF-7D01-4C4A-96CD-5734CD7125BC}" srcOrd="2" destOrd="0" parTransId="{E2841C9D-A3C0-4312-AA2D-344299C54B33}" sibTransId="{D5A8446D-29A7-4768-87AB-89AA7928C41B}"/>
    <dgm:cxn modelId="{BD0EDCF2-0FAB-4CB1-87A0-80570C4C43D5}" type="presOf" srcId="{D976A9EB-6979-449D-B735-5A6099DD3B42}" destId="{0E61D41D-F5F5-4139-A12F-0CE0C085F224}" srcOrd="0" destOrd="0" presId="urn:microsoft.com/office/officeart/2018/2/layout/IconVerticalSolidList"/>
    <dgm:cxn modelId="{402B3B61-0514-4E5A-99E3-C56B7A88741F}" type="presOf" srcId="{92C7DDAF-0677-439C-966F-DEE3AF45D20A}" destId="{95C81203-C13C-40CE-BAF9-9C92DD1A6A89}" srcOrd="0" destOrd="0" presId="urn:microsoft.com/office/officeart/2018/2/layout/IconVerticalSolidList"/>
    <dgm:cxn modelId="{F0D6C921-F136-4710-9086-4917E19BF0FE}" srcId="{5044AFDF-B1B5-4E8E-BE28-5D75BC56D568}" destId="{D976A9EB-6979-449D-B735-5A6099DD3B42}" srcOrd="3" destOrd="0" parTransId="{FD769318-902E-472E-8816-C7CAA2E4F197}" sibTransId="{1128BF4A-BE81-4CA1-85A3-CF4C0AABF83B}"/>
    <dgm:cxn modelId="{6576B68B-5D48-4187-B510-23DFD19CA311}" type="presOf" srcId="{B73392EC-ED11-4E83-A04A-C2ABE7FF9AD7}" destId="{55E89CD5-F9AA-48CD-96D9-6F888D7CE3A2}" srcOrd="0" destOrd="0" presId="urn:microsoft.com/office/officeart/2018/2/layout/IconVerticalSolidList"/>
    <dgm:cxn modelId="{33CA7BDB-BA49-4827-981C-793AFCB3D850}" type="presParOf" srcId="{6C65482D-9B50-4CEF-86B5-8F20D38BBC96}" destId="{4191D606-5D8C-4188-9ECF-49931AE50218}" srcOrd="0" destOrd="0" presId="urn:microsoft.com/office/officeart/2018/2/layout/IconVerticalSolidList"/>
    <dgm:cxn modelId="{838A5A20-1479-49AC-ADA2-40F3CCC6DB18}" type="presParOf" srcId="{4191D606-5D8C-4188-9ECF-49931AE50218}" destId="{D45E6849-D4EB-445A-AFC1-C4D9FE5276E6}" srcOrd="0" destOrd="0" presId="urn:microsoft.com/office/officeart/2018/2/layout/IconVerticalSolidList"/>
    <dgm:cxn modelId="{D2DA1F57-2FDF-4592-90D3-141BDBDCD1F3}" type="presParOf" srcId="{4191D606-5D8C-4188-9ECF-49931AE50218}" destId="{98BE102D-1BB1-4761-A4E9-3920C57913FC}" srcOrd="1" destOrd="0" presId="urn:microsoft.com/office/officeart/2018/2/layout/IconVerticalSolidList"/>
    <dgm:cxn modelId="{052958EF-4BDF-486D-997D-2A0A76859412}" type="presParOf" srcId="{4191D606-5D8C-4188-9ECF-49931AE50218}" destId="{36480522-B8E8-4899-8DCF-DACE07BAFE0A}" srcOrd="2" destOrd="0" presId="urn:microsoft.com/office/officeart/2018/2/layout/IconVerticalSolidList"/>
    <dgm:cxn modelId="{1BF0A7F6-84D4-49EE-8195-49128F502889}" type="presParOf" srcId="{4191D606-5D8C-4188-9ECF-49931AE50218}" destId="{55E89CD5-F9AA-48CD-96D9-6F888D7CE3A2}" srcOrd="3" destOrd="0" presId="urn:microsoft.com/office/officeart/2018/2/layout/IconVerticalSolidList"/>
    <dgm:cxn modelId="{E4955609-5F19-4F62-B2BE-386F88D91F0A}" type="presParOf" srcId="{6C65482D-9B50-4CEF-86B5-8F20D38BBC96}" destId="{6854A995-045F-4917-BF58-2A5002326B57}" srcOrd="1" destOrd="0" presId="urn:microsoft.com/office/officeart/2018/2/layout/IconVerticalSolidList"/>
    <dgm:cxn modelId="{44DD7166-1519-4AC1-9ED2-C7C73D3760D2}" type="presParOf" srcId="{6C65482D-9B50-4CEF-86B5-8F20D38BBC96}" destId="{0693B2AF-BA36-41AB-8BB5-5B7FD248180C}" srcOrd="2" destOrd="0" presId="urn:microsoft.com/office/officeart/2018/2/layout/IconVerticalSolidList"/>
    <dgm:cxn modelId="{5B299F03-47F3-435A-AC40-752D392B8644}" type="presParOf" srcId="{0693B2AF-BA36-41AB-8BB5-5B7FD248180C}" destId="{9FE81833-977A-48FA-98FA-F4C3AA2921F8}" srcOrd="0" destOrd="0" presId="urn:microsoft.com/office/officeart/2018/2/layout/IconVerticalSolidList"/>
    <dgm:cxn modelId="{3A2DF79E-861B-4AAB-B7F2-403BA8460F8C}" type="presParOf" srcId="{0693B2AF-BA36-41AB-8BB5-5B7FD248180C}" destId="{DB0D95D3-665B-424E-A20F-312F6B1A8EC1}" srcOrd="1" destOrd="0" presId="urn:microsoft.com/office/officeart/2018/2/layout/IconVerticalSolidList"/>
    <dgm:cxn modelId="{DB5C06AD-2EEB-4B01-9A6E-095FE8BCA1F4}" type="presParOf" srcId="{0693B2AF-BA36-41AB-8BB5-5B7FD248180C}" destId="{9C9423A3-AAF3-42B6-A682-DB4F9313C6D5}" srcOrd="2" destOrd="0" presId="urn:microsoft.com/office/officeart/2018/2/layout/IconVerticalSolidList"/>
    <dgm:cxn modelId="{43580E43-B384-4543-B534-9F6D02801DAC}" type="presParOf" srcId="{0693B2AF-BA36-41AB-8BB5-5B7FD248180C}" destId="{95C81203-C13C-40CE-BAF9-9C92DD1A6A89}" srcOrd="3" destOrd="0" presId="urn:microsoft.com/office/officeart/2018/2/layout/IconVerticalSolidList"/>
    <dgm:cxn modelId="{9525473A-A362-4BAC-96AB-8DD7FA695E34}" type="presParOf" srcId="{6C65482D-9B50-4CEF-86B5-8F20D38BBC96}" destId="{F6693344-72AB-40C7-999E-6B362729D8C0}" srcOrd="3" destOrd="0" presId="urn:microsoft.com/office/officeart/2018/2/layout/IconVerticalSolidList"/>
    <dgm:cxn modelId="{89C0B22A-3903-4023-9EDD-25C1EA11700B}" type="presParOf" srcId="{6C65482D-9B50-4CEF-86B5-8F20D38BBC96}" destId="{75DB080F-DDF4-4DCF-9DE7-BDAB17EA48AE}" srcOrd="4" destOrd="0" presId="urn:microsoft.com/office/officeart/2018/2/layout/IconVerticalSolidList"/>
    <dgm:cxn modelId="{9488A2FB-037E-4CFF-A765-1F35BAA81A79}" type="presParOf" srcId="{75DB080F-DDF4-4DCF-9DE7-BDAB17EA48AE}" destId="{3FEDB85C-24BC-4A05-BF82-02C8756EB0AF}" srcOrd="0" destOrd="0" presId="urn:microsoft.com/office/officeart/2018/2/layout/IconVerticalSolidList"/>
    <dgm:cxn modelId="{963351AC-4BDF-416A-8005-148B87E69BE2}" type="presParOf" srcId="{75DB080F-DDF4-4DCF-9DE7-BDAB17EA48AE}" destId="{9C98D92A-2823-4B2B-8328-26F6302F0B3F}" srcOrd="1" destOrd="0" presId="urn:microsoft.com/office/officeart/2018/2/layout/IconVerticalSolidList"/>
    <dgm:cxn modelId="{55A1057D-095E-4974-A757-3D973ACB58EC}" type="presParOf" srcId="{75DB080F-DDF4-4DCF-9DE7-BDAB17EA48AE}" destId="{18B860EE-93A1-4E90-84F8-2E0458DC1E90}" srcOrd="2" destOrd="0" presId="urn:microsoft.com/office/officeart/2018/2/layout/IconVerticalSolidList"/>
    <dgm:cxn modelId="{F0795132-0541-4FAB-B1EC-49E3C80EFA11}" type="presParOf" srcId="{75DB080F-DDF4-4DCF-9DE7-BDAB17EA48AE}" destId="{DDE58FE8-72E8-4072-931E-A9BDD48A9F72}" srcOrd="3" destOrd="0" presId="urn:microsoft.com/office/officeart/2018/2/layout/IconVerticalSolidList"/>
    <dgm:cxn modelId="{17255281-2C6E-4474-B627-CD56AB773CF9}" type="presParOf" srcId="{6C65482D-9B50-4CEF-86B5-8F20D38BBC96}" destId="{331D6C15-3EB1-47B3-8784-457070B5D151}" srcOrd="5" destOrd="0" presId="urn:microsoft.com/office/officeart/2018/2/layout/IconVerticalSolidList"/>
    <dgm:cxn modelId="{17B985B7-37D9-4992-BA58-11F3555461E7}" type="presParOf" srcId="{6C65482D-9B50-4CEF-86B5-8F20D38BBC96}" destId="{A71A70BF-F293-4F9A-A86D-EDE6705BB5FB}" srcOrd="6" destOrd="0" presId="urn:microsoft.com/office/officeart/2018/2/layout/IconVerticalSolidList"/>
    <dgm:cxn modelId="{B6F5BCDA-AC17-40CD-AE00-2AA10DC76096}" type="presParOf" srcId="{A71A70BF-F293-4F9A-A86D-EDE6705BB5FB}" destId="{D0764E41-6852-4E01-9698-97FF9BE4D65C}" srcOrd="0" destOrd="0" presId="urn:microsoft.com/office/officeart/2018/2/layout/IconVerticalSolidList"/>
    <dgm:cxn modelId="{06145E3C-6D0F-4A47-A40B-15F5E8E0E540}" type="presParOf" srcId="{A71A70BF-F293-4F9A-A86D-EDE6705BB5FB}" destId="{C9DEE974-43CF-44B0-85C0-C9DCB62C3362}" srcOrd="1" destOrd="0" presId="urn:microsoft.com/office/officeart/2018/2/layout/IconVerticalSolidList"/>
    <dgm:cxn modelId="{DDA089ED-FE2E-4367-9736-4C3B040C5524}" type="presParOf" srcId="{A71A70BF-F293-4F9A-A86D-EDE6705BB5FB}" destId="{DD91407F-908E-4E2F-B2F7-B97F62ECC991}" srcOrd="2" destOrd="0" presId="urn:microsoft.com/office/officeart/2018/2/layout/IconVerticalSolidList"/>
    <dgm:cxn modelId="{9A77AAF8-248F-47A2-B843-365BB1BDB399}" type="presParOf" srcId="{A71A70BF-F293-4F9A-A86D-EDE6705BB5FB}" destId="{0E61D41D-F5F5-4139-A12F-0CE0C085F22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F55F2-2F69-463E-BA59-6544A002487B}">
      <dsp:nvSpPr>
        <dsp:cNvPr id="0" name=""/>
        <dsp:cNvSpPr/>
      </dsp:nvSpPr>
      <dsp:spPr>
        <a:xfrm>
          <a:off x="1795310" y="72401"/>
          <a:ext cx="1510523" cy="14165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F495CF-DA29-4E7B-8F48-99EC441F413A}">
      <dsp:nvSpPr>
        <dsp:cNvPr id="0" name=""/>
        <dsp:cNvSpPr/>
      </dsp:nvSpPr>
      <dsp:spPr>
        <a:xfrm>
          <a:off x="754272" y="1659720"/>
          <a:ext cx="4315781" cy="60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933450">
            <a:lnSpc>
              <a:spcPct val="90000"/>
            </a:lnSpc>
            <a:spcBef>
              <a:spcPct val="0"/>
            </a:spcBef>
            <a:spcAft>
              <a:spcPct val="35000"/>
            </a:spcAft>
            <a:defRPr b="1"/>
          </a:pPr>
          <a:r>
            <a:rPr lang="en-US" sz="2100" kern="1200"/>
            <a:t>I am a Marketing Major with an Econ Minor</a:t>
          </a:r>
        </a:p>
      </dsp:txBody>
      <dsp:txXfrm>
        <a:off x="754272" y="1659720"/>
        <a:ext cx="4315781" cy="607110"/>
      </dsp:txXfrm>
    </dsp:sp>
    <dsp:sp modelId="{5349447C-C2B4-42BA-8643-20725D48526A}">
      <dsp:nvSpPr>
        <dsp:cNvPr id="0" name=""/>
        <dsp:cNvSpPr/>
      </dsp:nvSpPr>
      <dsp:spPr>
        <a:xfrm>
          <a:off x="754272" y="2330682"/>
          <a:ext cx="4315781" cy="967747"/>
        </a:xfrm>
        <a:prstGeom prst="rect">
          <a:avLst/>
        </a:prstGeom>
        <a:noFill/>
        <a:ln>
          <a:noFill/>
        </a:ln>
        <a:effectLst/>
      </dsp:spPr>
      <dsp:style>
        <a:lnRef idx="0">
          <a:scrgbClr r="0" g="0" b="0"/>
        </a:lnRef>
        <a:fillRef idx="0">
          <a:scrgbClr r="0" g="0" b="0"/>
        </a:fillRef>
        <a:effectRef idx="0">
          <a:scrgbClr r="0" g="0" b="0"/>
        </a:effectRef>
        <a:fontRef idx="minor"/>
      </dsp:style>
    </dsp:sp>
    <dsp:sp modelId="{023C3DD7-AA01-4873-B877-78C151394313}">
      <dsp:nvSpPr>
        <dsp:cNvPr id="0" name=""/>
        <dsp:cNvSpPr/>
      </dsp:nvSpPr>
      <dsp:spPr>
        <a:xfrm>
          <a:off x="6768909" y="72401"/>
          <a:ext cx="1510523" cy="14165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C06B5D-F986-489B-BF88-4484290B52E8}">
      <dsp:nvSpPr>
        <dsp:cNvPr id="0" name=""/>
        <dsp:cNvSpPr/>
      </dsp:nvSpPr>
      <dsp:spPr>
        <a:xfrm>
          <a:off x="5825315" y="1659720"/>
          <a:ext cx="4315781" cy="607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933450">
            <a:lnSpc>
              <a:spcPct val="90000"/>
            </a:lnSpc>
            <a:spcBef>
              <a:spcPct val="0"/>
            </a:spcBef>
            <a:spcAft>
              <a:spcPct val="35000"/>
            </a:spcAft>
            <a:defRPr b="1"/>
          </a:pPr>
          <a:r>
            <a:rPr lang="en-US" sz="2100" kern="1200"/>
            <a:t>I will be talking about Market Basket Analysis</a:t>
          </a:r>
        </a:p>
      </dsp:txBody>
      <dsp:txXfrm>
        <a:off x="5825315" y="1659720"/>
        <a:ext cx="4315781" cy="607110"/>
      </dsp:txXfrm>
    </dsp:sp>
    <dsp:sp modelId="{58648A81-987E-4AA3-B8B9-59DFDBA7A1E6}">
      <dsp:nvSpPr>
        <dsp:cNvPr id="0" name=""/>
        <dsp:cNvSpPr/>
      </dsp:nvSpPr>
      <dsp:spPr>
        <a:xfrm>
          <a:off x="5825315" y="2330682"/>
          <a:ext cx="4315781" cy="967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11200">
            <a:lnSpc>
              <a:spcPct val="90000"/>
            </a:lnSpc>
            <a:spcBef>
              <a:spcPct val="0"/>
            </a:spcBef>
            <a:spcAft>
              <a:spcPct val="35000"/>
            </a:spcAft>
          </a:pPr>
          <a:r>
            <a:rPr lang="en-US" sz="1600" kern="1200" dirty="0"/>
            <a:t>Learned it from MKT 356 Marketing Metrics</a:t>
          </a:r>
        </a:p>
        <a:p>
          <a:pPr lvl="0" algn="l" defTabSz="711200">
            <a:lnSpc>
              <a:spcPct val="90000"/>
            </a:lnSpc>
            <a:spcBef>
              <a:spcPct val="0"/>
            </a:spcBef>
            <a:spcAft>
              <a:spcPct val="35000"/>
            </a:spcAft>
          </a:pPr>
          <a:r>
            <a:rPr lang="en-US" sz="1600" kern="1200" dirty="0"/>
            <a:t>It is simple and gives a lot of information</a:t>
          </a:r>
        </a:p>
        <a:p>
          <a:pPr lvl="0" algn="l" defTabSz="711200">
            <a:lnSpc>
              <a:spcPct val="90000"/>
            </a:lnSpc>
            <a:spcBef>
              <a:spcPct val="0"/>
            </a:spcBef>
            <a:spcAft>
              <a:spcPct val="35000"/>
            </a:spcAft>
          </a:pPr>
          <a:r>
            <a:rPr lang="en-US" sz="1600" kern="1200" dirty="0"/>
            <a:t>Builds off Consumer Behavior</a:t>
          </a:r>
        </a:p>
        <a:p>
          <a:pPr lvl="0" algn="l" defTabSz="711200">
            <a:lnSpc>
              <a:spcPct val="90000"/>
            </a:lnSpc>
            <a:spcBef>
              <a:spcPct val="0"/>
            </a:spcBef>
            <a:spcAft>
              <a:spcPct val="35000"/>
            </a:spcAft>
          </a:pPr>
          <a:r>
            <a:rPr lang="en-US" sz="1600" kern="1200" dirty="0"/>
            <a:t>(Substitutes vs Compliments)</a:t>
          </a:r>
        </a:p>
      </dsp:txBody>
      <dsp:txXfrm>
        <a:off x="5825315" y="2330682"/>
        <a:ext cx="4315781" cy="9677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D661FE-C1A7-4117-9D86-76BFD0F5E224}">
      <dsp:nvSpPr>
        <dsp:cNvPr id="0" name=""/>
        <dsp:cNvSpPr/>
      </dsp:nvSpPr>
      <dsp:spPr>
        <a:xfrm>
          <a:off x="0" y="2759444"/>
          <a:ext cx="6496050" cy="18104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n-US" sz="3400" b="0" i="0" kern="1200"/>
            <a:t>Useful for:</a:t>
          </a:r>
          <a:endParaRPr lang="en-US" sz="3400" kern="1200"/>
        </a:p>
      </dsp:txBody>
      <dsp:txXfrm>
        <a:off x="0" y="2759444"/>
        <a:ext cx="6496050" cy="977666"/>
      </dsp:txXfrm>
    </dsp:sp>
    <dsp:sp modelId="{D2D1B641-00FE-4E7F-9C29-3D5A5DE9B0CC}">
      <dsp:nvSpPr>
        <dsp:cNvPr id="0" name=""/>
        <dsp:cNvSpPr/>
      </dsp:nvSpPr>
      <dsp:spPr>
        <a:xfrm>
          <a:off x="3171" y="3700901"/>
          <a:ext cx="2163235" cy="832827"/>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800" b="0" i="0" kern="1200"/>
            <a:t>Characterizing customers</a:t>
          </a:r>
          <a:endParaRPr lang="en-US" sz="1800" kern="1200"/>
        </a:p>
      </dsp:txBody>
      <dsp:txXfrm>
        <a:off x="3171" y="3700901"/>
        <a:ext cx="2163235" cy="832827"/>
      </dsp:txXfrm>
    </dsp:sp>
    <dsp:sp modelId="{B55855AC-4A5B-4C83-8362-7187FED92B93}">
      <dsp:nvSpPr>
        <dsp:cNvPr id="0" name=""/>
        <dsp:cNvSpPr/>
      </dsp:nvSpPr>
      <dsp:spPr>
        <a:xfrm>
          <a:off x="2166407" y="3700901"/>
          <a:ext cx="2163235" cy="832827"/>
        </a:xfrm>
        <a:prstGeom prst="rect">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800" b="0" i="0" kern="1200"/>
            <a:t>Understanding why they make certain purchases</a:t>
          </a:r>
          <a:endParaRPr lang="en-US" sz="1800" kern="1200"/>
        </a:p>
      </dsp:txBody>
      <dsp:txXfrm>
        <a:off x="2166407" y="3700901"/>
        <a:ext cx="2163235" cy="832827"/>
      </dsp:txXfrm>
    </dsp:sp>
    <dsp:sp modelId="{318EBAA0-8D82-4654-89D8-F678669C9718}">
      <dsp:nvSpPr>
        <dsp:cNvPr id="0" name=""/>
        <dsp:cNvSpPr/>
      </dsp:nvSpPr>
      <dsp:spPr>
        <a:xfrm>
          <a:off x="4329642" y="3700901"/>
          <a:ext cx="2163235" cy="832827"/>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800" b="0" i="0" kern="1200" dirty="0"/>
            <a:t>Gaining insights about merchandise</a:t>
          </a:r>
          <a:endParaRPr lang="en-US" sz="1800" kern="1200" dirty="0"/>
        </a:p>
      </dsp:txBody>
      <dsp:txXfrm>
        <a:off x="4329642" y="3700901"/>
        <a:ext cx="2163235" cy="832827"/>
      </dsp:txXfrm>
    </dsp:sp>
    <dsp:sp modelId="{9F81A1F2-0BB2-4A40-A8E0-64E8F4B319EC}">
      <dsp:nvSpPr>
        <dsp:cNvPr id="0" name=""/>
        <dsp:cNvSpPr/>
      </dsp:nvSpPr>
      <dsp:spPr>
        <a:xfrm rot="10800000">
          <a:off x="0" y="2061"/>
          <a:ext cx="6496050" cy="2784539"/>
        </a:xfrm>
        <a:prstGeom prst="upArrowCallou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n-US" sz="3400" b="0" i="0" kern="1200"/>
            <a:t>Analyzes  what customers buy, how much, and when</a:t>
          </a:r>
          <a:endParaRPr lang="en-US" sz="3400" kern="1200"/>
        </a:p>
      </dsp:txBody>
      <dsp:txXfrm rot="10800000">
        <a:off x="0" y="2061"/>
        <a:ext cx="6496050" cy="180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1FD9C-2282-4D00-83F5-00AEBEFB66B4}">
      <dsp:nvSpPr>
        <dsp:cNvPr id="0" name=""/>
        <dsp:cNvSpPr/>
      </dsp:nvSpPr>
      <dsp:spPr>
        <a:xfrm rot="5400000">
          <a:off x="5872059" y="-2353787"/>
          <a:ext cx="1045799" cy="6018785"/>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Coffee &amp; coffee makers in proximity</a:t>
          </a:r>
        </a:p>
      </dsp:txBody>
      <dsp:txXfrm rot="-5400000">
        <a:off x="3385566" y="183758"/>
        <a:ext cx="5967733" cy="943695"/>
      </dsp:txXfrm>
    </dsp:sp>
    <dsp:sp modelId="{19EC4912-209D-4B8F-A404-563973783DFC}">
      <dsp:nvSpPr>
        <dsp:cNvPr id="0" name=""/>
        <dsp:cNvSpPr/>
      </dsp:nvSpPr>
      <dsp:spPr>
        <a:xfrm>
          <a:off x="0" y="1980"/>
          <a:ext cx="3385566" cy="13072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kern="1200"/>
            <a:t>Affinity Positioning</a:t>
          </a:r>
        </a:p>
      </dsp:txBody>
      <dsp:txXfrm>
        <a:off x="63815" y="65795"/>
        <a:ext cx="3257936" cy="1179619"/>
      </dsp:txXfrm>
    </dsp:sp>
    <dsp:sp modelId="{8CB613FE-B60E-41D4-A7D6-C1C18E760942}">
      <dsp:nvSpPr>
        <dsp:cNvPr id="0" name=""/>
        <dsp:cNvSpPr/>
      </dsp:nvSpPr>
      <dsp:spPr>
        <a:xfrm rot="5400000">
          <a:off x="5872059" y="-981175"/>
          <a:ext cx="1045799" cy="6018785"/>
        </a:xfrm>
        <a:prstGeom prst="round2Same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Cold medicines, tissues, orange juice</a:t>
          </a:r>
        </a:p>
      </dsp:txBody>
      <dsp:txXfrm rot="-5400000">
        <a:off x="3385566" y="1556370"/>
        <a:ext cx="5967733" cy="943695"/>
      </dsp:txXfrm>
    </dsp:sp>
    <dsp:sp modelId="{83F637E6-B9BF-4F16-985F-44C3FE02590B}">
      <dsp:nvSpPr>
        <dsp:cNvPr id="0" name=""/>
        <dsp:cNvSpPr/>
      </dsp:nvSpPr>
      <dsp:spPr>
        <a:xfrm>
          <a:off x="0" y="1374592"/>
          <a:ext cx="3385566" cy="130724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kern="1200"/>
            <a:t>Cross-Selling</a:t>
          </a:r>
        </a:p>
      </dsp:txBody>
      <dsp:txXfrm>
        <a:off x="63815" y="1438407"/>
        <a:ext cx="3257936" cy="1179619"/>
      </dsp:txXfrm>
    </dsp:sp>
    <dsp:sp modelId="{787FAA9F-EA70-4DE2-81BC-81F79AE22D0D}">
      <dsp:nvSpPr>
        <dsp:cNvPr id="0" name=""/>
        <dsp:cNvSpPr/>
      </dsp:nvSpPr>
      <dsp:spPr>
        <a:xfrm rot="5400000">
          <a:off x="5872059" y="391436"/>
          <a:ext cx="1045799" cy="6018785"/>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a:t>Specials and Coupons  </a:t>
          </a:r>
        </a:p>
      </dsp:txBody>
      <dsp:txXfrm rot="-5400000">
        <a:off x="3385566" y="2928981"/>
        <a:ext cx="5967733" cy="943695"/>
      </dsp:txXfrm>
    </dsp:sp>
    <dsp:sp modelId="{01DA08EB-DFA4-4BD7-B779-74506998736B}">
      <dsp:nvSpPr>
        <dsp:cNvPr id="0" name=""/>
        <dsp:cNvSpPr/>
      </dsp:nvSpPr>
      <dsp:spPr>
        <a:xfrm>
          <a:off x="0" y="2747204"/>
          <a:ext cx="3385566" cy="130724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n-US" sz="3700" kern="1200"/>
            <a:t>Promotion</a:t>
          </a:r>
        </a:p>
      </dsp:txBody>
      <dsp:txXfrm>
        <a:off x="63815" y="2811019"/>
        <a:ext cx="3257936" cy="11796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DFE8A-379F-4FEB-B591-D9B0A3A63CCD}">
      <dsp:nvSpPr>
        <dsp:cNvPr id="0" name=""/>
        <dsp:cNvSpPr/>
      </dsp:nvSpPr>
      <dsp:spPr>
        <a:xfrm>
          <a:off x="1816199" y="62805"/>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471D9A-07F6-4F6C-8187-94070A4A928F}">
      <dsp:nvSpPr>
        <dsp:cNvPr id="0" name=""/>
        <dsp:cNvSpPr/>
      </dsp:nvSpPr>
      <dsp:spPr>
        <a:xfrm>
          <a:off x="2284199" y="530805"/>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CE4FB9-5516-48AB-B922-72891DFAD8D8}">
      <dsp:nvSpPr>
        <dsp:cNvPr id="0" name=""/>
        <dsp:cNvSpPr/>
      </dsp:nvSpPr>
      <dsp:spPr>
        <a:xfrm>
          <a:off x="1114199" y="294280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466850">
            <a:lnSpc>
              <a:spcPct val="90000"/>
            </a:lnSpc>
            <a:spcBef>
              <a:spcPct val="0"/>
            </a:spcBef>
            <a:spcAft>
              <a:spcPct val="35000"/>
            </a:spcAft>
            <a:defRPr cap="all"/>
          </a:pPr>
          <a:r>
            <a:rPr lang="en-US" sz="3300" kern="1200"/>
            <a:t>Internal Pressure </a:t>
          </a:r>
        </a:p>
      </dsp:txBody>
      <dsp:txXfrm>
        <a:off x="1114199" y="2942806"/>
        <a:ext cx="3600000" cy="720000"/>
      </dsp:txXfrm>
    </dsp:sp>
    <dsp:sp modelId="{5B700143-A07C-45AD-AA57-7C47A9AAC232}">
      <dsp:nvSpPr>
        <dsp:cNvPr id="0" name=""/>
        <dsp:cNvSpPr/>
      </dsp:nvSpPr>
      <dsp:spPr>
        <a:xfrm>
          <a:off x="6046199" y="62805"/>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126AD8-78CA-4745-A67E-9765681545F6}">
      <dsp:nvSpPr>
        <dsp:cNvPr id="0" name=""/>
        <dsp:cNvSpPr/>
      </dsp:nvSpPr>
      <dsp:spPr>
        <a:xfrm>
          <a:off x="6514199" y="530805"/>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D16FA2-0BAB-4F65-B5EA-D070379CD76F}">
      <dsp:nvSpPr>
        <dsp:cNvPr id="0" name=""/>
        <dsp:cNvSpPr/>
      </dsp:nvSpPr>
      <dsp:spPr>
        <a:xfrm>
          <a:off x="5344199" y="294280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466850">
            <a:lnSpc>
              <a:spcPct val="90000"/>
            </a:lnSpc>
            <a:spcBef>
              <a:spcPct val="0"/>
            </a:spcBef>
            <a:spcAft>
              <a:spcPct val="35000"/>
            </a:spcAft>
            <a:defRPr cap="all"/>
          </a:pPr>
          <a:r>
            <a:rPr lang="en-US" sz="3300" kern="1200"/>
            <a:t>External Prssure </a:t>
          </a:r>
        </a:p>
      </dsp:txBody>
      <dsp:txXfrm>
        <a:off x="5344199" y="2942806"/>
        <a:ext cx="36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E6849-D4EB-445A-AFC1-C4D9FE5276E6}">
      <dsp:nvSpPr>
        <dsp:cNvPr id="0" name=""/>
        <dsp:cNvSpPr/>
      </dsp:nvSpPr>
      <dsp:spPr>
        <a:xfrm>
          <a:off x="0" y="0"/>
          <a:ext cx="9953710" cy="101399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E102D-1BB1-4761-A4E9-3920C57913FC}">
      <dsp:nvSpPr>
        <dsp:cNvPr id="0" name=""/>
        <dsp:cNvSpPr/>
      </dsp:nvSpPr>
      <dsp:spPr>
        <a:xfrm>
          <a:off x="306733" y="230149"/>
          <a:ext cx="557697" cy="55769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E89CD5-F9AA-48CD-96D9-6F888D7CE3A2}">
      <dsp:nvSpPr>
        <dsp:cNvPr id="0" name=""/>
        <dsp:cNvSpPr/>
      </dsp:nvSpPr>
      <dsp:spPr>
        <a:xfrm>
          <a:off x="1171164" y="2000"/>
          <a:ext cx="8782545" cy="1013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15" tIns="107315" rIns="107315" bIns="107315" numCol="1" spcCol="1270" anchor="ctr" anchorCtr="0">
          <a:noAutofit/>
        </a:bodyPr>
        <a:lstStyle/>
        <a:p>
          <a:pPr lvl="0" algn="l" defTabSz="977900">
            <a:lnSpc>
              <a:spcPct val="100000"/>
            </a:lnSpc>
            <a:spcBef>
              <a:spcPct val="0"/>
            </a:spcBef>
            <a:spcAft>
              <a:spcPct val="35000"/>
            </a:spcAft>
          </a:pPr>
          <a:r>
            <a:rPr lang="en-US" sz="2200" kern="1200" dirty="0"/>
            <a:t>Kaizen means to continually improve.</a:t>
          </a:r>
        </a:p>
      </dsp:txBody>
      <dsp:txXfrm>
        <a:off x="1171164" y="2000"/>
        <a:ext cx="8782545" cy="1013995"/>
      </dsp:txXfrm>
    </dsp:sp>
    <dsp:sp modelId="{9FE81833-977A-48FA-98FA-F4C3AA2921F8}">
      <dsp:nvSpPr>
        <dsp:cNvPr id="0" name=""/>
        <dsp:cNvSpPr/>
      </dsp:nvSpPr>
      <dsp:spPr>
        <a:xfrm>
          <a:off x="0" y="1269495"/>
          <a:ext cx="9953710" cy="101399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0D95D3-665B-424E-A20F-312F6B1A8EC1}">
      <dsp:nvSpPr>
        <dsp:cNvPr id="0" name=""/>
        <dsp:cNvSpPr/>
      </dsp:nvSpPr>
      <dsp:spPr>
        <a:xfrm>
          <a:off x="306733" y="1497644"/>
          <a:ext cx="557697" cy="557697"/>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C81203-C13C-40CE-BAF9-9C92DD1A6A89}">
      <dsp:nvSpPr>
        <dsp:cNvPr id="0" name=""/>
        <dsp:cNvSpPr/>
      </dsp:nvSpPr>
      <dsp:spPr>
        <a:xfrm>
          <a:off x="1171164" y="1269495"/>
          <a:ext cx="8782545" cy="1013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15" tIns="107315" rIns="107315" bIns="107315" numCol="1" spcCol="1270" anchor="ctr" anchorCtr="0">
          <a:noAutofit/>
        </a:bodyPr>
        <a:lstStyle/>
        <a:p>
          <a:pPr lvl="0" algn="l" defTabSz="977900">
            <a:lnSpc>
              <a:spcPct val="100000"/>
            </a:lnSpc>
            <a:spcBef>
              <a:spcPct val="0"/>
            </a:spcBef>
            <a:spcAft>
              <a:spcPct val="35000"/>
            </a:spcAft>
          </a:pPr>
          <a:r>
            <a:rPr lang="en-US" sz="2200" kern="1200" dirty="0"/>
            <a:t>Applying Kaizen to the business world will allow increase in work efficiency. </a:t>
          </a:r>
        </a:p>
      </dsp:txBody>
      <dsp:txXfrm>
        <a:off x="1171164" y="1269495"/>
        <a:ext cx="8782545" cy="1013995"/>
      </dsp:txXfrm>
    </dsp:sp>
    <dsp:sp modelId="{3FEDB85C-24BC-4A05-BF82-02C8756EB0AF}">
      <dsp:nvSpPr>
        <dsp:cNvPr id="0" name=""/>
        <dsp:cNvSpPr/>
      </dsp:nvSpPr>
      <dsp:spPr>
        <a:xfrm>
          <a:off x="0" y="2536989"/>
          <a:ext cx="9953710" cy="101399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98D92A-2823-4B2B-8328-26F6302F0B3F}">
      <dsp:nvSpPr>
        <dsp:cNvPr id="0" name=""/>
        <dsp:cNvSpPr/>
      </dsp:nvSpPr>
      <dsp:spPr>
        <a:xfrm>
          <a:off x="306733" y="2765138"/>
          <a:ext cx="557697" cy="55769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E58FE8-72E8-4072-931E-A9BDD48A9F72}">
      <dsp:nvSpPr>
        <dsp:cNvPr id="0" name=""/>
        <dsp:cNvSpPr/>
      </dsp:nvSpPr>
      <dsp:spPr>
        <a:xfrm>
          <a:off x="1171164" y="2536989"/>
          <a:ext cx="8782545" cy="1013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15" tIns="107315" rIns="107315" bIns="107315" numCol="1" spcCol="1270" anchor="ctr" anchorCtr="0">
          <a:noAutofit/>
        </a:bodyPr>
        <a:lstStyle/>
        <a:p>
          <a:pPr lvl="0" algn="l" defTabSz="977900">
            <a:lnSpc>
              <a:spcPct val="100000"/>
            </a:lnSpc>
            <a:spcBef>
              <a:spcPct val="0"/>
            </a:spcBef>
            <a:spcAft>
              <a:spcPct val="35000"/>
            </a:spcAft>
          </a:pPr>
          <a:r>
            <a:rPr lang="en-US" sz="2200" kern="1200" dirty="0"/>
            <a:t>The concept can be applied to MGT 360.</a:t>
          </a:r>
        </a:p>
      </dsp:txBody>
      <dsp:txXfrm>
        <a:off x="1171164" y="2536989"/>
        <a:ext cx="8782545" cy="1013995"/>
      </dsp:txXfrm>
    </dsp:sp>
    <dsp:sp modelId="{D0764E41-6852-4E01-9698-97FF9BE4D65C}">
      <dsp:nvSpPr>
        <dsp:cNvPr id="0" name=""/>
        <dsp:cNvSpPr/>
      </dsp:nvSpPr>
      <dsp:spPr>
        <a:xfrm>
          <a:off x="0" y="3804483"/>
          <a:ext cx="9953710" cy="101399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DEE974-43CF-44B0-85C0-C9DCB62C3362}">
      <dsp:nvSpPr>
        <dsp:cNvPr id="0" name=""/>
        <dsp:cNvSpPr/>
      </dsp:nvSpPr>
      <dsp:spPr>
        <a:xfrm>
          <a:off x="306733" y="4032632"/>
          <a:ext cx="557697" cy="557697"/>
        </a:xfrm>
        <a:prstGeom prst="rect">
          <a:avLst/>
        </a:prstGeom>
        <a:blipFill>
          <a:blip xmlns:r="http://schemas.openxmlformats.org/officeDocument/2006/relationships" r:embed="rId7">
            <a:extLst>
              <a:ext uri="{96DAC541-7B7A-43D3-8B79-37D633B846F1}">
                <asvg:svgBlip xmlns:asvg="http://schemas.microsoft.com/office/drawing/2016/SVG/main" xmlns=""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61D41D-F5F5-4139-A12F-0CE0C085F224}">
      <dsp:nvSpPr>
        <dsp:cNvPr id="0" name=""/>
        <dsp:cNvSpPr/>
      </dsp:nvSpPr>
      <dsp:spPr>
        <a:xfrm>
          <a:off x="1171164" y="3804483"/>
          <a:ext cx="8782545" cy="1013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315" tIns="107315" rIns="107315" bIns="107315" numCol="1" spcCol="1270" anchor="ctr" anchorCtr="0">
          <a:noAutofit/>
        </a:bodyPr>
        <a:lstStyle/>
        <a:p>
          <a:pPr lvl="0" algn="l" defTabSz="977900">
            <a:lnSpc>
              <a:spcPct val="100000"/>
            </a:lnSpc>
            <a:spcBef>
              <a:spcPct val="0"/>
            </a:spcBef>
            <a:spcAft>
              <a:spcPct val="35000"/>
            </a:spcAft>
          </a:pPr>
          <a:r>
            <a:rPr lang="en-US" sz="2200" kern="1200" dirty="0"/>
            <a:t>Good example would be ensuring tools in a machine shop are easy accessible and identified in their tool box.</a:t>
          </a:r>
        </a:p>
      </dsp:txBody>
      <dsp:txXfrm>
        <a:off x="1171164" y="3804483"/>
        <a:ext cx="8782545" cy="101399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C6EBD-B630-4FAF-A361-25ED65039E28}" type="datetimeFigureOut">
              <a:rPr lang="en-US" smtClean="0"/>
              <a:t>12/12/2019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9FA3C-BC61-4600-8D3D-CB6A07B3AB8D}" type="slidenum">
              <a:rPr lang="en-US" smtClean="0"/>
              <a:t>‹#›</a:t>
            </a:fld>
            <a:endParaRPr lang="en-US"/>
          </a:p>
        </p:txBody>
      </p:sp>
    </p:spTree>
    <p:extLst>
      <p:ext uri="{BB962C8B-B14F-4D97-AF65-F5344CB8AC3E}">
        <p14:creationId xmlns:p14="http://schemas.microsoft.com/office/powerpoint/2010/main" val="1828364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verywellmind.com/leadership-styles-2795312"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verywellmind.com/leadership-styles-279531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282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b59ebe63f_0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b59ebe63f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3102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875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6bfc545544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6bfc54554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hlinkClick r:id="rId3"/>
              </a:rPr>
              <a:t>https://www.verywellmind.com/leadership-styles-2795312</a:t>
            </a:r>
            <a:endParaRPr dirty="0"/>
          </a:p>
        </p:txBody>
      </p:sp>
    </p:spTree>
    <p:extLst>
      <p:ext uri="{BB962C8B-B14F-4D97-AF65-F5344CB8AC3E}">
        <p14:creationId xmlns:p14="http://schemas.microsoft.com/office/powerpoint/2010/main" val="4160095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6bfc545857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6bfc545857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222222"/>
                </a:solidFill>
                <a:highlight>
                  <a:srgbClr val="F7F9F9"/>
                </a:highlight>
                <a:latin typeface="Merriweather"/>
                <a:ea typeface="Merriweather"/>
                <a:cs typeface="Merriweather"/>
                <a:sym typeface="Merriweather"/>
              </a:rPr>
              <a:t>KURT LEWIN IS A PSYCHOLOGIST </a:t>
            </a:r>
            <a:endParaRPr sz="1200" dirty="0">
              <a:solidFill>
                <a:srgbClr val="222222"/>
              </a:solidFill>
              <a:highlight>
                <a:srgbClr val="F7F9F9"/>
              </a:highlight>
              <a:latin typeface="Merriweather"/>
              <a:ea typeface="Merriweather"/>
              <a:cs typeface="Merriweather"/>
              <a:sym typeface="Merriweather"/>
            </a:endParaRPr>
          </a:p>
          <a:p>
            <a:pPr marL="0" lvl="0" indent="0" algn="l" rtl="0">
              <a:spcBef>
                <a:spcPts val="0"/>
              </a:spcBef>
              <a:spcAft>
                <a:spcPts val="0"/>
              </a:spcAft>
              <a:buNone/>
            </a:pPr>
            <a:endParaRPr sz="1200" dirty="0">
              <a:solidFill>
                <a:srgbClr val="222222"/>
              </a:solidFill>
              <a:highlight>
                <a:srgbClr val="F7F9F9"/>
              </a:highlight>
              <a:latin typeface="Merriweather"/>
              <a:ea typeface="Merriweather"/>
              <a:cs typeface="Merriweather"/>
              <a:sym typeface="Merriweather"/>
            </a:endParaRPr>
          </a:p>
          <a:p>
            <a:pPr marL="0" lvl="0" indent="0" algn="l" rtl="0">
              <a:spcBef>
                <a:spcPts val="0"/>
              </a:spcBef>
              <a:spcAft>
                <a:spcPts val="0"/>
              </a:spcAft>
              <a:buNone/>
            </a:pPr>
            <a:r>
              <a:rPr lang="en" sz="1200" dirty="0">
                <a:solidFill>
                  <a:srgbClr val="222222"/>
                </a:solidFill>
                <a:highlight>
                  <a:srgbClr val="F7F9F9"/>
                </a:highlight>
                <a:latin typeface="Merriweather"/>
                <a:ea typeface="Merriweather"/>
                <a:cs typeface="Merriweather"/>
                <a:sym typeface="Merriweather"/>
              </a:rPr>
              <a:t>In 1939 - he conducted research where schoolchildren were assigned to one of three groups with an authoritarian, democratic, or laissez-faire leader. </a:t>
            </a:r>
            <a:endParaRPr sz="1200" dirty="0">
              <a:solidFill>
                <a:srgbClr val="222222"/>
              </a:solidFill>
              <a:highlight>
                <a:srgbClr val="F7F9F9"/>
              </a:highlight>
              <a:latin typeface="Merriweather"/>
              <a:ea typeface="Merriweather"/>
              <a:cs typeface="Merriweather"/>
              <a:sym typeface="Merriweather"/>
            </a:endParaRPr>
          </a:p>
          <a:p>
            <a:pPr marL="0" lvl="0" indent="0" algn="l" rtl="0">
              <a:spcBef>
                <a:spcPts val="0"/>
              </a:spcBef>
              <a:spcAft>
                <a:spcPts val="0"/>
              </a:spcAft>
              <a:buNone/>
            </a:pPr>
            <a:endParaRPr sz="1200" dirty="0">
              <a:solidFill>
                <a:srgbClr val="222222"/>
              </a:solidFill>
              <a:highlight>
                <a:srgbClr val="F7F9F9"/>
              </a:highlight>
              <a:latin typeface="Merriweather"/>
              <a:ea typeface="Merriweather"/>
              <a:cs typeface="Merriweather"/>
              <a:sym typeface="Merriweather"/>
            </a:endParaRPr>
          </a:p>
          <a:p>
            <a:pPr marL="0" lvl="0" indent="0" algn="l" rtl="0">
              <a:spcBef>
                <a:spcPts val="0"/>
              </a:spcBef>
              <a:spcAft>
                <a:spcPts val="0"/>
              </a:spcAft>
              <a:buNone/>
            </a:pPr>
            <a:r>
              <a:rPr lang="en" sz="1200" dirty="0">
                <a:solidFill>
                  <a:srgbClr val="222222"/>
                </a:solidFill>
                <a:highlight>
                  <a:srgbClr val="F7F9F9"/>
                </a:highlight>
                <a:latin typeface="Merriweather"/>
                <a:ea typeface="Merriweather"/>
                <a:cs typeface="Merriweather"/>
                <a:sym typeface="Merriweather"/>
              </a:rPr>
              <a:t>The children were then led in an arts and crafts project while researchers observed the behavior of children in response to the different styles of leadership. </a:t>
            </a:r>
            <a:endParaRPr sz="1200" dirty="0">
              <a:solidFill>
                <a:srgbClr val="222222"/>
              </a:solidFill>
              <a:highlight>
                <a:srgbClr val="F7F9F9"/>
              </a:highlight>
              <a:latin typeface="Merriweather"/>
              <a:ea typeface="Merriweather"/>
              <a:cs typeface="Merriweather"/>
              <a:sym typeface="Merriweather"/>
            </a:endParaRPr>
          </a:p>
          <a:p>
            <a:pPr marL="0" lvl="0" indent="0" algn="l" rtl="0">
              <a:spcBef>
                <a:spcPts val="0"/>
              </a:spcBef>
              <a:spcAft>
                <a:spcPts val="0"/>
              </a:spcAft>
              <a:buNone/>
            </a:pPr>
            <a:endParaRPr sz="1200" dirty="0">
              <a:solidFill>
                <a:srgbClr val="222222"/>
              </a:solidFill>
              <a:highlight>
                <a:srgbClr val="F7F9F9"/>
              </a:highlight>
              <a:latin typeface="Merriweather"/>
              <a:ea typeface="Merriweather"/>
              <a:cs typeface="Merriweather"/>
              <a:sym typeface="Merriweather"/>
            </a:endParaRPr>
          </a:p>
          <a:p>
            <a:pPr marL="0" lvl="0" indent="0" algn="l" rtl="0">
              <a:spcBef>
                <a:spcPts val="0"/>
              </a:spcBef>
              <a:spcAft>
                <a:spcPts val="0"/>
              </a:spcAft>
              <a:buNone/>
            </a:pPr>
            <a:r>
              <a:rPr lang="en" sz="1200" dirty="0">
                <a:solidFill>
                  <a:srgbClr val="222222"/>
                </a:solidFill>
                <a:highlight>
                  <a:srgbClr val="F7F9F9"/>
                </a:highlight>
                <a:latin typeface="Merriweather"/>
                <a:ea typeface="Merriweather"/>
                <a:cs typeface="Merriweather"/>
                <a:sym typeface="Merriweather"/>
              </a:rPr>
              <a:t>The researchers found that democratic leadership tended to be the most effective at inspiring followers to perform well.</a:t>
            </a:r>
          </a:p>
          <a:p>
            <a:pPr marL="0" lvl="0" indent="0" algn="l" rtl="0">
              <a:spcBef>
                <a:spcPts val="0"/>
              </a:spcBef>
              <a:spcAft>
                <a:spcPts val="0"/>
              </a:spcAft>
              <a:buNone/>
            </a:pPr>
            <a:endParaRPr lang="en" sz="1200" dirty="0">
              <a:solidFill>
                <a:srgbClr val="222222"/>
              </a:solidFill>
              <a:highlight>
                <a:srgbClr val="F7F9F9"/>
              </a:highlight>
              <a:latin typeface="Merriweather"/>
              <a:sym typeface="Merriweather"/>
            </a:endParaRPr>
          </a:p>
          <a:p>
            <a:pPr marL="0" lvl="0" indent="0" algn="l" rtl="0">
              <a:spcBef>
                <a:spcPts val="0"/>
              </a:spcBef>
              <a:spcAft>
                <a:spcPts val="0"/>
              </a:spcAft>
              <a:buNone/>
            </a:pPr>
            <a:r>
              <a:rPr lang="en" sz="1200" dirty="0">
                <a:solidFill>
                  <a:srgbClr val="222222"/>
                </a:solidFill>
                <a:highlight>
                  <a:srgbClr val="F7F9F9"/>
                </a:highlight>
                <a:latin typeface="Merriweather"/>
                <a:sym typeface="Merriweather"/>
              </a:rPr>
              <a:t>WORK CITED:</a:t>
            </a:r>
          </a:p>
          <a:p>
            <a:pPr marL="0" lvl="0" indent="0" algn="l" rtl="0">
              <a:spcBef>
                <a:spcPts val="0"/>
              </a:spcBef>
              <a:spcAft>
                <a:spcPts val="0"/>
              </a:spcAft>
              <a:buNone/>
            </a:pPr>
            <a:r>
              <a:rPr lang="en-US" dirty="0">
                <a:hlinkClick r:id="rId3"/>
              </a:rPr>
              <a:t>https://www.verywellmind.com/leadership-styles-2795312</a:t>
            </a:r>
            <a:endParaRPr dirty="0"/>
          </a:p>
        </p:txBody>
      </p:sp>
    </p:spTree>
    <p:extLst>
      <p:ext uri="{BB962C8B-B14F-4D97-AF65-F5344CB8AC3E}">
        <p14:creationId xmlns:p14="http://schemas.microsoft.com/office/powerpoint/2010/main" val="2050222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6bfc545857_0_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6bfc545857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REASON I felt inclined to talk about this topic is due to:</a:t>
            </a:r>
            <a:endParaRPr/>
          </a:p>
          <a:p>
            <a:pPr marL="457200" lvl="0" indent="-298450" algn="l" rtl="0">
              <a:spcBef>
                <a:spcPts val="0"/>
              </a:spcBef>
              <a:spcAft>
                <a:spcPts val="0"/>
              </a:spcAft>
              <a:buSzPts val="1100"/>
              <a:buAutoNum type="arabicPeriod"/>
            </a:pPr>
            <a:r>
              <a:rPr lang="en"/>
              <a:t>I feel that it is absolutely NECESSARY to help assist with any organization’s strategy - to eventually lead a team effectively and efficiently in coming up with a solution to any issue and to also achieve goals.</a:t>
            </a:r>
            <a:endParaRPr/>
          </a:p>
          <a:p>
            <a:pPr marL="457200" lvl="0" indent="-298450" algn="l" rtl="0">
              <a:spcBef>
                <a:spcPts val="0"/>
              </a:spcBef>
              <a:spcAft>
                <a:spcPts val="0"/>
              </a:spcAft>
              <a:buSzPts val="1100"/>
              <a:buAutoNum type="arabicPeriod"/>
            </a:pPr>
            <a:r>
              <a:rPr lang="en"/>
              <a:t>I feel that this is something that I as a female in the business field want as a skill that I hope to perfect one day. </a:t>
            </a:r>
            <a:endParaRPr/>
          </a:p>
        </p:txBody>
      </p:sp>
    </p:spTree>
    <p:extLst>
      <p:ext uri="{BB962C8B-B14F-4D97-AF65-F5344CB8AC3E}">
        <p14:creationId xmlns:p14="http://schemas.microsoft.com/office/powerpoint/2010/main" val="1668655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6bfc545857_0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6bfc545857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3911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6681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b4e430d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b4e430d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5574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b4e430d5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b4e430d5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3074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b4e430d5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b4e430d5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212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b4f14b13b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b4f14b13b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3924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b4e430d5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b4e430d5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0156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presentation is to make you aware if you are surrendering or sharing your information. I will use course tools from MKT 350 such at the surrender and sharing matrix</a:t>
            </a:r>
          </a:p>
        </p:txBody>
      </p:sp>
      <p:sp>
        <p:nvSpPr>
          <p:cNvPr id="4" name="Slide Number Placeholder 3"/>
          <p:cNvSpPr>
            <a:spLocks noGrp="1"/>
          </p:cNvSpPr>
          <p:nvPr>
            <p:ph type="sldNum" sz="quarter" idx="5"/>
          </p:nvPr>
        </p:nvSpPr>
        <p:spPr/>
        <p:txBody>
          <a:bodyPr/>
          <a:lstStyle/>
          <a:p>
            <a:fld id="{3733D7A2-C585-48BF-BF8C-C21FDC051F77}" type="slidenum">
              <a:rPr lang="en-US" smtClean="0"/>
              <a:t>48</a:t>
            </a:fld>
            <a:endParaRPr lang="en-US" dirty="0"/>
          </a:p>
        </p:txBody>
      </p:sp>
    </p:spTree>
    <p:extLst>
      <p:ext uri="{BB962C8B-B14F-4D97-AF65-F5344CB8AC3E}">
        <p14:creationId xmlns:p14="http://schemas.microsoft.com/office/powerpoint/2010/main" val="3506171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leads to surrendering your information</a:t>
            </a:r>
          </a:p>
          <a:p>
            <a:r>
              <a:rPr lang="en-US" dirty="0"/>
              <a:t>1. Fast decision making due to lack of time, your in a hurry to make whatever account you are signing up for a so you aren’t really reading the information in the terms</a:t>
            </a:r>
          </a:p>
          <a:p>
            <a:r>
              <a:rPr lang="en-US" dirty="0"/>
              <a:t>2. Continuous partial attention – you are able to multitask. So you are able to be watching tv or doing homework while you are setting up your account which takes away your attention to the terms</a:t>
            </a:r>
          </a:p>
          <a:p>
            <a:r>
              <a:rPr lang="en-US" dirty="0"/>
              <a:t>3. Vulnerability is the loss of security and Risk is the probability that security will be lost</a:t>
            </a:r>
          </a:p>
          <a:p>
            <a:r>
              <a:rPr lang="en-US" dirty="0"/>
              <a:t>4. Uncertainty of the risk.  The terms and conditions are long and confusing, they use law terms you may not understand which is the fault of the company who wrote them</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733D7A2-C585-48BF-BF8C-C21FDC051F77}" type="slidenum">
              <a:rPr lang="en-US" smtClean="0"/>
              <a:t>49</a:t>
            </a:fld>
            <a:endParaRPr lang="en-US" dirty="0"/>
          </a:p>
        </p:txBody>
      </p:sp>
    </p:spTree>
    <p:extLst>
      <p:ext uri="{BB962C8B-B14F-4D97-AF65-F5344CB8AC3E}">
        <p14:creationId xmlns:p14="http://schemas.microsoft.com/office/powerpoint/2010/main" val="1561561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2136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b5148a2ae_0_2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b5148a2ae_0_2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479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7b5148a2ae_0_2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7b5148a2ae_0_2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8079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b5148a2ae_0_2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b5148a2ae_0_2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1451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7b5148a2ae_0_2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7b5148a2ae_0_2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9815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0A29A-CF69-B948-A7F0-5C1BE857F24A}" type="slidenum">
              <a:rPr lang="en-US" smtClean="0"/>
              <a:t>71</a:t>
            </a:fld>
            <a:endParaRPr lang="en-US"/>
          </a:p>
        </p:txBody>
      </p:sp>
    </p:spTree>
    <p:extLst>
      <p:ext uri="{BB962C8B-B14F-4D97-AF65-F5344CB8AC3E}">
        <p14:creationId xmlns:p14="http://schemas.microsoft.com/office/powerpoint/2010/main" val="1517118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0A29A-CF69-B948-A7F0-5C1BE857F24A}" type="slidenum">
              <a:rPr lang="en-US" smtClean="0"/>
              <a:t>72</a:t>
            </a:fld>
            <a:endParaRPr lang="en-US"/>
          </a:p>
        </p:txBody>
      </p:sp>
    </p:spTree>
    <p:extLst>
      <p:ext uri="{BB962C8B-B14F-4D97-AF65-F5344CB8AC3E}">
        <p14:creationId xmlns:p14="http://schemas.microsoft.com/office/powerpoint/2010/main" val="373071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b4f14b13b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b4f14b13b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4052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00A29A-CF69-B948-A7F0-5C1BE857F24A}" type="slidenum">
              <a:rPr lang="en-US" smtClean="0"/>
              <a:t>73</a:t>
            </a:fld>
            <a:endParaRPr lang="en-US"/>
          </a:p>
        </p:txBody>
      </p:sp>
    </p:spTree>
    <p:extLst>
      <p:ext uri="{BB962C8B-B14F-4D97-AF65-F5344CB8AC3E}">
        <p14:creationId xmlns:p14="http://schemas.microsoft.com/office/powerpoint/2010/main" val="3934106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515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b598dcf7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b598dcf7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761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b598dcf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b598d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392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b598dcf7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b598dcf7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1921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0231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b598dcf7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b598dcf7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6964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b598dcf7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b598dcf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5534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b598dcf73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b598dcf7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0691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2707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b4f14b13b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7b4f14b13b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486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7acb7403c9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7acb7403c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9770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acb7403c9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acb7403c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2650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7acb7403c9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7acb7403c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937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acb7403c9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7acb7403c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8488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b511072a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b511072a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1725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aa2364c0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aa2364c0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41987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7aa2364c0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7aa2364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0035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7aa2364c0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7aa2364c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1004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7b511072a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7b511072a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592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7a671f9806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7a671f9806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647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7b4f14b13b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7b4f14b13b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0731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ab5ef8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ab5ef8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768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a69b9cd1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a69b9cd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17167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a671f9806_0_26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7a671f9806_0_2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21928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a671f9806_0_3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a671f9806_0_3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3126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7a671f9806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7a671f9806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371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ab5ef82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ab5ef8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5136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a69b9cd1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a69b9cd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9712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a671f9806_0_26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7a671f9806_0_2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61427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a671f9806_0_3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a671f9806_0_3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1737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136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1590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7b4f74bfe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7b4f74bfe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055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7ab8496fea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7ab8496fe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245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b4f74bfe5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b4f74bfe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65130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7b4f74bfe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7b4f74bf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416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b59ebe63f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b59ebe63f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6262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b59ebe63f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7b59ebe63f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159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b59ebe63f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b59ebe63f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9845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A77C38-E5B5-4955-A7FB-BBE1754EE569}"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6B3CA-5866-40A9-80B9-194F26DE3EA5}" type="slidenum">
              <a:rPr lang="en-US" smtClean="0"/>
              <a:t>‹#›</a:t>
            </a:fld>
            <a:endParaRPr lang="en-US"/>
          </a:p>
        </p:txBody>
      </p:sp>
    </p:spTree>
    <p:extLst>
      <p:ext uri="{BB962C8B-B14F-4D97-AF65-F5344CB8AC3E}">
        <p14:creationId xmlns:p14="http://schemas.microsoft.com/office/powerpoint/2010/main" val="1148181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A77C38-E5B5-4955-A7FB-BBE1754EE569}"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6B3CA-5866-40A9-80B9-194F26DE3EA5}" type="slidenum">
              <a:rPr lang="en-US" smtClean="0"/>
              <a:t>‹#›</a:t>
            </a:fld>
            <a:endParaRPr lang="en-US"/>
          </a:p>
        </p:txBody>
      </p:sp>
    </p:spTree>
    <p:extLst>
      <p:ext uri="{BB962C8B-B14F-4D97-AF65-F5344CB8AC3E}">
        <p14:creationId xmlns:p14="http://schemas.microsoft.com/office/powerpoint/2010/main" val="2183881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A77C38-E5B5-4955-A7FB-BBE1754EE569}"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6B3CA-5866-40A9-80B9-194F26DE3EA5}" type="slidenum">
              <a:rPr lang="en-US" smtClean="0"/>
              <a:t>‹#›</a:t>
            </a:fld>
            <a:endParaRPr lang="en-US"/>
          </a:p>
        </p:txBody>
      </p:sp>
    </p:spTree>
    <p:extLst>
      <p:ext uri="{BB962C8B-B14F-4D97-AF65-F5344CB8AC3E}">
        <p14:creationId xmlns:p14="http://schemas.microsoft.com/office/powerpoint/2010/main" val="3898771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4"/>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415600" y="1633633"/>
            <a:ext cx="11360800" cy="4472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4326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1107190" y="5558840"/>
            <a:ext cx="994351" cy="61101"/>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 name="Google Shape;59;p8"/>
          <p:cNvSpPr txBox="1">
            <a:spLocks noGrp="1"/>
          </p:cNvSpPr>
          <p:nvPr>
            <p:ph type="title"/>
          </p:nvPr>
        </p:nvSpPr>
        <p:spPr>
          <a:xfrm>
            <a:off x="972600" y="1152400"/>
            <a:ext cx="9361600" cy="3980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60" name="Google Shape;60;p8"/>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3158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1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100" name="Google Shape;100;p1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101" name="Google Shape;101;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266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1"/>
        <p:cNvGrpSpPr/>
        <p:nvPr/>
      </p:nvGrpSpPr>
      <p:grpSpPr>
        <a:xfrm>
          <a:off x="0" y="0"/>
          <a:ext cx="0" cy="0"/>
          <a:chOff x="0" y="0"/>
          <a:chExt cx="0" cy="0"/>
        </a:xfrm>
      </p:grpSpPr>
      <p:sp>
        <p:nvSpPr>
          <p:cNvPr id="122" name="Google Shape;122;p23"/>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2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24" name="Google Shape;12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01506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1"/>
        <p:cNvGrpSpPr/>
        <p:nvPr/>
      </p:nvGrpSpPr>
      <p:grpSpPr>
        <a:xfrm>
          <a:off x="0" y="0"/>
          <a:ext cx="0" cy="0"/>
          <a:chOff x="0" y="0"/>
          <a:chExt cx="0" cy="0"/>
        </a:xfrm>
      </p:grpSpPr>
      <p:grpSp>
        <p:nvGrpSpPr>
          <p:cNvPr id="92" name="Google Shape;92;p9"/>
          <p:cNvGrpSpPr/>
          <p:nvPr/>
        </p:nvGrpSpPr>
        <p:grpSpPr>
          <a:xfrm>
            <a:off x="0" y="508002"/>
            <a:ext cx="1383800" cy="1355049"/>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 name="Google Shape;95;p9"/>
          <p:cNvSpPr txBox="1">
            <a:spLocks noGrp="1"/>
          </p:cNvSpPr>
          <p:nvPr>
            <p:ph type="title"/>
          </p:nvPr>
        </p:nvSpPr>
        <p:spPr>
          <a:xfrm>
            <a:off x="1730000" y="2211100"/>
            <a:ext cx="4048400" cy="23356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6" name="Google Shape;96;p9"/>
          <p:cNvSpPr txBox="1">
            <a:spLocks noGrp="1"/>
          </p:cNvSpPr>
          <p:nvPr>
            <p:ph type="subTitle" idx="1"/>
          </p:nvPr>
        </p:nvSpPr>
        <p:spPr>
          <a:xfrm>
            <a:off x="1730000" y="4717333"/>
            <a:ext cx="4048400" cy="67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733"/>
            </a:lvl2pPr>
            <a:lvl3pPr lvl="2">
              <a:lnSpc>
                <a:spcPct val="100000"/>
              </a:lnSpc>
              <a:spcBef>
                <a:spcPts val="0"/>
              </a:spcBef>
              <a:spcAft>
                <a:spcPts val="0"/>
              </a:spcAft>
              <a:buSzPts val="1300"/>
              <a:buNone/>
              <a:defRPr sz="1733"/>
            </a:lvl3pPr>
            <a:lvl4pPr lvl="3">
              <a:lnSpc>
                <a:spcPct val="100000"/>
              </a:lnSpc>
              <a:spcBef>
                <a:spcPts val="0"/>
              </a:spcBef>
              <a:spcAft>
                <a:spcPts val="0"/>
              </a:spcAft>
              <a:buSzPts val="1300"/>
              <a:buNone/>
              <a:defRPr sz="1733"/>
            </a:lvl4pPr>
            <a:lvl5pPr lvl="4">
              <a:lnSpc>
                <a:spcPct val="100000"/>
              </a:lnSpc>
              <a:spcBef>
                <a:spcPts val="0"/>
              </a:spcBef>
              <a:spcAft>
                <a:spcPts val="0"/>
              </a:spcAft>
              <a:buSzPts val="1300"/>
              <a:buNone/>
              <a:defRPr sz="1733"/>
            </a:lvl5pPr>
            <a:lvl6pPr lvl="5">
              <a:lnSpc>
                <a:spcPct val="100000"/>
              </a:lnSpc>
              <a:spcBef>
                <a:spcPts val="0"/>
              </a:spcBef>
              <a:spcAft>
                <a:spcPts val="0"/>
              </a:spcAft>
              <a:buSzPts val="1300"/>
              <a:buNone/>
              <a:defRPr sz="1733"/>
            </a:lvl6pPr>
            <a:lvl7pPr lvl="6">
              <a:lnSpc>
                <a:spcPct val="100000"/>
              </a:lnSpc>
              <a:spcBef>
                <a:spcPts val="0"/>
              </a:spcBef>
              <a:spcAft>
                <a:spcPts val="0"/>
              </a:spcAft>
              <a:buSzPts val="1300"/>
              <a:buNone/>
              <a:defRPr sz="1733"/>
            </a:lvl7pPr>
            <a:lvl8pPr lvl="7">
              <a:lnSpc>
                <a:spcPct val="100000"/>
              </a:lnSpc>
              <a:spcBef>
                <a:spcPts val="0"/>
              </a:spcBef>
              <a:spcAft>
                <a:spcPts val="0"/>
              </a:spcAft>
              <a:buSzPts val="1300"/>
              <a:buNone/>
              <a:defRPr sz="1733"/>
            </a:lvl8pPr>
            <a:lvl9pPr lvl="8">
              <a:lnSpc>
                <a:spcPct val="100000"/>
              </a:lnSpc>
              <a:spcBef>
                <a:spcPts val="0"/>
              </a:spcBef>
              <a:spcAft>
                <a:spcPts val="0"/>
              </a:spcAft>
              <a:buSzPts val="1300"/>
              <a:buNone/>
              <a:defRPr sz="1733"/>
            </a:lvl9pPr>
          </a:lstStyle>
          <a:p>
            <a:endParaRPr/>
          </a:p>
        </p:txBody>
      </p:sp>
      <p:sp>
        <p:nvSpPr>
          <p:cNvPr id="97" name="Google Shape;97;p9"/>
          <p:cNvSpPr txBox="1">
            <a:spLocks noGrp="1"/>
          </p:cNvSpPr>
          <p:nvPr>
            <p:ph type="body" idx="2"/>
          </p:nvPr>
        </p:nvSpPr>
        <p:spPr>
          <a:xfrm>
            <a:off x="6197600" y="2262133"/>
            <a:ext cx="4902400" cy="3130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98" name="Google Shape;9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5815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1354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A77C38-E5B5-4955-A7FB-BBE1754EE569}"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6B3CA-5866-40A9-80B9-194F26DE3EA5}" type="slidenum">
              <a:rPr lang="en-US" smtClean="0"/>
              <a:t>‹#›</a:t>
            </a:fld>
            <a:endParaRPr lang="en-US"/>
          </a:p>
        </p:txBody>
      </p:sp>
    </p:spTree>
    <p:extLst>
      <p:ext uri="{BB962C8B-B14F-4D97-AF65-F5344CB8AC3E}">
        <p14:creationId xmlns:p14="http://schemas.microsoft.com/office/powerpoint/2010/main" val="117716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A77C38-E5B5-4955-A7FB-BBE1754EE569}" type="datetimeFigureOut">
              <a:rPr lang="en-US" smtClean="0"/>
              <a:t>12/12/2019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6B3CA-5866-40A9-80B9-194F26DE3EA5}" type="slidenum">
              <a:rPr lang="en-US" smtClean="0"/>
              <a:t>‹#›</a:t>
            </a:fld>
            <a:endParaRPr lang="en-US"/>
          </a:p>
        </p:txBody>
      </p:sp>
    </p:spTree>
    <p:extLst>
      <p:ext uri="{BB962C8B-B14F-4D97-AF65-F5344CB8AC3E}">
        <p14:creationId xmlns:p14="http://schemas.microsoft.com/office/powerpoint/2010/main" val="553586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A77C38-E5B5-4955-A7FB-BBE1754EE569}"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6B3CA-5866-40A9-80B9-194F26DE3EA5}" type="slidenum">
              <a:rPr lang="en-US" smtClean="0"/>
              <a:t>‹#›</a:t>
            </a:fld>
            <a:endParaRPr lang="en-US"/>
          </a:p>
        </p:txBody>
      </p:sp>
    </p:spTree>
    <p:extLst>
      <p:ext uri="{BB962C8B-B14F-4D97-AF65-F5344CB8AC3E}">
        <p14:creationId xmlns:p14="http://schemas.microsoft.com/office/powerpoint/2010/main" val="306865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A77C38-E5B5-4955-A7FB-BBE1754EE569}" type="datetimeFigureOut">
              <a:rPr lang="en-US" smtClean="0"/>
              <a:t>12/12/2019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06B3CA-5866-40A9-80B9-194F26DE3EA5}" type="slidenum">
              <a:rPr lang="en-US" smtClean="0"/>
              <a:t>‹#›</a:t>
            </a:fld>
            <a:endParaRPr lang="en-US"/>
          </a:p>
        </p:txBody>
      </p:sp>
    </p:spTree>
    <p:extLst>
      <p:ext uri="{BB962C8B-B14F-4D97-AF65-F5344CB8AC3E}">
        <p14:creationId xmlns:p14="http://schemas.microsoft.com/office/powerpoint/2010/main" val="2513986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A77C38-E5B5-4955-A7FB-BBE1754EE569}" type="datetimeFigureOut">
              <a:rPr lang="en-US" smtClean="0"/>
              <a:t>12/12/2019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06B3CA-5866-40A9-80B9-194F26DE3EA5}" type="slidenum">
              <a:rPr lang="en-US" smtClean="0"/>
              <a:t>‹#›</a:t>
            </a:fld>
            <a:endParaRPr lang="en-US"/>
          </a:p>
        </p:txBody>
      </p:sp>
    </p:spTree>
    <p:extLst>
      <p:ext uri="{BB962C8B-B14F-4D97-AF65-F5344CB8AC3E}">
        <p14:creationId xmlns:p14="http://schemas.microsoft.com/office/powerpoint/2010/main" val="2833857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77C38-E5B5-4955-A7FB-BBE1754EE569}" type="datetimeFigureOut">
              <a:rPr lang="en-US" smtClean="0"/>
              <a:t>12/12/2019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06B3CA-5866-40A9-80B9-194F26DE3EA5}" type="slidenum">
              <a:rPr lang="en-US" smtClean="0"/>
              <a:t>‹#›</a:t>
            </a:fld>
            <a:endParaRPr lang="en-US"/>
          </a:p>
        </p:txBody>
      </p:sp>
    </p:spTree>
    <p:extLst>
      <p:ext uri="{BB962C8B-B14F-4D97-AF65-F5344CB8AC3E}">
        <p14:creationId xmlns:p14="http://schemas.microsoft.com/office/powerpoint/2010/main" val="276673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A77C38-E5B5-4955-A7FB-BBE1754EE569}"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6B3CA-5866-40A9-80B9-194F26DE3EA5}" type="slidenum">
              <a:rPr lang="en-US" smtClean="0"/>
              <a:t>‹#›</a:t>
            </a:fld>
            <a:endParaRPr lang="en-US"/>
          </a:p>
        </p:txBody>
      </p:sp>
    </p:spTree>
    <p:extLst>
      <p:ext uri="{BB962C8B-B14F-4D97-AF65-F5344CB8AC3E}">
        <p14:creationId xmlns:p14="http://schemas.microsoft.com/office/powerpoint/2010/main" val="1526661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A77C38-E5B5-4955-A7FB-BBE1754EE569}" type="datetimeFigureOut">
              <a:rPr lang="en-US" smtClean="0"/>
              <a:t>12/12/2019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06B3CA-5866-40A9-80B9-194F26DE3EA5}" type="slidenum">
              <a:rPr lang="en-US" smtClean="0"/>
              <a:t>‹#›</a:t>
            </a:fld>
            <a:endParaRPr lang="en-US"/>
          </a:p>
        </p:txBody>
      </p:sp>
    </p:spTree>
    <p:extLst>
      <p:ext uri="{BB962C8B-B14F-4D97-AF65-F5344CB8AC3E}">
        <p14:creationId xmlns:p14="http://schemas.microsoft.com/office/powerpoint/2010/main" val="2809524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77C38-E5B5-4955-A7FB-BBE1754EE569}" type="datetimeFigureOut">
              <a:rPr lang="en-US" smtClean="0"/>
              <a:t>12/12/2019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6B3CA-5866-40A9-80B9-194F26DE3EA5}" type="slidenum">
              <a:rPr lang="en-US" smtClean="0"/>
              <a:t>‹#›</a:t>
            </a:fld>
            <a:endParaRPr lang="en-US"/>
          </a:p>
        </p:txBody>
      </p:sp>
    </p:spTree>
    <p:extLst>
      <p:ext uri="{BB962C8B-B14F-4D97-AF65-F5344CB8AC3E}">
        <p14:creationId xmlns:p14="http://schemas.microsoft.com/office/powerpoint/2010/main" val="1613402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hyperlink" Target="https://skillshop.withgoogle.com/#?modal_active=none"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55.jfi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6.jfif"/><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hyperlink" Target="https://www.lynda.com/Excel-tutorials/Creating-simple-Excel-budget/165644/186636-4.html"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55372"/>
            <a:ext cx="10515600" cy="1899694"/>
          </a:xfrm>
        </p:spPr>
        <p:txBody>
          <a:bodyPr>
            <a:normAutofit fontScale="90000"/>
          </a:bodyPr>
          <a:lstStyle/>
          <a:p>
            <a:pPr algn="ctr"/>
            <a:r>
              <a:rPr lang="en-US" dirty="0" smtClean="0"/>
              <a:t>Fall, 2019</a:t>
            </a:r>
            <a:br>
              <a:rPr lang="en-US" dirty="0" smtClean="0"/>
            </a:br>
            <a:r>
              <a:rPr lang="en-US" dirty="0" smtClean="0"/>
              <a:t>BUS 497a “Strategy Detail”</a:t>
            </a:r>
            <a:br>
              <a:rPr lang="en-US" dirty="0" smtClean="0"/>
            </a:br>
            <a:r>
              <a:rPr lang="en-US" dirty="0" smtClean="0"/>
              <a:t>Student Presentations</a:t>
            </a:r>
            <a:endParaRPr lang="en-US" dirty="0"/>
          </a:p>
        </p:txBody>
      </p:sp>
    </p:spTree>
    <p:extLst>
      <p:ext uri="{BB962C8B-B14F-4D97-AF65-F5344CB8AC3E}">
        <p14:creationId xmlns:p14="http://schemas.microsoft.com/office/powerpoint/2010/main" val="2313181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r>
              <a:rPr lang="en"/>
              <a:t>Different uses for Autonomous Vehicles</a:t>
            </a:r>
            <a:endParaRPr/>
          </a:p>
        </p:txBody>
      </p:sp>
      <p:sp>
        <p:nvSpPr>
          <p:cNvPr id="149" name="Google Shape;149;p28"/>
          <p:cNvSpPr txBox="1">
            <a:spLocks noGrp="1"/>
          </p:cNvSpPr>
          <p:nvPr>
            <p:ph type="body" idx="1"/>
          </p:nvPr>
        </p:nvSpPr>
        <p:spPr>
          <a:xfrm>
            <a:off x="415600" y="1536633"/>
            <a:ext cx="5333200" cy="4555200"/>
          </a:xfrm>
          <a:prstGeom prst="rect">
            <a:avLst/>
          </a:prstGeom>
        </p:spPr>
        <p:txBody>
          <a:bodyPr spcFirstLastPara="1" vert="horz" wrap="square" lIns="121900" tIns="121900" rIns="121900" bIns="121900" rtlCol="0" anchor="t" anchorCtr="0">
            <a:noAutofit/>
          </a:bodyPr>
          <a:lstStyle/>
          <a:p>
            <a:pPr marL="0" indent="0">
              <a:buNone/>
            </a:pPr>
            <a:r>
              <a:rPr lang="en"/>
              <a:t>People Moving</a:t>
            </a:r>
            <a:endParaRPr/>
          </a:p>
          <a:p>
            <a:pPr marL="0" indent="0">
              <a:spcBef>
                <a:spcPts val="2133"/>
              </a:spcBef>
              <a:buNone/>
            </a:pPr>
            <a:endParaRPr/>
          </a:p>
          <a:p>
            <a:pPr marL="0" indent="0">
              <a:spcBef>
                <a:spcPts val="2133"/>
              </a:spcBef>
              <a:buNone/>
            </a:pPr>
            <a:endParaRPr/>
          </a:p>
          <a:p>
            <a:pPr marL="0" indent="0">
              <a:spcBef>
                <a:spcPts val="2133"/>
              </a:spcBef>
              <a:buNone/>
            </a:pPr>
            <a:endParaRPr/>
          </a:p>
          <a:p>
            <a:pPr marL="0" indent="0">
              <a:spcBef>
                <a:spcPts val="2133"/>
              </a:spcBef>
              <a:buNone/>
            </a:pPr>
            <a:r>
              <a:rPr lang="en"/>
              <a:t>Trucks</a:t>
            </a:r>
            <a:endParaRPr/>
          </a:p>
          <a:p>
            <a:pPr marL="0" indent="0">
              <a:spcBef>
                <a:spcPts val="2133"/>
              </a:spcBef>
              <a:buNone/>
            </a:pPr>
            <a:endParaRPr/>
          </a:p>
          <a:p>
            <a:pPr marL="0" indent="0">
              <a:spcBef>
                <a:spcPts val="2133"/>
              </a:spcBef>
              <a:buNone/>
            </a:pPr>
            <a:endParaRPr/>
          </a:p>
          <a:p>
            <a:pPr marL="0" indent="0">
              <a:spcBef>
                <a:spcPts val="2133"/>
              </a:spcBef>
              <a:spcAft>
                <a:spcPts val="2133"/>
              </a:spcAft>
              <a:buNone/>
            </a:pPr>
            <a:endParaRPr/>
          </a:p>
        </p:txBody>
      </p:sp>
      <p:sp>
        <p:nvSpPr>
          <p:cNvPr id="150" name="Google Shape;150;p28"/>
          <p:cNvSpPr txBox="1">
            <a:spLocks noGrp="1"/>
          </p:cNvSpPr>
          <p:nvPr>
            <p:ph type="body" idx="2"/>
          </p:nvPr>
        </p:nvSpPr>
        <p:spPr>
          <a:xfrm>
            <a:off x="6443200" y="1536633"/>
            <a:ext cx="5333200" cy="4555200"/>
          </a:xfrm>
          <a:prstGeom prst="rect">
            <a:avLst/>
          </a:prstGeom>
        </p:spPr>
        <p:txBody>
          <a:bodyPr spcFirstLastPara="1" vert="horz" wrap="square" lIns="121900" tIns="121900" rIns="121900" bIns="121900" rtlCol="0" anchor="t" anchorCtr="0">
            <a:noAutofit/>
          </a:bodyPr>
          <a:lstStyle/>
          <a:p>
            <a:pPr marL="0" indent="0">
              <a:buNone/>
            </a:pPr>
            <a:r>
              <a:rPr lang="en"/>
              <a:t>Product Delivery</a:t>
            </a:r>
            <a:endParaRPr/>
          </a:p>
          <a:p>
            <a:pPr marL="0" indent="0">
              <a:spcBef>
                <a:spcPts val="2133"/>
              </a:spcBef>
              <a:buNone/>
            </a:pPr>
            <a:endParaRPr/>
          </a:p>
          <a:p>
            <a:pPr marL="0" indent="0">
              <a:spcBef>
                <a:spcPts val="2133"/>
              </a:spcBef>
              <a:buNone/>
            </a:pPr>
            <a:endParaRPr/>
          </a:p>
          <a:p>
            <a:pPr marL="0" indent="0">
              <a:spcBef>
                <a:spcPts val="2133"/>
              </a:spcBef>
              <a:buNone/>
            </a:pPr>
            <a:endParaRPr/>
          </a:p>
          <a:p>
            <a:pPr marL="0" indent="0">
              <a:spcBef>
                <a:spcPts val="2133"/>
              </a:spcBef>
              <a:buNone/>
            </a:pPr>
            <a:r>
              <a:rPr lang="en"/>
              <a:t>Groceries</a:t>
            </a:r>
            <a:endParaRPr/>
          </a:p>
          <a:p>
            <a:pPr marL="0" indent="0">
              <a:spcBef>
                <a:spcPts val="2133"/>
              </a:spcBef>
              <a:spcAft>
                <a:spcPts val="2133"/>
              </a:spcAft>
              <a:buNone/>
            </a:pPr>
            <a:endParaRPr/>
          </a:p>
        </p:txBody>
      </p:sp>
      <p:pic>
        <p:nvPicPr>
          <p:cNvPr id="151" name="Google Shape;151;p28"/>
          <p:cNvPicPr preferRelativeResize="0"/>
          <p:nvPr/>
        </p:nvPicPr>
        <p:blipFill>
          <a:blip r:embed="rId3">
            <a:alphaModFix/>
          </a:blip>
          <a:stretch>
            <a:fillRect/>
          </a:stretch>
        </p:blipFill>
        <p:spPr>
          <a:xfrm>
            <a:off x="794332" y="2015701"/>
            <a:ext cx="3570933" cy="1860100"/>
          </a:xfrm>
          <a:prstGeom prst="rect">
            <a:avLst/>
          </a:prstGeom>
          <a:noFill/>
          <a:ln>
            <a:noFill/>
          </a:ln>
        </p:spPr>
      </p:pic>
      <p:pic>
        <p:nvPicPr>
          <p:cNvPr id="152" name="Google Shape;152;p28"/>
          <p:cNvPicPr preferRelativeResize="0"/>
          <p:nvPr/>
        </p:nvPicPr>
        <p:blipFill>
          <a:blip r:embed="rId4">
            <a:alphaModFix/>
          </a:blip>
          <a:stretch>
            <a:fillRect/>
          </a:stretch>
        </p:blipFill>
        <p:spPr>
          <a:xfrm>
            <a:off x="794332" y="4385400"/>
            <a:ext cx="3570933" cy="2032000"/>
          </a:xfrm>
          <a:prstGeom prst="rect">
            <a:avLst/>
          </a:prstGeom>
          <a:noFill/>
          <a:ln>
            <a:noFill/>
          </a:ln>
        </p:spPr>
      </p:pic>
      <p:pic>
        <p:nvPicPr>
          <p:cNvPr id="153" name="Google Shape;153;p28"/>
          <p:cNvPicPr preferRelativeResize="0"/>
          <p:nvPr/>
        </p:nvPicPr>
        <p:blipFill>
          <a:blip r:embed="rId5">
            <a:alphaModFix/>
          </a:blip>
          <a:stretch>
            <a:fillRect/>
          </a:stretch>
        </p:blipFill>
        <p:spPr>
          <a:xfrm>
            <a:off x="6963800" y="2015699"/>
            <a:ext cx="4038600" cy="1860100"/>
          </a:xfrm>
          <a:prstGeom prst="rect">
            <a:avLst/>
          </a:prstGeom>
          <a:noFill/>
          <a:ln>
            <a:noFill/>
          </a:ln>
        </p:spPr>
      </p:pic>
      <p:pic>
        <p:nvPicPr>
          <p:cNvPr id="154" name="Google Shape;154;p28"/>
          <p:cNvPicPr preferRelativeResize="0"/>
          <p:nvPr/>
        </p:nvPicPr>
        <p:blipFill>
          <a:blip r:embed="rId6">
            <a:alphaModFix/>
          </a:blip>
          <a:stretch>
            <a:fillRect/>
          </a:stretch>
        </p:blipFill>
        <p:spPr>
          <a:xfrm>
            <a:off x="6963801" y="4385400"/>
            <a:ext cx="4038600" cy="2032000"/>
          </a:xfrm>
          <a:prstGeom prst="rect">
            <a:avLst/>
          </a:prstGeom>
          <a:noFill/>
          <a:ln>
            <a:noFill/>
          </a:ln>
        </p:spPr>
      </p:pic>
    </p:spTree>
    <p:extLst>
      <p:ext uri="{BB962C8B-B14F-4D97-AF65-F5344CB8AC3E}">
        <p14:creationId xmlns:p14="http://schemas.microsoft.com/office/powerpoint/2010/main" val="305020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fade">
                                      <p:cBhvr>
                                        <p:cTn id="12" dur="1000"/>
                                        <p:tgtEl>
                                          <p:spTgt spid="1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2"/>
                                        </p:tgtEl>
                                        <p:attrNameLst>
                                          <p:attrName>style.visibility</p:attrName>
                                        </p:attrNameLst>
                                      </p:cBhvr>
                                      <p:to>
                                        <p:strVal val="visible"/>
                                      </p:to>
                                    </p:set>
                                    <p:animEffect transition="in" filter="fade">
                                      <p:cBhvr>
                                        <p:cTn id="17" dur="1000"/>
                                        <p:tgtEl>
                                          <p:spTgt spid="1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1000"/>
                                        <p:tgtEl>
                                          <p:spTgt spid="1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3"/>
                                        </p:tgtEl>
                                        <p:attrNameLst>
                                          <p:attrName>style.visibility</p:attrName>
                                        </p:attrNameLst>
                                      </p:cBhvr>
                                      <p:to>
                                        <p:strVal val="visible"/>
                                      </p:to>
                                    </p:set>
                                    <p:animEffect transition="in" filter="fade">
                                      <p:cBhvr>
                                        <p:cTn id="27" dur="1000"/>
                                        <p:tgtEl>
                                          <p:spTgt spid="1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4"/>
                                        </p:tgtEl>
                                        <p:attrNameLst>
                                          <p:attrName>style.visibility</p:attrName>
                                        </p:attrNameLst>
                                      </p:cBhvr>
                                      <p:to>
                                        <p:strVal val="visible"/>
                                      </p:to>
                                    </p:set>
                                    <p:animEffect transition="in" filter="fade">
                                      <p:cBhvr>
                                        <p:cTn id="32"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IDEA</a:t>
            </a:r>
            <a:endParaRPr lang="en-US" dirty="0"/>
          </a:p>
        </p:txBody>
      </p:sp>
      <p:sp>
        <p:nvSpPr>
          <p:cNvPr id="3" name="Content Placeholder 2"/>
          <p:cNvSpPr>
            <a:spLocks noGrp="1"/>
          </p:cNvSpPr>
          <p:nvPr>
            <p:ph idx="1"/>
          </p:nvPr>
        </p:nvSpPr>
        <p:spPr/>
        <p:txBody>
          <a:bodyPr>
            <a:noAutofit/>
          </a:bodyPr>
          <a:lstStyle/>
          <a:p>
            <a:r>
              <a:rPr lang="en-US" sz="3200" dirty="0" smtClean="0">
                <a:latin typeface="Arial" panose="020B0604020202020204" pitchFamily="34" charset="0"/>
                <a:cs typeface="Arial" panose="020B0604020202020204" pitchFamily="34" charset="0"/>
              </a:rPr>
              <a:t>There are many  limitations about the Charitable contribution deductions in C Corporation. </a:t>
            </a:r>
            <a:br>
              <a:rPr lang="en-US" sz="3200" dirty="0" smtClean="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However, IF THE ORGANIZATION that  is receiving the donation DOES NOT USE THE contribution to its RELATED BUSINESS OPERATION, the amount that we can deduct is affected</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9212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a:xfrm>
            <a:off x="612234" y="2797474"/>
            <a:ext cx="8222050" cy="3636511"/>
          </a:xfrm>
        </p:spPr>
        <p:txBody>
          <a:bodyPr>
            <a:noAutofit/>
          </a:bodyPr>
          <a:lstStyle/>
          <a:p>
            <a:r>
              <a:rPr lang="en-US" sz="2000" dirty="0" smtClean="0">
                <a:latin typeface="Arial" panose="020B0604020202020204" pitchFamily="34" charset="0"/>
                <a:cs typeface="Arial" panose="020B0604020202020204" pitchFamily="34" charset="0"/>
              </a:rPr>
              <a:t>FOX CORPORATION DONATES ARTWORK  TO A MUSEUM . THE ARWORK,  PURCHASED EARLIER FOR $15K , IS WORTH $38K  ON THE DATE FOX DONATES IT.   </a:t>
            </a:r>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AT THE TIME OF THE DONATION THE  MUSEUM’S DIRECTOR INTEND TO SELL THE WORK TO RAISE FUNDS TO CONDUCT MUSEUM ACTIVITIES.   =  FOX’S DEDUCTION FOR THE GIFT IS LIMITED TO $15K </a:t>
            </a:r>
            <a:endParaRPr lang="en-US"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IF THE MUSEUM PLANS TO DISPLAY THE ARTWORK  TO THE PUBLIC, THE ENTIRE $38K  DEDUCTION IS PERMITED .  </a:t>
            </a:r>
          </a:p>
          <a:p>
            <a:r>
              <a:rPr lang="en-US" sz="2000" dirty="0" smtClean="0">
                <a:latin typeface="Arial" panose="020B0604020202020204" pitchFamily="34" charset="0"/>
                <a:cs typeface="Arial" panose="020B0604020202020204" pitchFamily="34" charset="0"/>
              </a:rPr>
              <a:t>FOX CAN AVOID LOSING A PORTION OF ITS CHARITABLE CONTRIBUTION DEDUCTION BY, AS A CONDITION OF THE DONATION,  PLACING RESTRICTIONS ON THE SALE OR  USE OF THE PROPERTY. </a:t>
            </a:r>
          </a:p>
          <a:p>
            <a:endParaRPr lang="en-US" sz="2000" dirty="0">
              <a:latin typeface="Arial" panose="020B0604020202020204" pitchFamily="34" charset="0"/>
              <a:cs typeface="Arial" panose="020B0604020202020204" pitchFamily="34" charset="0"/>
            </a:endParaRPr>
          </a:p>
        </p:txBody>
      </p:sp>
      <p:pic>
        <p:nvPicPr>
          <p:cNvPr id="1026" name="Picture 2" descr="Image result for paint muse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5858" y="0"/>
            <a:ext cx="4036142" cy="227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3549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MIGHT BE HELPFUL IN THE STRATEGY FORMULATION?</a:t>
            </a:r>
            <a:endParaRPr lang="en-US" dirty="0"/>
          </a:p>
        </p:txBody>
      </p:sp>
      <p:sp>
        <p:nvSpPr>
          <p:cNvPr id="3" name="Content Placeholder 2"/>
          <p:cNvSpPr>
            <a:spLocks noGrp="1"/>
          </p:cNvSpPr>
          <p:nvPr>
            <p:ph idx="1"/>
          </p:nvPr>
        </p:nvSpPr>
        <p:spPr/>
        <p:txBody>
          <a:bodyPr>
            <a:normAutofit/>
          </a:bodyPr>
          <a:lstStyle/>
          <a:p>
            <a:r>
              <a:rPr lang="en-US" sz="4000" dirty="0" smtClean="0"/>
              <a:t>A C CORPORATION CAN TAKE ADVANTAGE  BY PLACING RESTRICTIONS ON  THE SALE OR USE OF THE PROPERTY DONATED. </a:t>
            </a:r>
          </a:p>
        </p:txBody>
      </p:sp>
    </p:spTree>
    <p:extLst>
      <p:ext uri="{BB962C8B-B14F-4D97-AF65-F5344CB8AC3E}">
        <p14:creationId xmlns:p14="http://schemas.microsoft.com/office/powerpoint/2010/main" val="1621335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a:bodyPr>
          <a:lstStyle/>
          <a:p>
            <a:pPr marL="0" indent="0">
              <a:buNone/>
            </a:pPr>
            <a:r>
              <a:rPr lang="en-US" sz="20000" smtClean="0">
                <a:latin typeface="3Dventure" panose="02000603000000000000" pitchFamily="2" charset="0"/>
                <a:ea typeface="3Dventure" panose="02000603000000000000" pitchFamily="2" charset="0"/>
              </a:rPr>
              <a:t>     ?</a:t>
            </a:r>
            <a:endParaRPr lang="en-US" sz="20000" dirty="0">
              <a:latin typeface="3Dventure" panose="02000603000000000000" pitchFamily="2" charset="0"/>
              <a:ea typeface="3Dventure" panose="02000603000000000000" pitchFamily="2" charset="0"/>
            </a:endParaRPr>
          </a:p>
        </p:txBody>
      </p:sp>
    </p:spTree>
    <p:extLst>
      <p:ext uri="{BB962C8B-B14F-4D97-AF65-F5344CB8AC3E}">
        <p14:creationId xmlns:p14="http://schemas.microsoft.com/office/powerpoint/2010/main" val="14477822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Autofit/>
          </a:bodyPr>
          <a:lstStyle/>
          <a:p>
            <a:pPr>
              <a:spcBef>
                <a:spcPts val="0"/>
              </a:spcBef>
            </a:pPr>
            <a:r>
              <a:rPr lang="en">
                <a:latin typeface="Oswald"/>
                <a:ea typeface="Oswald"/>
                <a:cs typeface="Oswald"/>
                <a:sym typeface="Oswald"/>
              </a:rPr>
              <a:t>Filter Bubbles</a:t>
            </a:r>
            <a:endParaRPr>
              <a:latin typeface="Oswald"/>
              <a:ea typeface="Oswald"/>
              <a:cs typeface="Oswald"/>
              <a:sym typeface="Oswald"/>
            </a:endParaRPr>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vert="horz" wrap="square" lIns="121900" tIns="121900" rIns="121900" bIns="121900" rtlCol="0" anchor="t" anchorCtr="0">
            <a:noAutofit/>
          </a:bodyPr>
          <a:lstStyle/>
          <a:p>
            <a:pPr>
              <a:spcBef>
                <a:spcPts val="0"/>
              </a:spcBef>
            </a:pPr>
            <a:r>
              <a:rPr lang="en">
                <a:latin typeface="Oswald"/>
                <a:ea typeface="Oswald"/>
                <a:cs typeface="Oswald"/>
                <a:sym typeface="Oswald"/>
              </a:rPr>
              <a:t>By: Ruben Rosales</a:t>
            </a:r>
            <a:endParaRPr>
              <a:latin typeface="Oswald"/>
              <a:ea typeface="Oswald"/>
              <a:cs typeface="Oswald"/>
              <a:sym typeface="Oswald"/>
            </a:endParaRPr>
          </a:p>
        </p:txBody>
      </p:sp>
    </p:spTree>
    <p:extLst>
      <p:ext uri="{BB962C8B-B14F-4D97-AF65-F5344CB8AC3E}">
        <p14:creationId xmlns:p14="http://schemas.microsoft.com/office/powerpoint/2010/main" val="37023369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latin typeface="Oswald"/>
                <a:ea typeface="Oswald"/>
                <a:cs typeface="Oswald"/>
                <a:sym typeface="Oswald"/>
              </a:rPr>
              <a:t>What are Filter Bubbles?</a:t>
            </a:r>
            <a:endParaRPr>
              <a:latin typeface="Oswald"/>
              <a:ea typeface="Oswald"/>
              <a:cs typeface="Oswald"/>
              <a:sym typeface="Oswald"/>
            </a:endParaRPr>
          </a:p>
        </p:txBody>
      </p:sp>
      <p:sp>
        <p:nvSpPr>
          <p:cNvPr id="61" name="Google Shape;61;p14"/>
          <p:cNvSpPr txBox="1">
            <a:spLocks noGrp="1"/>
          </p:cNvSpPr>
          <p:nvPr>
            <p:ph type="body" idx="1"/>
          </p:nvPr>
        </p:nvSpPr>
        <p:spPr>
          <a:xfrm>
            <a:off x="415600" y="1536633"/>
            <a:ext cx="6089200" cy="4555200"/>
          </a:xfrm>
          <a:prstGeom prst="rect">
            <a:avLst/>
          </a:prstGeom>
        </p:spPr>
        <p:txBody>
          <a:bodyPr spcFirstLastPara="1" vert="horz" wrap="square" lIns="121900" tIns="121900" rIns="121900" bIns="121900" rtlCol="0" anchor="t" anchorCtr="0">
            <a:noAutofit/>
          </a:bodyPr>
          <a:lstStyle/>
          <a:p>
            <a:pPr indent="-507987">
              <a:buSzPts val="2400"/>
              <a:buFont typeface="Oswald"/>
              <a:buChar char="●"/>
            </a:pPr>
            <a:r>
              <a:rPr lang="en" sz="3200">
                <a:latin typeface="Oswald"/>
                <a:ea typeface="Oswald"/>
                <a:cs typeface="Oswald"/>
                <a:sym typeface="Oswald"/>
              </a:rPr>
              <a:t>A bubble created by the information collected from consumer’s online interactions that results in personalization of the web.</a:t>
            </a:r>
            <a:endParaRPr sz="3200">
              <a:latin typeface="Oswald"/>
              <a:ea typeface="Oswald"/>
              <a:cs typeface="Oswald"/>
              <a:sym typeface="Oswald"/>
            </a:endParaRPr>
          </a:p>
          <a:p>
            <a:pPr marL="0" indent="0">
              <a:spcBef>
                <a:spcPts val="2133"/>
              </a:spcBef>
              <a:buNone/>
            </a:pPr>
            <a:endParaRPr/>
          </a:p>
          <a:p>
            <a:pPr marL="0" indent="0">
              <a:spcBef>
                <a:spcPts val="2133"/>
              </a:spcBef>
              <a:spcAft>
                <a:spcPts val="2133"/>
              </a:spcAft>
              <a:buNone/>
            </a:pPr>
            <a:endParaRPr/>
          </a:p>
        </p:txBody>
      </p:sp>
      <p:pic>
        <p:nvPicPr>
          <p:cNvPr id="62" name="Google Shape;62;p14"/>
          <p:cNvPicPr preferRelativeResize="0"/>
          <p:nvPr/>
        </p:nvPicPr>
        <p:blipFill>
          <a:blip r:embed="rId3">
            <a:alphaModFix/>
          </a:blip>
          <a:stretch>
            <a:fillRect/>
          </a:stretch>
        </p:blipFill>
        <p:spPr>
          <a:xfrm>
            <a:off x="6708000" y="1560167"/>
            <a:ext cx="5280800" cy="3960600"/>
          </a:xfrm>
          <a:prstGeom prst="rect">
            <a:avLst/>
          </a:prstGeom>
          <a:noFill/>
          <a:ln>
            <a:noFill/>
          </a:ln>
        </p:spPr>
      </p:pic>
    </p:spTree>
    <p:extLst>
      <p:ext uri="{BB962C8B-B14F-4D97-AF65-F5344CB8AC3E}">
        <p14:creationId xmlns:p14="http://schemas.microsoft.com/office/powerpoint/2010/main" val="22250633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68" name="Google Shape;68;p15"/>
          <p:cNvPicPr preferRelativeResize="0"/>
          <p:nvPr/>
        </p:nvPicPr>
        <p:blipFill>
          <a:blip r:embed="rId3">
            <a:alphaModFix/>
          </a:blip>
          <a:stretch>
            <a:fillRect/>
          </a:stretch>
        </p:blipFill>
        <p:spPr>
          <a:xfrm>
            <a:off x="1" y="-29767"/>
            <a:ext cx="12192001" cy="6980699"/>
          </a:xfrm>
          <a:prstGeom prst="rect">
            <a:avLst/>
          </a:prstGeom>
          <a:noFill/>
          <a:ln>
            <a:noFill/>
          </a:ln>
        </p:spPr>
      </p:pic>
    </p:spTree>
    <p:extLst>
      <p:ext uri="{BB962C8B-B14F-4D97-AF65-F5344CB8AC3E}">
        <p14:creationId xmlns:p14="http://schemas.microsoft.com/office/powerpoint/2010/main" val="5304078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15600" y="593367"/>
            <a:ext cx="6089200" cy="763600"/>
          </a:xfrm>
          <a:prstGeom prst="rect">
            <a:avLst/>
          </a:prstGeom>
        </p:spPr>
        <p:txBody>
          <a:bodyPr spcFirstLastPara="1" vert="horz" wrap="square" lIns="121900" tIns="121900" rIns="121900" bIns="121900" rtlCol="0" anchor="t" anchorCtr="0">
            <a:noAutofit/>
          </a:bodyPr>
          <a:lstStyle/>
          <a:p>
            <a:r>
              <a:rPr lang="en">
                <a:latin typeface="Oswald"/>
                <a:ea typeface="Oswald"/>
                <a:cs typeface="Oswald"/>
                <a:sym typeface="Oswald"/>
              </a:rPr>
              <a:t>Consumers vs. Marketers Impacts</a:t>
            </a:r>
            <a:endParaRPr>
              <a:latin typeface="Oswald"/>
              <a:ea typeface="Oswald"/>
              <a:cs typeface="Oswald"/>
              <a:sym typeface="Oswald"/>
            </a:endParaRPr>
          </a:p>
        </p:txBody>
      </p:sp>
      <p:sp>
        <p:nvSpPr>
          <p:cNvPr id="74" name="Google Shape;74;p16"/>
          <p:cNvSpPr txBox="1">
            <a:spLocks noGrp="1"/>
          </p:cNvSpPr>
          <p:nvPr>
            <p:ph type="body" idx="1"/>
          </p:nvPr>
        </p:nvSpPr>
        <p:spPr>
          <a:xfrm>
            <a:off x="415600" y="1551967"/>
            <a:ext cx="6473200" cy="4845600"/>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 sz="3200">
                <a:latin typeface="Oswald"/>
                <a:ea typeface="Oswald"/>
                <a:cs typeface="Oswald"/>
                <a:sym typeface="Oswald"/>
              </a:rPr>
              <a:t>Consumer Impacts:</a:t>
            </a:r>
            <a:endParaRPr sz="3200">
              <a:latin typeface="Oswald"/>
              <a:ea typeface="Oswald"/>
              <a:cs typeface="Oswald"/>
              <a:sym typeface="Oswald"/>
            </a:endParaRPr>
          </a:p>
          <a:p>
            <a:pPr indent="-507987">
              <a:lnSpc>
                <a:spcPct val="100000"/>
              </a:lnSpc>
              <a:spcBef>
                <a:spcPts val="2133"/>
              </a:spcBef>
              <a:buSzPts val="2400"/>
              <a:buFont typeface="Oswald"/>
              <a:buChar char="●"/>
            </a:pPr>
            <a:r>
              <a:rPr lang="en" sz="3200">
                <a:latin typeface="Oswald"/>
                <a:ea typeface="Oswald"/>
                <a:cs typeface="Oswald"/>
                <a:sym typeface="Oswald"/>
              </a:rPr>
              <a:t>Comfortable</a:t>
            </a:r>
            <a:endParaRPr sz="3200">
              <a:latin typeface="Oswald"/>
              <a:ea typeface="Oswald"/>
              <a:cs typeface="Oswald"/>
              <a:sym typeface="Oswald"/>
            </a:endParaRPr>
          </a:p>
          <a:p>
            <a:pPr indent="-507987">
              <a:lnSpc>
                <a:spcPct val="100000"/>
              </a:lnSpc>
              <a:buSzPts val="2400"/>
              <a:buFont typeface="Oswald"/>
              <a:buChar char="●"/>
            </a:pPr>
            <a:r>
              <a:rPr lang="en" sz="3200">
                <a:latin typeface="Oswald"/>
                <a:ea typeface="Oswald"/>
                <a:cs typeface="Oswald"/>
                <a:sym typeface="Oswald"/>
              </a:rPr>
              <a:t>Are not challenged by opposing views</a:t>
            </a:r>
            <a:endParaRPr sz="3200">
              <a:latin typeface="Oswald"/>
              <a:ea typeface="Oswald"/>
              <a:cs typeface="Oswald"/>
              <a:sym typeface="Oswald"/>
            </a:endParaRPr>
          </a:p>
          <a:p>
            <a:pPr indent="-507987">
              <a:lnSpc>
                <a:spcPct val="100000"/>
              </a:lnSpc>
              <a:buSzPts val="2400"/>
              <a:buFont typeface="Oswald"/>
              <a:buChar char="●"/>
            </a:pPr>
            <a:r>
              <a:rPr lang="en" sz="3200">
                <a:latin typeface="Oswald"/>
                <a:ea typeface="Oswald"/>
                <a:cs typeface="Oswald"/>
                <a:sym typeface="Oswald"/>
              </a:rPr>
              <a:t>Limits information</a:t>
            </a:r>
            <a:endParaRPr sz="3200">
              <a:latin typeface="Oswald"/>
              <a:ea typeface="Oswald"/>
              <a:cs typeface="Oswald"/>
              <a:sym typeface="Oswald"/>
            </a:endParaRPr>
          </a:p>
          <a:p>
            <a:pPr marL="0" indent="0">
              <a:lnSpc>
                <a:spcPct val="100000"/>
              </a:lnSpc>
              <a:spcBef>
                <a:spcPts val="2133"/>
              </a:spcBef>
              <a:buNone/>
            </a:pPr>
            <a:r>
              <a:rPr lang="en" sz="3200">
                <a:latin typeface="Oswald"/>
                <a:ea typeface="Oswald"/>
                <a:cs typeface="Oswald"/>
                <a:sym typeface="Oswald"/>
              </a:rPr>
              <a:t>Marketer Impacts:</a:t>
            </a:r>
            <a:endParaRPr sz="3200">
              <a:latin typeface="Oswald"/>
              <a:ea typeface="Oswald"/>
              <a:cs typeface="Oswald"/>
              <a:sym typeface="Oswald"/>
            </a:endParaRPr>
          </a:p>
          <a:p>
            <a:pPr indent="-507987">
              <a:lnSpc>
                <a:spcPct val="100000"/>
              </a:lnSpc>
              <a:spcBef>
                <a:spcPts val="2133"/>
              </a:spcBef>
              <a:buSzPts val="2400"/>
              <a:buFont typeface="Oswald"/>
              <a:buChar char="●"/>
            </a:pPr>
            <a:r>
              <a:rPr lang="en" sz="3200">
                <a:latin typeface="Oswald"/>
                <a:ea typeface="Oswald"/>
                <a:cs typeface="Oswald"/>
                <a:sym typeface="Oswald"/>
              </a:rPr>
              <a:t>Able to easily target audiences that are already interested in their products</a:t>
            </a:r>
            <a:endParaRPr sz="3200">
              <a:latin typeface="Oswald"/>
              <a:ea typeface="Oswald"/>
              <a:cs typeface="Oswald"/>
              <a:sym typeface="Oswald"/>
            </a:endParaRPr>
          </a:p>
          <a:p>
            <a:pPr marL="0" indent="0">
              <a:spcBef>
                <a:spcPts val="2133"/>
              </a:spcBef>
              <a:spcAft>
                <a:spcPts val="2133"/>
              </a:spcAft>
              <a:buNone/>
            </a:pPr>
            <a:endParaRPr sz="3200"/>
          </a:p>
        </p:txBody>
      </p:sp>
      <p:pic>
        <p:nvPicPr>
          <p:cNvPr id="75" name="Google Shape;75;p16"/>
          <p:cNvPicPr preferRelativeResize="0"/>
          <p:nvPr/>
        </p:nvPicPr>
        <p:blipFill>
          <a:blip r:embed="rId3">
            <a:alphaModFix/>
          </a:blip>
          <a:stretch>
            <a:fillRect/>
          </a:stretch>
        </p:blipFill>
        <p:spPr>
          <a:xfrm>
            <a:off x="7279734" y="1120000"/>
            <a:ext cx="4505868" cy="2525665"/>
          </a:xfrm>
          <a:prstGeom prst="rect">
            <a:avLst/>
          </a:prstGeom>
          <a:noFill/>
          <a:ln>
            <a:noFill/>
          </a:ln>
        </p:spPr>
      </p:pic>
      <p:pic>
        <p:nvPicPr>
          <p:cNvPr id="76" name="Google Shape;76;p16"/>
          <p:cNvPicPr preferRelativeResize="0"/>
          <p:nvPr/>
        </p:nvPicPr>
        <p:blipFill>
          <a:blip r:embed="rId4">
            <a:alphaModFix/>
          </a:blip>
          <a:stretch>
            <a:fillRect/>
          </a:stretch>
        </p:blipFill>
        <p:spPr>
          <a:xfrm>
            <a:off x="7279733" y="3848867"/>
            <a:ext cx="4505867" cy="2448400"/>
          </a:xfrm>
          <a:prstGeom prst="rect">
            <a:avLst/>
          </a:prstGeom>
          <a:noFill/>
          <a:ln>
            <a:noFill/>
          </a:ln>
        </p:spPr>
      </p:pic>
    </p:spTree>
    <p:extLst>
      <p:ext uri="{BB962C8B-B14F-4D97-AF65-F5344CB8AC3E}">
        <p14:creationId xmlns:p14="http://schemas.microsoft.com/office/powerpoint/2010/main" val="27164852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415600" y="2867800"/>
            <a:ext cx="11360800" cy="1122400"/>
          </a:xfrm>
          <a:prstGeom prst="rect">
            <a:avLst/>
          </a:prstGeom>
        </p:spPr>
        <p:txBody>
          <a:bodyPr spcFirstLastPara="1" vert="horz" wrap="square" lIns="121900" tIns="121900" rIns="121900" bIns="121900" rtlCol="0" anchor="ctr" anchorCtr="0">
            <a:noAutofit/>
          </a:bodyPr>
          <a:lstStyle/>
          <a:p>
            <a:r>
              <a:rPr lang="en">
                <a:latin typeface="Oswald"/>
                <a:ea typeface="Oswald"/>
                <a:cs typeface="Oswald"/>
                <a:sym typeface="Oswald"/>
              </a:rPr>
              <a:t>The End</a:t>
            </a:r>
            <a:endParaRPr>
              <a:latin typeface="Oswald"/>
              <a:ea typeface="Oswald"/>
              <a:cs typeface="Oswald"/>
              <a:sym typeface="Oswald"/>
            </a:endParaRPr>
          </a:p>
        </p:txBody>
      </p:sp>
    </p:spTree>
    <p:extLst>
      <p:ext uri="{BB962C8B-B14F-4D97-AF65-F5344CB8AC3E}">
        <p14:creationId xmlns:p14="http://schemas.microsoft.com/office/powerpoint/2010/main" val="40897267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533333" y="236900"/>
            <a:ext cx="5055600" cy="827600"/>
          </a:xfrm>
          <a:prstGeom prst="rect">
            <a:avLst/>
          </a:prstGeom>
        </p:spPr>
        <p:txBody>
          <a:bodyPr spcFirstLastPara="1" vert="horz" wrap="square" lIns="121900" tIns="121900" rIns="121900" bIns="121900" rtlCol="0" anchor="b" anchorCtr="0">
            <a:noAutofit/>
          </a:bodyPr>
          <a:lstStyle/>
          <a:p>
            <a:r>
              <a:rPr lang="en" sz="4667"/>
              <a:t>Retirement Planning</a:t>
            </a:r>
            <a:endParaRPr sz="4667"/>
          </a:p>
        </p:txBody>
      </p:sp>
      <p:sp>
        <p:nvSpPr>
          <p:cNvPr id="67" name="Google Shape;67;p13"/>
          <p:cNvSpPr txBox="1">
            <a:spLocks noGrp="1"/>
          </p:cNvSpPr>
          <p:nvPr>
            <p:ph type="body" idx="2"/>
          </p:nvPr>
        </p:nvSpPr>
        <p:spPr>
          <a:xfrm>
            <a:off x="6096000" y="0"/>
            <a:ext cx="6096000" cy="6858000"/>
          </a:xfrm>
          <a:prstGeom prst="rect">
            <a:avLst/>
          </a:prstGeom>
          <a:solidFill>
            <a:srgbClr val="F3F3F3"/>
          </a:solidFill>
        </p:spPr>
        <p:txBody>
          <a:bodyPr spcFirstLastPara="1" vert="horz" wrap="square" lIns="121900" tIns="121900" rIns="121900" bIns="121900" rtlCol="0" anchor="ctr" anchorCtr="0">
            <a:noAutofit/>
          </a:bodyPr>
          <a:lstStyle/>
          <a:p>
            <a:pPr marL="0" indent="0">
              <a:spcAft>
                <a:spcPts val="2133"/>
              </a:spcAft>
              <a:buNone/>
            </a:pPr>
            <a:r>
              <a:rPr lang="en"/>
              <a:t>.</a:t>
            </a:r>
            <a:endParaRPr/>
          </a:p>
        </p:txBody>
      </p:sp>
      <p:sp>
        <p:nvSpPr>
          <p:cNvPr id="68" name="Google Shape;68;p13"/>
          <p:cNvSpPr txBox="1">
            <a:spLocks noGrp="1"/>
          </p:cNvSpPr>
          <p:nvPr>
            <p:ph type="subTitle" idx="1"/>
          </p:nvPr>
        </p:nvSpPr>
        <p:spPr>
          <a:xfrm>
            <a:off x="354000" y="1064500"/>
            <a:ext cx="5055600" cy="1570000"/>
          </a:xfrm>
          <a:prstGeom prst="rect">
            <a:avLst/>
          </a:prstGeom>
        </p:spPr>
        <p:txBody>
          <a:bodyPr spcFirstLastPara="1" vert="horz" wrap="square" lIns="121900" tIns="121900" rIns="121900" bIns="121900" rtlCol="0" anchor="t" anchorCtr="0">
            <a:noAutofit/>
          </a:bodyPr>
          <a:lstStyle/>
          <a:p>
            <a:pPr marL="0" indent="0" algn="ctr">
              <a:lnSpc>
                <a:spcPct val="115000"/>
              </a:lnSpc>
            </a:pPr>
            <a:r>
              <a:rPr lang="en" sz="2133" b="1"/>
              <a:t>Mizan J. Rahman (MJ)</a:t>
            </a:r>
            <a:endParaRPr sz="2133" b="1"/>
          </a:p>
          <a:p>
            <a:pPr marL="0" indent="0" algn="ctr">
              <a:lnSpc>
                <a:spcPct val="115000"/>
              </a:lnSpc>
            </a:pPr>
            <a:r>
              <a:rPr lang="en" sz="1600" i="1"/>
              <a:t>ERPA, QPA, TGPC</a:t>
            </a:r>
            <a:endParaRPr sz="1600" i="1"/>
          </a:p>
          <a:p>
            <a:pPr marL="0" indent="0" algn="ctr">
              <a:lnSpc>
                <a:spcPct val="115000"/>
              </a:lnSpc>
            </a:pPr>
            <a:r>
              <a:rPr lang="en" sz="1600" i="1"/>
              <a:t>Founder &amp; CEO</a:t>
            </a:r>
            <a:endParaRPr sz="1600" i="1"/>
          </a:p>
          <a:p>
            <a:pPr marL="0" indent="0" algn="ctr">
              <a:lnSpc>
                <a:spcPct val="115000"/>
              </a:lnSpc>
            </a:pPr>
            <a:r>
              <a:rPr lang="en" sz="1867"/>
              <a:t>Nesa Plan Consultants</a:t>
            </a:r>
            <a:endParaRPr sz="1867"/>
          </a:p>
          <a:p>
            <a:pPr marL="0" indent="0" algn="ctr"/>
            <a:endParaRPr sz="2133"/>
          </a:p>
        </p:txBody>
      </p:sp>
      <p:sp>
        <p:nvSpPr>
          <p:cNvPr id="69" name="Google Shape;69;p13"/>
          <p:cNvSpPr txBox="1">
            <a:spLocks noGrp="1"/>
          </p:cNvSpPr>
          <p:nvPr>
            <p:ph type="subTitle" idx="1"/>
          </p:nvPr>
        </p:nvSpPr>
        <p:spPr>
          <a:xfrm>
            <a:off x="354000" y="2476584"/>
            <a:ext cx="5055600" cy="542000"/>
          </a:xfrm>
          <a:prstGeom prst="rect">
            <a:avLst/>
          </a:prstGeom>
        </p:spPr>
        <p:txBody>
          <a:bodyPr spcFirstLastPara="1" vert="horz" wrap="square" lIns="121900" tIns="121900" rIns="121900" bIns="121900" rtlCol="0" anchor="t" anchorCtr="0">
            <a:noAutofit/>
          </a:bodyPr>
          <a:lstStyle/>
          <a:p>
            <a:pPr marL="0" indent="0" algn="ctr"/>
            <a:r>
              <a:rPr lang="en" sz="1733"/>
              <a:t>Dec. 10, 2019</a:t>
            </a:r>
            <a:endParaRPr sz="1733"/>
          </a:p>
        </p:txBody>
      </p:sp>
      <p:sp>
        <p:nvSpPr>
          <p:cNvPr id="70" name="Google Shape;70;p13"/>
          <p:cNvSpPr txBox="1">
            <a:spLocks noGrp="1"/>
          </p:cNvSpPr>
          <p:nvPr>
            <p:ph type="subTitle" idx="1"/>
          </p:nvPr>
        </p:nvSpPr>
        <p:spPr>
          <a:xfrm>
            <a:off x="354000" y="6077000"/>
            <a:ext cx="5055600" cy="478800"/>
          </a:xfrm>
          <a:prstGeom prst="rect">
            <a:avLst/>
          </a:prstGeom>
        </p:spPr>
        <p:txBody>
          <a:bodyPr spcFirstLastPara="1" vert="horz" wrap="square" lIns="121900" tIns="121900" rIns="121900" bIns="121900" rtlCol="0" anchor="t" anchorCtr="0">
            <a:noAutofit/>
          </a:bodyPr>
          <a:lstStyle/>
          <a:p>
            <a:pPr marL="0" indent="0">
              <a:lnSpc>
                <a:spcPct val="50000"/>
              </a:lnSpc>
            </a:pPr>
            <a:r>
              <a:rPr lang="en" sz="1067">
                <a:solidFill>
                  <a:srgbClr val="999999"/>
                </a:solidFill>
              </a:rPr>
              <a:t>Source: National Institute of Retirement Security (NIRS)</a:t>
            </a:r>
            <a:endParaRPr sz="1067">
              <a:solidFill>
                <a:srgbClr val="999999"/>
              </a:solidFill>
            </a:endParaRPr>
          </a:p>
          <a:p>
            <a:pPr marL="0" indent="0">
              <a:lnSpc>
                <a:spcPct val="50000"/>
              </a:lnSpc>
              <a:spcBef>
                <a:spcPts val="133"/>
              </a:spcBef>
            </a:pPr>
            <a:endParaRPr sz="1067">
              <a:solidFill>
                <a:srgbClr val="999999"/>
              </a:solidFill>
            </a:endParaRPr>
          </a:p>
          <a:p>
            <a:pPr marL="0" indent="0">
              <a:lnSpc>
                <a:spcPct val="50000"/>
              </a:lnSpc>
              <a:spcBef>
                <a:spcPts val="133"/>
              </a:spcBef>
              <a:spcAft>
                <a:spcPts val="133"/>
              </a:spcAft>
            </a:pPr>
            <a:r>
              <a:rPr lang="en" sz="1067">
                <a:solidFill>
                  <a:srgbClr val="999999"/>
                </a:solidFill>
              </a:rPr>
              <a:t>Disclosure:  I’m neither a financial advisor nor do I provide financial advice.</a:t>
            </a:r>
            <a:endParaRPr sz="1067">
              <a:solidFill>
                <a:srgbClr val="999999"/>
              </a:solidFill>
            </a:endParaRPr>
          </a:p>
        </p:txBody>
      </p:sp>
      <p:pic>
        <p:nvPicPr>
          <p:cNvPr id="71" name="Google Shape;71;p13"/>
          <p:cNvPicPr preferRelativeResize="0"/>
          <p:nvPr/>
        </p:nvPicPr>
        <p:blipFill>
          <a:blip r:embed="rId3">
            <a:alphaModFix/>
          </a:blip>
          <a:stretch>
            <a:fillRect/>
          </a:stretch>
        </p:blipFill>
        <p:spPr>
          <a:xfrm>
            <a:off x="4270301" y="737734"/>
            <a:ext cx="9516300" cy="5059433"/>
          </a:xfrm>
          <a:prstGeom prst="rect">
            <a:avLst/>
          </a:prstGeom>
          <a:noFill/>
          <a:ln>
            <a:noFill/>
          </a:ln>
        </p:spPr>
      </p:pic>
      <p:cxnSp>
        <p:nvCxnSpPr>
          <p:cNvPr id="72" name="Google Shape;72;p13"/>
          <p:cNvCxnSpPr/>
          <p:nvPr/>
        </p:nvCxnSpPr>
        <p:spPr>
          <a:xfrm>
            <a:off x="7011333" y="1442100"/>
            <a:ext cx="0" cy="682400"/>
          </a:xfrm>
          <a:prstGeom prst="straightConnector1">
            <a:avLst/>
          </a:prstGeom>
          <a:noFill/>
          <a:ln w="38100" cap="flat" cmpd="sng">
            <a:solidFill>
              <a:schemeClr val="dk2"/>
            </a:solidFill>
            <a:prstDash val="solid"/>
            <a:round/>
            <a:headEnd type="none" w="med" len="med"/>
            <a:tailEnd type="triangle" w="med" len="med"/>
          </a:ln>
        </p:spPr>
      </p:cxnSp>
      <p:sp>
        <p:nvSpPr>
          <p:cNvPr id="73" name="Google Shape;73;p13"/>
          <p:cNvSpPr txBox="1"/>
          <p:nvPr/>
        </p:nvSpPr>
        <p:spPr>
          <a:xfrm>
            <a:off x="117600" y="3203200"/>
            <a:ext cx="5528400" cy="2689200"/>
          </a:xfrm>
          <a:prstGeom prst="rect">
            <a:avLst/>
          </a:prstGeom>
          <a:noFill/>
          <a:ln>
            <a:noFill/>
          </a:ln>
        </p:spPr>
        <p:txBody>
          <a:bodyPr spcFirstLastPara="1" wrap="square" lIns="121900" tIns="121900" rIns="121900" bIns="121900" anchor="t" anchorCtr="0">
            <a:noAutofit/>
          </a:bodyPr>
          <a:lstStyle/>
          <a:p>
            <a:pPr marL="609585" indent="-414856">
              <a:lnSpc>
                <a:spcPct val="200000"/>
              </a:lnSpc>
              <a:buClr>
                <a:schemeClr val="dk2"/>
              </a:buClr>
              <a:buSzPts val="1300"/>
              <a:buFont typeface="Open Sans"/>
              <a:buChar char="●"/>
            </a:pPr>
            <a:r>
              <a:rPr lang="en" sz="1733">
                <a:solidFill>
                  <a:schemeClr val="dk2"/>
                </a:solidFill>
                <a:latin typeface="Open Sans"/>
                <a:ea typeface="Open Sans"/>
                <a:cs typeface="Open Sans"/>
                <a:sym typeface="Open Sans"/>
              </a:rPr>
              <a:t>You Need </a:t>
            </a:r>
            <a:r>
              <a:rPr lang="en" sz="1733" b="1">
                <a:solidFill>
                  <a:schemeClr val="dk2"/>
                </a:solidFill>
                <a:latin typeface="Open Sans"/>
                <a:ea typeface="Open Sans"/>
                <a:cs typeface="Open Sans"/>
                <a:sym typeface="Open Sans"/>
              </a:rPr>
              <a:t>70%-80% </a:t>
            </a:r>
            <a:r>
              <a:rPr lang="en" sz="1733">
                <a:solidFill>
                  <a:schemeClr val="dk2"/>
                </a:solidFill>
                <a:latin typeface="Open Sans"/>
                <a:ea typeface="Open Sans"/>
                <a:cs typeface="Open Sans"/>
                <a:sym typeface="Open Sans"/>
              </a:rPr>
              <a:t>Wage Replacement Ratio</a:t>
            </a:r>
            <a:endParaRPr sz="1733">
              <a:solidFill>
                <a:schemeClr val="dk2"/>
              </a:solidFill>
              <a:latin typeface="Open Sans"/>
              <a:ea typeface="Open Sans"/>
              <a:cs typeface="Open Sans"/>
              <a:sym typeface="Open Sans"/>
            </a:endParaRPr>
          </a:p>
          <a:p>
            <a:pPr marL="609585" indent="-414856">
              <a:lnSpc>
                <a:spcPct val="200000"/>
              </a:lnSpc>
              <a:buClr>
                <a:schemeClr val="dk2"/>
              </a:buClr>
              <a:buSzPts val="1300"/>
              <a:buFont typeface="Open Sans"/>
              <a:buChar char="●"/>
            </a:pPr>
            <a:r>
              <a:rPr lang="en" sz="1733" b="1">
                <a:solidFill>
                  <a:schemeClr val="dk2"/>
                </a:solidFill>
                <a:latin typeface="Open Sans"/>
                <a:ea typeface="Open Sans"/>
                <a:cs typeface="Open Sans"/>
                <a:sym typeface="Open Sans"/>
              </a:rPr>
              <a:t>10%-13% </a:t>
            </a:r>
            <a:r>
              <a:rPr lang="en" sz="1733">
                <a:solidFill>
                  <a:schemeClr val="dk2"/>
                </a:solidFill>
                <a:latin typeface="Open Sans"/>
                <a:ea typeface="Open Sans"/>
                <a:cs typeface="Open Sans"/>
                <a:sym typeface="Open Sans"/>
              </a:rPr>
              <a:t>Annual Savings at Age 25 to Achieve Retirement Plan Goals</a:t>
            </a:r>
            <a:endParaRPr sz="1733">
              <a:solidFill>
                <a:schemeClr val="dk2"/>
              </a:solidFill>
              <a:latin typeface="Open Sans"/>
              <a:ea typeface="Open Sans"/>
              <a:cs typeface="Open Sans"/>
              <a:sym typeface="Open Sans"/>
            </a:endParaRPr>
          </a:p>
          <a:p>
            <a:pPr marL="609585" indent="-414856">
              <a:lnSpc>
                <a:spcPct val="200000"/>
              </a:lnSpc>
              <a:buClr>
                <a:schemeClr val="dk2"/>
              </a:buClr>
              <a:buSzPts val="1300"/>
              <a:buFont typeface="Open Sans"/>
              <a:buChar char="●"/>
            </a:pPr>
            <a:r>
              <a:rPr lang="en" sz="1733" b="1">
                <a:solidFill>
                  <a:schemeClr val="dk2"/>
                </a:solidFill>
                <a:latin typeface="Open Sans"/>
                <a:ea typeface="Open Sans"/>
                <a:cs typeface="Open Sans"/>
                <a:sym typeface="Open Sans"/>
              </a:rPr>
              <a:t>57% (&gt;100 Million) </a:t>
            </a:r>
            <a:r>
              <a:rPr lang="en" sz="1733">
                <a:solidFill>
                  <a:schemeClr val="dk2"/>
                </a:solidFill>
                <a:latin typeface="Open Sans"/>
                <a:ea typeface="Open Sans"/>
                <a:cs typeface="Open Sans"/>
                <a:sym typeface="Open Sans"/>
              </a:rPr>
              <a:t>of Working Age Individuals Don’t Own Any Retirement Assets</a:t>
            </a:r>
            <a:endParaRPr sz="1733"/>
          </a:p>
        </p:txBody>
      </p:sp>
      <p:cxnSp>
        <p:nvCxnSpPr>
          <p:cNvPr id="74" name="Google Shape;74;p13"/>
          <p:cNvCxnSpPr/>
          <p:nvPr/>
        </p:nvCxnSpPr>
        <p:spPr>
          <a:xfrm>
            <a:off x="827400" y="3003800"/>
            <a:ext cx="4108800" cy="14800"/>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566358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9"/>
          <p:cNvSpPr txBox="1">
            <a:spLocks noGrp="1"/>
          </p:cNvSpPr>
          <p:nvPr>
            <p:ph type="title"/>
          </p:nvPr>
        </p:nvSpPr>
        <p:spPr>
          <a:xfrm>
            <a:off x="415600" y="1474833"/>
            <a:ext cx="11360800" cy="2618000"/>
          </a:xfrm>
          <a:prstGeom prst="rect">
            <a:avLst/>
          </a:prstGeom>
        </p:spPr>
        <p:txBody>
          <a:bodyPr spcFirstLastPara="1" vert="horz" wrap="square" lIns="121900" tIns="121900" rIns="121900" bIns="121900" rtlCol="0" anchor="b" anchorCtr="0">
            <a:noAutofit/>
          </a:bodyPr>
          <a:lstStyle/>
          <a:p>
            <a:r>
              <a:rPr lang="en"/>
              <a:t>Thank You</a:t>
            </a:r>
            <a:endParaRPr/>
          </a:p>
        </p:txBody>
      </p:sp>
      <p:sp>
        <p:nvSpPr>
          <p:cNvPr id="160" name="Google Shape;160;p29"/>
          <p:cNvSpPr txBox="1">
            <a:spLocks noGrp="1"/>
          </p:cNvSpPr>
          <p:nvPr>
            <p:ph type="body" idx="1"/>
          </p:nvPr>
        </p:nvSpPr>
        <p:spPr>
          <a:xfrm>
            <a:off x="415600" y="4202967"/>
            <a:ext cx="11360800" cy="17344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spTree>
    <p:extLst>
      <p:ext uri="{BB962C8B-B14F-4D97-AF65-F5344CB8AC3E}">
        <p14:creationId xmlns:p14="http://schemas.microsoft.com/office/powerpoint/2010/main" val="12319345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79" name="Google Shape;79;p14"/>
          <p:cNvGrpSpPr/>
          <p:nvPr/>
        </p:nvGrpSpPr>
        <p:grpSpPr>
          <a:xfrm>
            <a:off x="415531" y="4773066"/>
            <a:ext cx="11360667" cy="1441697"/>
            <a:chOff x="1593000" y="2322568"/>
            <a:chExt cx="5957975" cy="643500"/>
          </a:xfrm>
        </p:grpSpPr>
        <p:sp>
          <p:nvSpPr>
            <p:cNvPr id="80" name="Google Shape;80;p14"/>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endParaRPr sz="2400"/>
            </a:p>
          </p:txBody>
        </p:sp>
        <p:sp>
          <p:nvSpPr>
            <p:cNvPr id="81" name="Google Shape;81;p14"/>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endParaRPr sz="2400"/>
            </a:p>
          </p:txBody>
        </p:sp>
        <p:sp>
          <p:nvSpPr>
            <p:cNvPr id="82" name="Google Shape;82;p14"/>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endParaRPr sz="2400"/>
            </a:p>
          </p:txBody>
        </p:sp>
        <p:sp>
          <p:nvSpPr>
            <p:cNvPr id="83" name="Google Shape;83;p1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n" sz="2667">
                  <a:solidFill>
                    <a:srgbClr val="FFFFFF"/>
                  </a:solidFill>
                  <a:latin typeface="Roboto Medium"/>
                  <a:ea typeface="Roboto Medium"/>
                  <a:cs typeface="Roboto Medium"/>
                  <a:sym typeface="Roboto Medium"/>
                </a:rPr>
                <a:t>401k/ 403b/ IRA</a:t>
              </a:r>
              <a:endParaRPr sz="2667">
                <a:solidFill>
                  <a:srgbClr val="FFFFFF"/>
                </a:solidFill>
                <a:latin typeface="Roboto"/>
                <a:ea typeface="Roboto"/>
                <a:cs typeface="Roboto"/>
                <a:sym typeface="Roboto"/>
              </a:endParaRPr>
            </a:p>
          </p:txBody>
        </p:sp>
        <p:sp>
          <p:nvSpPr>
            <p:cNvPr id="84" name="Google Shape;84;p14"/>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400"/>
            </a:p>
          </p:txBody>
        </p:sp>
        <p:sp>
          <p:nvSpPr>
            <p:cNvPr id="85" name="Google Shape;85;p14"/>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algn="ctr"/>
              <a:r>
                <a:rPr lang="en" sz="3467">
                  <a:solidFill>
                    <a:srgbClr val="FFFFFF"/>
                  </a:solidFill>
                  <a:latin typeface="Roboto Thin"/>
                  <a:ea typeface="Roboto Thin"/>
                  <a:cs typeface="Roboto Thin"/>
                  <a:sym typeface="Roboto Thin"/>
                </a:rPr>
                <a:t>03</a:t>
              </a:r>
              <a:endParaRPr sz="3467">
                <a:solidFill>
                  <a:srgbClr val="FFFFFF"/>
                </a:solidFill>
                <a:latin typeface="Roboto Thin"/>
                <a:ea typeface="Roboto Thin"/>
                <a:cs typeface="Roboto Thin"/>
                <a:sym typeface="Roboto Thin"/>
              </a:endParaRPr>
            </a:p>
          </p:txBody>
        </p:sp>
        <p:sp>
          <p:nvSpPr>
            <p:cNvPr id="86" name="Google Shape;86;p14"/>
            <p:cNvSpPr/>
            <p:nvPr/>
          </p:nvSpPr>
          <p:spPr>
            <a:xfrm>
              <a:off x="4469461" y="2323744"/>
              <a:ext cx="2889600" cy="642300"/>
            </a:xfrm>
            <a:prstGeom prst="rect">
              <a:avLst/>
            </a:prstGeom>
            <a:noFill/>
            <a:ln>
              <a:noFill/>
            </a:ln>
          </p:spPr>
          <p:txBody>
            <a:bodyPr spcFirstLastPara="1" wrap="square" lIns="121900" tIns="121900" rIns="121900" bIns="121900" anchor="ctr" anchorCtr="0">
              <a:noAutofit/>
            </a:bodyPr>
            <a:lstStyle/>
            <a:p>
              <a:pPr marL="609585" indent="-423323">
                <a:lnSpc>
                  <a:spcPct val="115000"/>
                </a:lnSpc>
                <a:buClr>
                  <a:schemeClr val="accent1"/>
                </a:buClr>
                <a:buSzPts val="1400"/>
                <a:buFont typeface="Roboto"/>
                <a:buChar char="●"/>
              </a:pPr>
              <a:r>
                <a:rPr lang="en" sz="2400">
                  <a:solidFill>
                    <a:srgbClr val="0C58D3"/>
                  </a:solidFill>
                  <a:latin typeface="Roboto"/>
                  <a:ea typeface="Roboto"/>
                  <a:cs typeface="Roboto"/>
                  <a:sym typeface="Roboto"/>
                </a:rPr>
                <a:t>401k - You Can Contribute up to $19,500</a:t>
              </a:r>
              <a:endParaRPr sz="2400">
                <a:solidFill>
                  <a:srgbClr val="0C58D3"/>
                </a:solidFill>
                <a:latin typeface="Roboto"/>
                <a:ea typeface="Roboto"/>
                <a:cs typeface="Roboto"/>
                <a:sym typeface="Roboto"/>
              </a:endParaRPr>
            </a:p>
            <a:p>
              <a:pPr marL="609585" indent="-423323">
                <a:lnSpc>
                  <a:spcPct val="115000"/>
                </a:lnSpc>
                <a:buClr>
                  <a:schemeClr val="accent1"/>
                </a:buClr>
                <a:buSzPts val="1400"/>
                <a:buFont typeface="Roboto"/>
                <a:buChar char="●"/>
              </a:pPr>
              <a:r>
                <a:rPr lang="en" sz="2400">
                  <a:solidFill>
                    <a:srgbClr val="0C58D3"/>
                  </a:solidFill>
                  <a:latin typeface="Roboto"/>
                  <a:ea typeface="Roboto"/>
                  <a:cs typeface="Roboto"/>
                  <a:sym typeface="Roboto"/>
                </a:rPr>
                <a:t>IRA - You Can Contribute Up to $6,000</a:t>
              </a:r>
              <a:endParaRPr sz="2400">
                <a:solidFill>
                  <a:srgbClr val="0C58D3"/>
                </a:solidFill>
                <a:latin typeface="Roboto"/>
                <a:ea typeface="Roboto"/>
                <a:cs typeface="Roboto"/>
                <a:sym typeface="Roboto"/>
              </a:endParaRPr>
            </a:p>
            <a:p>
              <a:pPr marL="609585" indent="-423323">
                <a:lnSpc>
                  <a:spcPct val="115000"/>
                </a:lnSpc>
                <a:buClr>
                  <a:schemeClr val="accent1"/>
                </a:buClr>
                <a:buSzPts val="1400"/>
                <a:buFont typeface="Roboto"/>
                <a:buChar char="●"/>
              </a:pPr>
              <a:r>
                <a:rPr lang="en" sz="2400">
                  <a:solidFill>
                    <a:srgbClr val="0C58D3"/>
                  </a:solidFill>
                  <a:latin typeface="Roboto"/>
                  <a:ea typeface="Roboto"/>
                  <a:cs typeface="Roboto"/>
                  <a:sym typeface="Roboto"/>
                </a:rPr>
                <a:t>Pre-Tax Savings</a:t>
              </a:r>
              <a:endParaRPr sz="2400">
                <a:solidFill>
                  <a:srgbClr val="0C58D3"/>
                </a:solidFill>
                <a:latin typeface="Roboto"/>
                <a:ea typeface="Roboto"/>
                <a:cs typeface="Roboto"/>
                <a:sym typeface="Roboto"/>
              </a:endParaRPr>
            </a:p>
            <a:p>
              <a:pPr marL="609585" indent="-423323">
                <a:lnSpc>
                  <a:spcPct val="115000"/>
                </a:lnSpc>
                <a:buClr>
                  <a:schemeClr val="accent1"/>
                </a:buClr>
                <a:buSzPts val="1400"/>
                <a:buFont typeface="Roboto"/>
                <a:buChar char="●"/>
              </a:pPr>
              <a:r>
                <a:rPr lang="en" sz="2400">
                  <a:solidFill>
                    <a:srgbClr val="0C58D3"/>
                  </a:solidFill>
                  <a:latin typeface="Roboto"/>
                  <a:ea typeface="Roboto"/>
                  <a:cs typeface="Roboto"/>
                  <a:sym typeface="Roboto"/>
                </a:rPr>
                <a:t>Employer Match</a:t>
              </a:r>
              <a:endParaRPr sz="2400">
                <a:solidFill>
                  <a:srgbClr val="0C58D3"/>
                </a:solidFill>
                <a:latin typeface="Roboto"/>
                <a:ea typeface="Roboto"/>
                <a:cs typeface="Roboto"/>
                <a:sym typeface="Roboto"/>
              </a:endParaRPr>
            </a:p>
          </p:txBody>
        </p:sp>
      </p:grpSp>
      <p:grpSp>
        <p:nvGrpSpPr>
          <p:cNvPr id="87" name="Google Shape;87;p14"/>
          <p:cNvGrpSpPr/>
          <p:nvPr/>
        </p:nvGrpSpPr>
        <p:grpSpPr>
          <a:xfrm>
            <a:off x="415531" y="3305865"/>
            <a:ext cx="11360667" cy="1441697"/>
            <a:chOff x="1593000" y="2322568"/>
            <a:chExt cx="5957975" cy="643500"/>
          </a:xfrm>
        </p:grpSpPr>
        <p:sp>
          <p:nvSpPr>
            <p:cNvPr id="88" name="Google Shape;88;p14"/>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endParaRPr sz="2400"/>
            </a:p>
          </p:txBody>
        </p:sp>
        <p:sp>
          <p:nvSpPr>
            <p:cNvPr id="89" name="Google Shape;89;p14"/>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endParaRPr sz="2400"/>
            </a:p>
          </p:txBody>
        </p:sp>
        <p:sp>
          <p:nvSpPr>
            <p:cNvPr id="90" name="Google Shape;90;p14"/>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endParaRPr sz="2400"/>
            </a:p>
          </p:txBody>
        </p:sp>
        <p:sp>
          <p:nvSpPr>
            <p:cNvPr id="91" name="Google Shape;91;p1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n" sz="2667">
                  <a:solidFill>
                    <a:srgbClr val="FFFFFF"/>
                  </a:solidFill>
                  <a:latin typeface="Roboto Medium"/>
                  <a:ea typeface="Roboto Medium"/>
                  <a:cs typeface="Roboto Medium"/>
                  <a:sym typeface="Roboto Medium"/>
                </a:rPr>
                <a:t>Social Security</a:t>
              </a:r>
              <a:endParaRPr sz="2667">
                <a:solidFill>
                  <a:srgbClr val="FFFFFF"/>
                </a:solidFill>
                <a:latin typeface="Roboto"/>
                <a:ea typeface="Roboto"/>
                <a:cs typeface="Roboto"/>
                <a:sym typeface="Roboto"/>
              </a:endParaRPr>
            </a:p>
          </p:txBody>
        </p:sp>
        <p:sp>
          <p:nvSpPr>
            <p:cNvPr id="92" name="Google Shape;92;p14"/>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400"/>
            </a:p>
          </p:txBody>
        </p:sp>
        <p:sp>
          <p:nvSpPr>
            <p:cNvPr id="93" name="Google Shape;93;p14"/>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algn="ctr"/>
              <a:r>
                <a:rPr lang="en" sz="3467">
                  <a:solidFill>
                    <a:srgbClr val="FFFFFF"/>
                  </a:solidFill>
                  <a:latin typeface="Roboto Thin"/>
                  <a:ea typeface="Roboto Thin"/>
                  <a:cs typeface="Roboto Thin"/>
                  <a:sym typeface="Roboto Thin"/>
                </a:rPr>
                <a:t>02</a:t>
              </a:r>
              <a:endParaRPr sz="3467">
                <a:solidFill>
                  <a:srgbClr val="FFFFFF"/>
                </a:solidFill>
                <a:latin typeface="Roboto Thin"/>
                <a:ea typeface="Roboto Thin"/>
                <a:cs typeface="Roboto Thin"/>
                <a:sym typeface="Roboto Thin"/>
              </a:endParaRPr>
            </a:p>
          </p:txBody>
        </p:sp>
        <p:sp>
          <p:nvSpPr>
            <p:cNvPr id="94" name="Google Shape;94;p14"/>
            <p:cNvSpPr/>
            <p:nvPr/>
          </p:nvSpPr>
          <p:spPr>
            <a:xfrm>
              <a:off x="4469461" y="2323744"/>
              <a:ext cx="2889600" cy="642300"/>
            </a:xfrm>
            <a:prstGeom prst="rect">
              <a:avLst/>
            </a:prstGeom>
            <a:noFill/>
            <a:ln>
              <a:noFill/>
            </a:ln>
          </p:spPr>
          <p:txBody>
            <a:bodyPr spcFirstLastPara="1" wrap="square" lIns="121900" tIns="121900" rIns="121900" bIns="121900" anchor="ctr" anchorCtr="0">
              <a:noAutofit/>
            </a:bodyPr>
            <a:lstStyle/>
            <a:p>
              <a:pPr marL="609585" indent="-431789">
                <a:lnSpc>
                  <a:spcPct val="115000"/>
                </a:lnSpc>
                <a:buClr>
                  <a:schemeClr val="accent1"/>
                </a:buClr>
                <a:buSzPts val="1500"/>
                <a:buFont typeface="Roboto"/>
                <a:buChar char="●"/>
              </a:pPr>
              <a:r>
                <a:rPr lang="en" sz="2000">
                  <a:solidFill>
                    <a:srgbClr val="0C58D3"/>
                  </a:solidFill>
                  <a:latin typeface="Roboto"/>
                  <a:ea typeface="Roboto"/>
                  <a:cs typeface="Roboto"/>
                  <a:sym typeface="Roboto"/>
                </a:rPr>
                <a:t>Future is Unknown</a:t>
              </a:r>
              <a:endParaRPr sz="2000">
                <a:solidFill>
                  <a:srgbClr val="0C58D3"/>
                </a:solidFill>
                <a:latin typeface="Roboto"/>
                <a:ea typeface="Roboto"/>
                <a:cs typeface="Roboto"/>
                <a:sym typeface="Roboto"/>
              </a:endParaRPr>
            </a:p>
            <a:p>
              <a:pPr marL="609585" indent="-431789">
                <a:lnSpc>
                  <a:spcPct val="115000"/>
                </a:lnSpc>
                <a:buClr>
                  <a:schemeClr val="accent1"/>
                </a:buClr>
                <a:buSzPts val="1500"/>
                <a:buFont typeface="Roboto"/>
                <a:buChar char="●"/>
              </a:pPr>
              <a:r>
                <a:rPr lang="en" sz="2000">
                  <a:solidFill>
                    <a:srgbClr val="0C58D3"/>
                  </a:solidFill>
                  <a:latin typeface="Roboto"/>
                  <a:ea typeface="Roboto"/>
                  <a:cs typeface="Roboto"/>
                  <a:sym typeface="Roboto"/>
                </a:rPr>
                <a:t>People Are Aging &amp; Living Longer</a:t>
              </a:r>
              <a:endParaRPr sz="2000">
                <a:solidFill>
                  <a:srgbClr val="0C58D3"/>
                </a:solidFill>
                <a:latin typeface="Roboto"/>
                <a:ea typeface="Roboto"/>
                <a:cs typeface="Roboto"/>
                <a:sym typeface="Roboto"/>
              </a:endParaRPr>
            </a:p>
            <a:p>
              <a:pPr marL="609585" indent="-431789">
                <a:lnSpc>
                  <a:spcPct val="115000"/>
                </a:lnSpc>
                <a:buClr>
                  <a:schemeClr val="accent1"/>
                </a:buClr>
                <a:buSzPts val="1500"/>
                <a:buFont typeface="Roboto"/>
                <a:buChar char="●"/>
              </a:pPr>
              <a:r>
                <a:rPr lang="en" sz="2000">
                  <a:solidFill>
                    <a:srgbClr val="0C58D3"/>
                  </a:solidFill>
                  <a:latin typeface="Roboto"/>
                  <a:ea typeface="Roboto"/>
                  <a:cs typeface="Roboto"/>
                  <a:sym typeface="Roboto"/>
                </a:rPr>
                <a:t>More Money Coming Out Than Going In</a:t>
              </a:r>
              <a:endParaRPr sz="2000">
                <a:solidFill>
                  <a:srgbClr val="0C58D3"/>
                </a:solidFill>
                <a:latin typeface="Roboto"/>
                <a:ea typeface="Roboto"/>
                <a:cs typeface="Roboto"/>
                <a:sym typeface="Roboto"/>
              </a:endParaRPr>
            </a:p>
          </p:txBody>
        </p:sp>
      </p:grpSp>
      <p:grpSp>
        <p:nvGrpSpPr>
          <p:cNvPr id="95" name="Google Shape;95;p14"/>
          <p:cNvGrpSpPr/>
          <p:nvPr/>
        </p:nvGrpSpPr>
        <p:grpSpPr>
          <a:xfrm>
            <a:off x="415531" y="1838665"/>
            <a:ext cx="11360667" cy="1441697"/>
            <a:chOff x="1593000" y="2322568"/>
            <a:chExt cx="5957975" cy="643500"/>
          </a:xfrm>
        </p:grpSpPr>
        <p:sp>
          <p:nvSpPr>
            <p:cNvPr id="96" name="Google Shape;96;p14"/>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endParaRPr sz="2400"/>
            </a:p>
          </p:txBody>
        </p:sp>
        <p:sp>
          <p:nvSpPr>
            <p:cNvPr id="97" name="Google Shape;97;p14"/>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endParaRPr sz="2400"/>
            </a:p>
          </p:txBody>
        </p:sp>
        <p:sp>
          <p:nvSpPr>
            <p:cNvPr id="98" name="Google Shape;98;p14"/>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endParaRPr sz="2400"/>
            </a:p>
          </p:txBody>
        </p:sp>
        <p:sp>
          <p:nvSpPr>
            <p:cNvPr id="99" name="Google Shape;99;p1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n" sz="2667">
                  <a:solidFill>
                    <a:srgbClr val="FFFFFF"/>
                  </a:solidFill>
                  <a:latin typeface="Roboto Medium"/>
                  <a:ea typeface="Roboto Medium"/>
                  <a:cs typeface="Roboto Medium"/>
                  <a:sym typeface="Roboto Medium"/>
                </a:rPr>
                <a:t>Savings</a:t>
              </a:r>
              <a:endParaRPr sz="2667">
                <a:solidFill>
                  <a:srgbClr val="FFFFFF"/>
                </a:solidFill>
                <a:latin typeface="Roboto"/>
                <a:ea typeface="Roboto"/>
                <a:cs typeface="Roboto"/>
                <a:sym typeface="Roboto"/>
              </a:endParaRPr>
            </a:p>
          </p:txBody>
        </p:sp>
        <p:sp>
          <p:nvSpPr>
            <p:cNvPr id="100" name="Google Shape;100;p14"/>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400"/>
            </a:p>
          </p:txBody>
        </p:sp>
        <p:sp>
          <p:nvSpPr>
            <p:cNvPr id="101" name="Google Shape;101;p14"/>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algn="ctr"/>
              <a:r>
                <a:rPr lang="en" sz="3467">
                  <a:solidFill>
                    <a:srgbClr val="FFFFFF"/>
                  </a:solidFill>
                  <a:latin typeface="Roboto Thin"/>
                  <a:ea typeface="Roboto Thin"/>
                  <a:cs typeface="Roboto Thin"/>
                  <a:sym typeface="Roboto Thin"/>
                </a:rPr>
                <a:t>01</a:t>
              </a:r>
              <a:endParaRPr sz="3467">
                <a:solidFill>
                  <a:srgbClr val="FFFFFF"/>
                </a:solidFill>
                <a:latin typeface="Roboto Thin"/>
                <a:ea typeface="Roboto Thin"/>
                <a:cs typeface="Roboto Thin"/>
                <a:sym typeface="Roboto Thin"/>
              </a:endParaRPr>
            </a:p>
          </p:txBody>
        </p:sp>
        <p:sp>
          <p:nvSpPr>
            <p:cNvPr id="102" name="Google Shape;102;p14"/>
            <p:cNvSpPr/>
            <p:nvPr/>
          </p:nvSpPr>
          <p:spPr>
            <a:xfrm>
              <a:off x="4477555" y="2323745"/>
              <a:ext cx="2881500" cy="642300"/>
            </a:xfrm>
            <a:prstGeom prst="rect">
              <a:avLst/>
            </a:prstGeom>
            <a:noFill/>
            <a:ln>
              <a:noFill/>
            </a:ln>
          </p:spPr>
          <p:txBody>
            <a:bodyPr spcFirstLastPara="1" wrap="square" lIns="121900" tIns="121900" rIns="121900" bIns="121900" anchor="ctr" anchorCtr="0">
              <a:noAutofit/>
            </a:bodyPr>
            <a:lstStyle/>
            <a:p>
              <a:pPr marL="609585" indent="-431789">
                <a:lnSpc>
                  <a:spcPct val="115000"/>
                </a:lnSpc>
                <a:buClr>
                  <a:schemeClr val="accent1"/>
                </a:buClr>
                <a:buSzPts val="1500"/>
                <a:buFont typeface="Roboto"/>
                <a:buChar char="●"/>
              </a:pPr>
              <a:r>
                <a:rPr lang="en" sz="2000">
                  <a:solidFill>
                    <a:srgbClr val="0C58D3"/>
                  </a:solidFill>
                  <a:latin typeface="Roboto"/>
                  <a:ea typeface="Roboto"/>
                  <a:cs typeface="Roboto"/>
                  <a:sym typeface="Roboto"/>
                </a:rPr>
                <a:t>Savings + Brokerage Accounts</a:t>
              </a:r>
              <a:endParaRPr sz="2000">
                <a:solidFill>
                  <a:srgbClr val="0C58D3"/>
                </a:solidFill>
                <a:latin typeface="Roboto"/>
                <a:ea typeface="Roboto"/>
                <a:cs typeface="Roboto"/>
                <a:sym typeface="Roboto"/>
              </a:endParaRPr>
            </a:p>
            <a:p>
              <a:pPr marL="609585" indent="-431789">
                <a:lnSpc>
                  <a:spcPct val="115000"/>
                </a:lnSpc>
                <a:buClr>
                  <a:schemeClr val="accent1"/>
                </a:buClr>
                <a:buSzPts val="1500"/>
                <a:buFont typeface="Roboto"/>
                <a:buChar char="●"/>
              </a:pPr>
              <a:r>
                <a:rPr lang="en" sz="2000">
                  <a:solidFill>
                    <a:srgbClr val="0C58D3"/>
                  </a:solidFill>
                  <a:latin typeface="Roboto"/>
                  <a:ea typeface="Roboto"/>
                  <a:cs typeface="Roboto"/>
                  <a:sym typeface="Roboto"/>
                </a:rPr>
                <a:t>Savings Rate Today: 7.8%*</a:t>
              </a:r>
              <a:endParaRPr sz="2000">
                <a:solidFill>
                  <a:srgbClr val="0C58D3"/>
                </a:solidFill>
                <a:latin typeface="Roboto"/>
                <a:ea typeface="Roboto"/>
                <a:cs typeface="Roboto"/>
                <a:sym typeface="Roboto"/>
              </a:endParaRPr>
            </a:p>
            <a:p>
              <a:pPr marL="609585" indent="-431789">
                <a:lnSpc>
                  <a:spcPct val="115000"/>
                </a:lnSpc>
                <a:buClr>
                  <a:schemeClr val="accent1"/>
                </a:buClr>
                <a:buSzPts val="1500"/>
                <a:buFont typeface="Roboto"/>
                <a:buChar char="●"/>
              </a:pPr>
              <a:r>
                <a:rPr lang="en" sz="2000">
                  <a:solidFill>
                    <a:srgbClr val="0C58D3"/>
                  </a:solidFill>
                  <a:latin typeface="Roboto"/>
                  <a:ea typeface="Roboto"/>
                  <a:cs typeface="Roboto"/>
                  <a:sym typeface="Roboto"/>
                </a:rPr>
                <a:t>After-Tax Savings</a:t>
              </a:r>
              <a:endParaRPr sz="2000">
                <a:solidFill>
                  <a:srgbClr val="0C58D3"/>
                </a:solidFill>
                <a:latin typeface="Roboto"/>
                <a:ea typeface="Roboto"/>
                <a:cs typeface="Roboto"/>
                <a:sym typeface="Roboto"/>
              </a:endParaRPr>
            </a:p>
          </p:txBody>
        </p:sp>
      </p:grpSp>
      <p:sp>
        <p:nvSpPr>
          <p:cNvPr id="103" name="Google Shape;103;p14"/>
          <p:cNvSpPr txBox="1">
            <a:spLocks noGrp="1"/>
          </p:cNvSpPr>
          <p:nvPr>
            <p:ph type="title"/>
          </p:nvPr>
        </p:nvSpPr>
        <p:spPr>
          <a:xfrm>
            <a:off x="415600" y="593367"/>
            <a:ext cx="11360800" cy="943200"/>
          </a:xfrm>
          <a:prstGeom prst="rect">
            <a:avLst/>
          </a:prstGeom>
          <a:solidFill>
            <a:srgbClr val="FFFFFF"/>
          </a:solidFill>
        </p:spPr>
        <p:txBody>
          <a:bodyPr spcFirstLastPara="1" vert="horz" wrap="square" lIns="121900" tIns="121900" rIns="121900" bIns="121900" rtlCol="0" anchor="t" anchorCtr="0">
            <a:noAutofit/>
          </a:bodyPr>
          <a:lstStyle/>
          <a:p>
            <a:pPr algn="ctr"/>
            <a:r>
              <a:rPr lang="en"/>
              <a:t>Planning for Golden Years</a:t>
            </a:r>
            <a:endParaRPr/>
          </a:p>
        </p:txBody>
      </p:sp>
      <p:sp>
        <p:nvSpPr>
          <p:cNvPr id="104" name="Google Shape;104;p14"/>
          <p:cNvSpPr txBox="1">
            <a:spLocks noGrp="1"/>
          </p:cNvSpPr>
          <p:nvPr>
            <p:ph type="body" idx="4294967295"/>
          </p:nvPr>
        </p:nvSpPr>
        <p:spPr>
          <a:xfrm>
            <a:off x="4574400" y="6293500"/>
            <a:ext cx="2484400" cy="456400"/>
          </a:xfrm>
          <a:prstGeom prst="rect">
            <a:avLst/>
          </a:prstGeom>
        </p:spPr>
        <p:txBody>
          <a:bodyPr spcFirstLastPara="1" vert="horz" wrap="square" lIns="121900" tIns="121900" rIns="121900" bIns="121900" rtlCol="0" anchor="t" anchorCtr="0">
            <a:noAutofit/>
          </a:bodyPr>
          <a:lstStyle/>
          <a:p>
            <a:pPr marL="0" indent="0">
              <a:spcBef>
                <a:spcPts val="0"/>
              </a:spcBef>
              <a:spcAft>
                <a:spcPts val="2133"/>
              </a:spcAft>
              <a:buNone/>
            </a:pPr>
            <a:r>
              <a:rPr lang="en" sz="1600"/>
              <a:t>Source: FRED</a:t>
            </a:r>
            <a:endParaRPr sz="1600"/>
          </a:p>
        </p:txBody>
      </p:sp>
    </p:spTree>
    <p:extLst>
      <p:ext uri="{BB962C8B-B14F-4D97-AF65-F5344CB8AC3E}">
        <p14:creationId xmlns:p14="http://schemas.microsoft.com/office/powerpoint/2010/main" val="426358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10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title"/>
          </p:nvPr>
        </p:nvSpPr>
        <p:spPr>
          <a:xfrm>
            <a:off x="415600" y="593367"/>
            <a:ext cx="11360800" cy="943200"/>
          </a:xfrm>
          <a:prstGeom prst="rect">
            <a:avLst/>
          </a:prstGeom>
          <a:solidFill>
            <a:srgbClr val="FFFFFF"/>
          </a:solidFill>
        </p:spPr>
        <p:txBody>
          <a:bodyPr spcFirstLastPara="1" vert="horz" wrap="square" lIns="121900" tIns="121900" rIns="121900" bIns="121900" rtlCol="0" anchor="t" anchorCtr="0">
            <a:noAutofit/>
          </a:bodyPr>
          <a:lstStyle/>
          <a:p>
            <a:pPr algn="ctr"/>
            <a:r>
              <a:rPr lang="en"/>
              <a:t>Retirement Plan Advantages</a:t>
            </a:r>
            <a:endParaRPr/>
          </a:p>
        </p:txBody>
      </p:sp>
      <p:sp>
        <p:nvSpPr>
          <p:cNvPr id="110" name="Google Shape;110;p15"/>
          <p:cNvSpPr txBox="1">
            <a:spLocks noGrp="1"/>
          </p:cNvSpPr>
          <p:nvPr>
            <p:ph type="body" idx="1"/>
          </p:nvPr>
        </p:nvSpPr>
        <p:spPr>
          <a:xfrm>
            <a:off x="415600" y="1951033"/>
            <a:ext cx="11360800" cy="4403600"/>
          </a:xfrm>
          <a:prstGeom prst="rect">
            <a:avLst/>
          </a:prstGeom>
          <a:solidFill>
            <a:srgbClr val="FFFFFF"/>
          </a:solidFill>
        </p:spPr>
        <p:txBody>
          <a:bodyPr spcFirstLastPara="1" vert="horz" wrap="square" lIns="121900" tIns="121900" rIns="121900" bIns="121900" rtlCol="0" anchor="t" anchorCtr="0">
            <a:noAutofit/>
          </a:bodyPr>
          <a:lstStyle/>
          <a:p>
            <a:pPr marL="0" indent="0">
              <a:buNone/>
            </a:pPr>
            <a:endParaRPr sz="2400" b="1">
              <a:solidFill>
                <a:srgbClr val="434343"/>
              </a:solidFill>
            </a:endParaRPr>
          </a:p>
          <a:p>
            <a:pPr marL="0" indent="0">
              <a:spcBef>
                <a:spcPts val="2133"/>
              </a:spcBef>
              <a:spcAft>
                <a:spcPts val="2133"/>
              </a:spcAft>
              <a:buNone/>
            </a:pPr>
            <a:endParaRPr/>
          </a:p>
        </p:txBody>
      </p:sp>
      <p:sp>
        <p:nvSpPr>
          <p:cNvPr id="111" name="Google Shape;111;p15"/>
          <p:cNvSpPr txBox="1">
            <a:spLocks noGrp="1"/>
          </p:cNvSpPr>
          <p:nvPr>
            <p:ph type="body" idx="4294967295"/>
          </p:nvPr>
        </p:nvSpPr>
        <p:spPr>
          <a:xfrm>
            <a:off x="6443200" y="1951033"/>
            <a:ext cx="5333200" cy="4403600"/>
          </a:xfrm>
          <a:prstGeom prst="rect">
            <a:avLst/>
          </a:prstGeom>
          <a:solidFill>
            <a:srgbClr val="FFFFFF"/>
          </a:solidFill>
        </p:spPr>
        <p:txBody>
          <a:bodyPr spcFirstLastPara="1" vert="horz" wrap="square" lIns="121900" tIns="121900" rIns="121900" bIns="121900" rtlCol="0" anchor="t" anchorCtr="0">
            <a:noAutofit/>
          </a:bodyPr>
          <a:lstStyle/>
          <a:p>
            <a:pPr marL="0" indent="0">
              <a:spcBef>
                <a:spcPts val="0"/>
              </a:spcBef>
              <a:buNone/>
            </a:pPr>
            <a:endParaRPr sz="2400" b="1">
              <a:solidFill>
                <a:srgbClr val="434343"/>
              </a:solidFill>
            </a:endParaRPr>
          </a:p>
          <a:p>
            <a:pPr marL="0" indent="0">
              <a:spcBef>
                <a:spcPts val="2133"/>
              </a:spcBef>
              <a:buNone/>
            </a:pPr>
            <a:endParaRPr/>
          </a:p>
          <a:p>
            <a:pPr marL="0" indent="0">
              <a:spcBef>
                <a:spcPts val="2133"/>
              </a:spcBef>
              <a:spcAft>
                <a:spcPts val="2133"/>
              </a:spcAft>
              <a:buNone/>
            </a:pPr>
            <a:endParaRPr/>
          </a:p>
        </p:txBody>
      </p:sp>
      <p:graphicFrame>
        <p:nvGraphicFramePr>
          <p:cNvPr id="112" name="Google Shape;112;p15"/>
          <p:cNvGraphicFramePr/>
          <p:nvPr/>
        </p:nvGraphicFramePr>
        <p:xfrm>
          <a:off x="760133" y="2257867"/>
          <a:ext cx="4085134" cy="4480320"/>
        </p:xfrm>
        <a:graphic>
          <a:graphicData uri="http://schemas.openxmlformats.org/drawingml/2006/table">
            <a:tbl>
              <a:tblPr>
                <a:noFill/>
              </a:tblPr>
              <a:tblGrid>
                <a:gridCol w="2806367">
                  <a:extLst>
                    <a:ext uri="{9D8B030D-6E8A-4147-A177-3AD203B41FA5}">
                      <a16:colId xmlns:a16="http://schemas.microsoft.com/office/drawing/2014/main" val="20000"/>
                    </a:ext>
                  </a:extLst>
                </a:gridCol>
                <a:gridCol w="1278767">
                  <a:extLst>
                    <a:ext uri="{9D8B030D-6E8A-4147-A177-3AD203B41FA5}">
                      <a16:colId xmlns:a16="http://schemas.microsoft.com/office/drawing/2014/main" val="20001"/>
                    </a:ext>
                  </a:extLst>
                </a:gridCol>
              </a:tblGrid>
              <a:tr h="1056600">
                <a:tc gridSpan="2">
                  <a:txBody>
                    <a:bodyPr/>
                    <a:lstStyle/>
                    <a:p>
                      <a:pPr marL="0" lvl="0" indent="0" algn="ctr" rtl="0">
                        <a:spcBef>
                          <a:spcPts val="0"/>
                        </a:spcBef>
                        <a:spcAft>
                          <a:spcPts val="0"/>
                        </a:spcAft>
                        <a:buNone/>
                      </a:pPr>
                      <a:r>
                        <a:rPr lang="en" sz="2700" b="1"/>
                        <a:t>Tax Savings </a:t>
                      </a:r>
                      <a:endParaRPr sz="2700" b="1"/>
                    </a:p>
                    <a:p>
                      <a:pPr marL="0" lvl="0" indent="0" algn="ctr" rtl="0">
                        <a:spcBef>
                          <a:spcPts val="0"/>
                        </a:spcBef>
                        <a:spcAft>
                          <a:spcPts val="0"/>
                        </a:spcAft>
                        <a:buNone/>
                      </a:pPr>
                      <a:r>
                        <a:rPr lang="en" sz="2700" b="1"/>
                        <a:t>Example</a:t>
                      </a:r>
                      <a:endParaRPr sz="2700" b="1"/>
                    </a:p>
                  </a:txBody>
                  <a:tcPr marL="121900" marR="121900" marT="121900" marB="121900"/>
                </a:tc>
                <a:tc hMerge="1">
                  <a:txBody>
                    <a:bodyPr/>
                    <a:lstStyle/>
                    <a:p>
                      <a:endParaRPr lang="en-US"/>
                    </a:p>
                  </a:txBody>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r>
                        <a:rPr lang="en" sz="2400"/>
                        <a:t>Salary</a:t>
                      </a:r>
                      <a:endParaRPr sz="2400"/>
                    </a:p>
                  </a:txBody>
                  <a:tcPr marL="121900" marR="121900" marT="121900" marB="121900"/>
                </a:tc>
                <a:tc>
                  <a:txBody>
                    <a:bodyPr/>
                    <a:lstStyle/>
                    <a:p>
                      <a:pPr marL="0" lvl="0" indent="0" algn="l" rtl="0">
                        <a:spcBef>
                          <a:spcPts val="0"/>
                        </a:spcBef>
                        <a:spcAft>
                          <a:spcPts val="0"/>
                        </a:spcAft>
                        <a:buNone/>
                      </a:pPr>
                      <a:r>
                        <a:rPr lang="en" sz="2400"/>
                        <a:t>$50,000</a:t>
                      </a:r>
                      <a:endParaRPr sz="2400"/>
                    </a:p>
                  </a:txBody>
                  <a:tcPr marL="121900" marR="121900" marT="121900" marB="121900"/>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r>
                        <a:rPr lang="en" sz="2400"/>
                        <a:t>401k Contributions</a:t>
                      </a:r>
                      <a:endParaRPr sz="2400"/>
                    </a:p>
                  </a:txBody>
                  <a:tcPr marL="121900" marR="121900" marT="121900" marB="121900"/>
                </a:tc>
                <a:tc>
                  <a:txBody>
                    <a:bodyPr/>
                    <a:lstStyle/>
                    <a:p>
                      <a:pPr marL="0" lvl="0" indent="0" algn="l" rtl="0">
                        <a:spcBef>
                          <a:spcPts val="0"/>
                        </a:spcBef>
                        <a:spcAft>
                          <a:spcPts val="0"/>
                        </a:spcAft>
                        <a:buNone/>
                      </a:pPr>
                      <a:r>
                        <a:rPr lang="en" sz="2400"/>
                        <a:t>$5,000</a:t>
                      </a:r>
                      <a:endParaRPr sz="2400"/>
                    </a:p>
                  </a:txBody>
                  <a:tcPr marL="121900" marR="121900" marT="121900" marB="121900"/>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None/>
                      </a:pPr>
                      <a:r>
                        <a:rPr lang="en" sz="2400"/>
                        <a:t>Your Tax Bracket</a:t>
                      </a:r>
                      <a:endParaRPr sz="2400"/>
                    </a:p>
                  </a:txBody>
                  <a:tcPr marL="121900" marR="121900" marT="121900" marB="121900"/>
                </a:tc>
                <a:tc>
                  <a:txBody>
                    <a:bodyPr/>
                    <a:lstStyle/>
                    <a:p>
                      <a:pPr marL="0" lvl="0" indent="0" algn="l" rtl="0">
                        <a:spcBef>
                          <a:spcPts val="0"/>
                        </a:spcBef>
                        <a:spcAft>
                          <a:spcPts val="0"/>
                        </a:spcAft>
                        <a:buNone/>
                      </a:pPr>
                      <a:r>
                        <a:rPr lang="en" sz="2400"/>
                        <a:t>25%</a:t>
                      </a:r>
                      <a:endParaRPr sz="2400"/>
                    </a:p>
                  </a:txBody>
                  <a:tcPr marL="121900" marR="121900" marT="121900" marB="121900"/>
                </a:tc>
                <a:extLst>
                  <a:ext uri="{0D108BD9-81ED-4DB2-BD59-A6C34878D82A}">
                    <a16:rowId xmlns:a16="http://schemas.microsoft.com/office/drawing/2014/main" val="10003"/>
                  </a:ext>
                </a:extLst>
              </a:tr>
              <a:tr h="609560">
                <a:tc>
                  <a:txBody>
                    <a:bodyPr/>
                    <a:lstStyle/>
                    <a:p>
                      <a:pPr marL="0" lvl="0" indent="0" algn="l" rtl="0">
                        <a:spcBef>
                          <a:spcPts val="0"/>
                        </a:spcBef>
                        <a:spcAft>
                          <a:spcPts val="0"/>
                        </a:spcAft>
                        <a:buNone/>
                      </a:pPr>
                      <a:r>
                        <a:rPr lang="en" sz="2400"/>
                        <a:t>Your Tax Savings</a:t>
                      </a:r>
                      <a:endParaRPr sz="2400"/>
                    </a:p>
                  </a:txBody>
                  <a:tcPr marL="121900" marR="121900" marT="121900" marB="121900"/>
                </a:tc>
                <a:tc>
                  <a:txBody>
                    <a:bodyPr/>
                    <a:lstStyle/>
                    <a:p>
                      <a:pPr marL="0" lvl="0" indent="0" algn="l" rtl="0">
                        <a:spcBef>
                          <a:spcPts val="0"/>
                        </a:spcBef>
                        <a:spcAft>
                          <a:spcPts val="0"/>
                        </a:spcAft>
                        <a:buNone/>
                      </a:pPr>
                      <a:r>
                        <a:rPr lang="en" sz="2400" b="1">
                          <a:solidFill>
                            <a:schemeClr val="accent1"/>
                          </a:solidFill>
                        </a:rPr>
                        <a:t>$1,250</a:t>
                      </a:r>
                      <a:endParaRPr sz="2400" b="1">
                        <a:solidFill>
                          <a:schemeClr val="accent1"/>
                        </a:solidFill>
                      </a:endParaRPr>
                    </a:p>
                  </a:txBody>
                  <a:tcPr marL="121900" marR="121900" marT="121900" marB="121900"/>
                </a:tc>
                <a:extLst>
                  <a:ext uri="{0D108BD9-81ED-4DB2-BD59-A6C34878D82A}">
                    <a16:rowId xmlns:a16="http://schemas.microsoft.com/office/drawing/2014/main" val="10004"/>
                  </a:ext>
                </a:extLst>
              </a:tr>
              <a:tr h="975320">
                <a:tc>
                  <a:txBody>
                    <a:bodyPr/>
                    <a:lstStyle/>
                    <a:p>
                      <a:pPr marL="0" lvl="0" indent="0" algn="l" rtl="0">
                        <a:spcBef>
                          <a:spcPts val="0"/>
                        </a:spcBef>
                        <a:spcAft>
                          <a:spcPts val="0"/>
                        </a:spcAft>
                        <a:buNone/>
                      </a:pPr>
                      <a:r>
                        <a:rPr lang="en" sz="2400"/>
                        <a:t>Your True Contribution</a:t>
                      </a:r>
                      <a:endParaRPr sz="2400"/>
                    </a:p>
                  </a:txBody>
                  <a:tcPr marL="121900" marR="121900" marT="121900" marB="121900"/>
                </a:tc>
                <a:tc>
                  <a:txBody>
                    <a:bodyPr/>
                    <a:lstStyle/>
                    <a:p>
                      <a:pPr marL="0" lvl="0" indent="0" algn="l" rtl="0">
                        <a:spcBef>
                          <a:spcPts val="0"/>
                        </a:spcBef>
                        <a:spcAft>
                          <a:spcPts val="0"/>
                        </a:spcAft>
                        <a:buNone/>
                      </a:pPr>
                      <a:r>
                        <a:rPr lang="en" sz="2400" b="1">
                          <a:solidFill>
                            <a:schemeClr val="accent1"/>
                          </a:solidFill>
                        </a:rPr>
                        <a:t>$3,750</a:t>
                      </a:r>
                      <a:endParaRPr sz="2400" b="1">
                        <a:solidFill>
                          <a:schemeClr val="accent1"/>
                        </a:solidFill>
                      </a:endParaRPr>
                    </a:p>
                  </a:txBody>
                  <a:tcPr marL="121900" marR="121900" marT="121900" marB="121900"/>
                </a:tc>
                <a:extLst>
                  <a:ext uri="{0D108BD9-81ED-4DB2-BD59-A6C34878D82A}">
                    <a16:rowId xmlns:a16="http://schemas.microsoft.com/office/drawing/2014/main" val="10005"/>
                  </a:ext>
                </a:extLst>
              </a:tr>
            </a:tbl>
          </a:graphicData>
        </a:graphic>
      </p:graphicFrame>
      <p:graphicFrame>
        <p:nvGraphicFramePr>
          <p:cNvPr id="113" name="Google Shape;113;p15"/>
          <p:cNvGraphicFramePr/>
          <p:nvPr/>
        </p:nvGraphicFramePr>
        <p:xfrm>
          <a:off x="6608633" y="2257873"/>
          <a:ext cx="4751600" cy="3441628"/>
        </p:xfrm>
        <a:graphic>
          <a:graphicData uri="http://schemas.openxmlformats.org/drawingml/2006/table">
            <a:tbl>
              <a:tblPr>
                <a:noFill/>
              </a:tblPr>
              <a:tblGrid>
                <a:gridCol w="3298833">
                  <a:extLst>
                    <a:ext uri="{9D8B030D-6E8A-4147-A177-3AD203B41FA5}">
                      <a16:colId xmlns:a16="http://schemas.microsoft.com/office/drawing/2014/main" val="20000"/>
                    </a:ext>
                  </a:extLst>
                </a:gridCol>
                <a:gridCol w="1452767">
                  <a:extLst>
                    <a:ext uri="{9D8B030D-6E8A-4147-A177-3AD203B41FA5}">
                      <a16:colId xmlns:a16="http://schemas.microsoft.com/office/drawing/2014/main" val="20001"/>
                    </a:ext>
                  </a:extLst>
                </a:gridCol>
              </a:tblGrid>
              <a:tr h="1056600">
                <a:tc gridSpan="2">
                  <a:txBody>
                    <a:bodyPr/>
                    <a:lstStyle/>
                    <a:p>
                      <a:pPr marL="0" lvl="0" indent="0" algn="ctr" rtl="0">
                        <a:spcBef>
                          <a:spcPts val="0"/>
                        </a:spcBef>
                        <a:spcAft>
                          <a:spcPts val="0"/>
                        </a:spcAft>
                        <a:buNone/>
                      </a:pPr>
                      <a:r>
                        <a:rPr lang="en" sz="2700" b="1"/>
                        <a:t>Employer 401(k) Match Example</a:t>
                      </a:r>
                      <a:endParaRPr sz="2700" b="1"/>
                    </a:p>
                  </a:txBody>
                  <a:tcPr marL="121900" marR="121900" marT="121900" marB="121900">
                    <a:solidFill>
                      <a:srgbClr val="FFFFFF"/>
                    </a:solidFill>
                  </a:tcPr>
                </a:tc>
                <a:tc hMerge="1">
                  <a:txBody>
                    <a:bodyPr/>
                    <a:lstStyle/>
                    <a:p>
                      <a:endParaRPr lang="en-US"/>
                    </a:p>
                  </a:txBody>
                  <a:tcPr/>
                </a:tc>
                <a:extLst>
                  <a:ext uri="{0D108BD9-81ED-4DB2-BD59-A6C34878D82A}">
                    <a16:rowId xmlns:a16="http://schemas.microsoft.com/office/drawing/2014/main" val="10000"/>
                  </a:ext>
                </a:extLst>
              </a:tr>
              <a:tr h="521867">
                <a:tc gridSpan="2">
                  <a:txBody>
                    <a:bodyPr/>
                    <a:lstStyle/>
                    <a:p>
                      <a:pPr marL="0" lvl="0" indent="0" algn="l" rtl="0">
                        <a:spcBef>
                          <a:spcPts val="0"/>
                        </a:spcBef>
                        <a:spcAft>
                          <a:spcPts val="0"/>
                        </a:spcAft>
                        <a:buNone/>
                      </a:pPr>
                      <a:r>
                        <a:rPr lang="en" sz="1300" i="1"/>
                        <a:t>Employer matches 50 cents on a dollar up to 6% of salary </a:t>
                      </a:r>
                      <a:endParaRPr sz="1300" i="1"/>
                    </a:p>
                  </a:txBody>
                  <a:tcPr marL="121900" marR="121900" marT="121900" marB="121900">
                    <a:solidFill>
                      <a:srgbClr val="FFFFFF"/>
                    </a:solidFill>
                  </a:tcPr>
                </a:tc>
                <a:tc hMerge="1">
                  <a:txBody>
                    <a:bodyPr/>
                    <a:lstStyle/>
                    <a:p>
                      <a:endParaRPr lang="en-US"/>
                    </a:p>
                  </a:txBody>
                  <a:tcPr/>
                </a:tc>
                <a:extLst>
                  <a:ext uri="{0D108BD9-81ED-4DB2-BD59-A6C34878D82A}">
                    <a16:rowId xmlns:a16="http://schemas.microsoft.com/office/drawing/2014/main" val="10001"/>
                  </a:ext>
                </a:extLst>
              </a:tr>
              <a:tr h="617667">
                <a:tc>
                  <a:txBody>
                    <a:bodyPr/>
                    <a:lstStyle/>
                    <a:p>
                      <a:pPr marL="0" lvl="0" indent="0" algn="l" rtl="0">
                        <a:spcBef>
                          <a:spcPts val="0"/>
                        </a:spcBef>
                        <a:spcAft>
                          <a:spcPts val="0"/>
                        </a:spcAft>
                        <a:buNone/>
                      </a:pPr>
                      <a:r>
                        <a:rPr lang="en" sz="2400"/>
                        <a:t>401k Contributions</a:t>
                      </a:r>
                      <a:endParaRPr sz="2400"/>
                    </a:p>
                  </a:txBody>
                  <a:tcPr marL="121900" marR="121900" marT="121900" marB="121900"/>
                </a:tc>
                <a:tc>
                  <a:txBody>
                    <a:bodyPr/>
                    <a:lstStyle/>
                    <a:p>
                      <a:pPr marL="0" lvl="0" indent="0" algn="l" rtl="0">
                        <a:spcBef>
                          <a:spcPts val="0"/>
                        </a:spcBef>
                        <a:spcAft>
                          <a:spcPts val="0"/>
                        </a:spcAft>
                        <a:buNone/>
                      </a:pPr>
                      <a:r>
                        <a:rPr lang="en" sz="2400"/>
                        <a:t>$5,000</a:t>
                      </a:r>
                      <a:endParaRPr sz="2400"/>
                    </a:p>
                  </a:txBody>
                  <a:tcPr marL="121900" marR="121900" marT="121900" marB="121900"/>
                </a:tc>
                <a:extLst>
                  <a:ext uri="{0D108BD9-81ED-4DB2-BD59-A6C34878D82A}">
                    <a16:rowId xmlns:a16="http://schemas.microsoft.com/office/drawing/2014/main" val="10002"/>
                  </a:ext>
                </a:extLst>
              </a:tr>
              <a:tr h="617667">
                <a:tc>
                  <a:txBody>
                    <a:bodyPr/>
                    <a:lstStyle/>
                    <a:p>
                      <a:pPr marL="0" lvl="0" indent="0" algn="l" rtl="0">
                        <a:spcBef>
                          <a:spcPts val="0"/>
                        </a:spcBef>
                        <a:spcAft>
                          <a:spcPts val="0"/>
                        </a:spcAft>
                        <a:buNone/>
                      </a:pPr>
                      <a:r>
                        <a:rPr lang="en" sz="2400"/>
                        <a:t>Employer Match</a:t>
                      </a:r>
                      <a:endParaRPr sz="2400"/>
                    </a:p>
                  </a:txBody>
                  <a:tcPr marL="121900" marR="121900" marT="121900" marB="121900"/>
                </a:tc>
                <a:tc>
                  <a:txBody>
                    <a:bodyPr/>
                    <a:lstStyle/>
                    <a:p>
                      <a:pPr marL="0" lvl="0" indent="0" algn="l" rtl="0">
                        <a:spcBef>
                          <a:spcPts val="0"/>
                        </a:spcBef>
                        <a:spcAft>
                          <a:spcPts val="0"/>
                        </a:spcAft>
                        <a:buNone/>
                      </a:pPr>
                      <a:r>
                        <a:rPr lang="en" sz="2400"/>
                        <a:t>$1,500</a:t>
                      </a:r>
                      <a:endParaRPr sz="2400"/>
                    </a:p>
                  </a:txBody>
                  <a:tcPr marL="121900" marR="121900" marT="121900" marB="121900"/>
                </a:tc>
                <a:extLst>
                  <a:ext uri="{0D108BD9-81ED-4DB2-BD59-A6C34878D82A}">
                    <a16:rowId xmlns:a16="http://schemas.microsoft.com/office/drawing/2014/main" val="10003"/>
                  </a:ext>
                </a:extLst>
              </a:tr>
              <a:tr h="617667">
                <a:tc>
                  <a:txBody>
                    <a:bodyPr/>
                    <a:lstStyle/>
                    <a:p>
                      <a:pPr marL="0" lvl="0" indent="0" algn="l" rtl="0">
                        <a:spcBef>
                          <a:spcPts val="0"/>
                        </a:spcBef>
                        <a:spcAft>
                          <a:spcPts val="0"/>
                        </a:spcAft>
                        <a:buNone/>
                      </a:pPr>
                      <a:r>
                        <a:rPr lang="en" sz="2400"/>
                        <a:t>Total Contributions</a:t>
                      </a:r>
                      <a:endParaRPr sz="2400"/>
                    </a:p>
                  </a:txBody>
                  <a:tcPr marL="121900" marR="121900" marT="121900" marB="121900"/>
                </a:tc>
                <a:tc>
                  <a:txBody>
                    <a:bodyPr/>
                    <a:lstStyle/>
                    <a:p>
                      <a:pPr marL="0" lvl="0" indent="0" algn="l" rtl="0">
                        <a:spcBef>
                          <a:spcPts val="0"/>
                        </a:spcBef>
                        <a:spcAft>
                          <a:spcPts val="0"/>
                        </a:spcAft>
                        <a:buNone/>
                      </a:pPr>
                      <a:r>
                        <a:rPr lang="en" sz="2400" b="1">
                          <a:solidFill>
                            <a:schemeClr val="accent1"/>
                          </a:solidFill>
                        </a:rPr>
                        <a:t>$7,500</a:t>
                      </a:r>
                      <a:endParaRPr sz="2400" b="1">
                        <a:solidFill>
                          <a:schemeClr val="accent1"/>
                        </a:solidFill>
                      </a:endParaRPr>
                    </a:p>
                  </a:txBody>
                  <a:tcPr marL="121900" marR="121900" marT="121900" marB="12190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0767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title"/>
          </p:nvPr>
        </p:nvSpPr>
        <p:spPr>
          <a:xfrm>
            <a:off x="415600" y="593367"/>
            <a:ext cx="11360800" cy="943200"/>
          </a:xfrm>
          <a:prstGeom prst="rect">
            <a:avLst/>
          </a:prstGeom>
          <a:solidFill>
            <a:srgbClr val="FFFFFF"/>
          </a:solidFill>
        </p:spPr>
        <p:txBody>
          <a:bodyPr spcFirstLastPara="1" vert="horz" wrap="square" lIns="121900" tIns="121900" rIns="121900" bIns="121900" rtlCol="0" anchor="t" anchorCtr="0">
            <a:noAutofit/>
          </a:bodyPr>
          <a:lstStyle/>
          <a:p>
            <a:pPr algn="ctr"/>
            <a:r>
              <a:rPr lang="en" sz="4533"/>
              <a:t>Power of Compounding, Consistency &amp; Starting Early</a:t>
            </a:r>
            <a:endParaRPr sz="4533"/>
          </a:p>
        </p:txBody>
      </p:sp>
      <p:pic>
        <p:nvPicPr>
          <p:cNvPr id="119" name="Google Shape;119;p16"/>
          <p:cNvPicPr preferRelativeResize="0"/>
          <p:nvPr/>
        </p:nvPicPr>
        <p:blipFill>
          <a:blip r:embed="rId3">
            <a:alphaModFix/>
          </a:blip>
          <a:stretch>
            <a:fillRect/>
          </a:stretch>
        </p:blipFill>
        <p:spPr>
          <a:xfrm>
            <a:off x="554601" y="1688233"/>
            <a:ext cx="6150812" cy="4915032"/>
          </a:xfrm>
          <a:prstGeom prst="rect">
            <a:avLst/>
          </a:prstGeom>
          <a:noFill/>
          <a:ln>
            <a:noFill/>
          </a:ln>
        </p:spPr>
      </p:pic>
      <p:cxnSp>
        <p:nvCxnSpPr>
          <p:cNvPr id="120" name="Google Shape;120;p16"/>
          <p:cNvCxnSpPr/>
          <p:nvPr/>
        </p:nvCxnSpPr>
        <p:spPr>
          <a:xfrm flipH="1">
            <a:off x="8278867" y="2449133"/>
            <a:ext cx="15600" cy="3707200"/>
          </a:xfrm>
          <a:prstGeom prst="straightConnector1">
            <a:avLst/>
          </a:prstGeom>
          <a:noFill/>
          <a:ln w="28575" cap="flat" cmpd="sng">
            <a:solidFill>
              <a:schemeClr val="accent1"/>
            </a:solidFill>
            <a:prstDash val="solid"/>
            <a:round/>
            <a:headEnd type="none" w="med" len="med"/>
            <a:tailEnd type="none" w="med" len="med"/>
          </a:ln>
        </p:spPr>
      </p:cxnSp>
      <p:sp>
        <p:nvSpPr>
          <p:cNvPr id="121" name="Google Shape;121;p16"/>
          <p:cNvSpPr txBox="1">
            <a:spLocks noGrp="1"/>
          </p:cNvSpPr>
          <p:nvPr>
            <p:ph type="body" idx="4294967295"/>
          </p:nvPr>
        </p:nvSpPr>
        <p:spPr>
          <a:xfrm>
            <a:off x="8617500" y="5361400"/>
            <a:ext cx="3170000" cy="822800"/>
          </a:xfrm>
          <a:prstGeom prst="rect">
            <a:avLst/>
          </a:prstGeom>
        </p:spPr>
        <p:txBody>
          <a:bodyPr spcFirstLastPara="1" vert="horz" wrap="square" lIns="121900" tIns="121900" rIns="121900" bIns="121900" rtlCol="0" anchor="t" anchorCtr="0">
            <a:noAutofit/>
          </a:bodyPr>
          <a:lstStyle/>
          <a:p>
            <a:pPr marL="0" indent="0">
              <a:spcBef>
                <a:spcPts val="0"/>
              </a:spcBef>
              <a:spcAft>
                <a:spcPts val="2133"/>
              </a:spcAft>
              <a:buNone/>
            </a:pPr>
            <a:r>
              <a:rPr lang="en" sz="2133" b="1">
                <a:solidFill>
                  <a:schemeClr val="lt2"/>
                </a:solidFill>
              </a:rPr>
              <a:t>Nervous Noah</a:t>
            </a:r>
            <a:r>
              <a:rPr lang="en" sz="2133">
                <a:solidFill>
                  <a:schemeClr val="lt2"/>
                </a:solidFill>
              </a:rPr>
              <a:t> is Scared of the Market</a:t>
            </a:r>
            <a:endParaRPr sz="2133">
              <a:solidFill>
                <a:schemeClr val="lt2"/>
              </a:solidFill>
            </a:endParaRPr>
          </a:p>
        </p:txBody>
      </p:sp>
      <p:sp>
        <p:nvSpPr>
          <p:cNvPr id="122" name="Google Shape;122;p16"/>
          <p:cNvSpPr txBox="1">
            <a:spLocks noGrp="1"/>
          </p:cNvSpPr>
          <p:nvPr>
            <p:ph type="body" idx="4294967295"/>
          </p:nvPr>
        </p:nvSpPr>
        <p:spPr>
          <a:xfrm>
            <a:off x="8617500" y="2421267"/>
            <a:ext cx="3428800" cy="822800"/>
          </a:xfrm>
          <a:prstGeom prst="rect">
            <a:avLst/>
          </a:prstGeom>
        </p:spPr>
        <p:txBody>
          <a:bodyPr spcFirstLastPara="1" vert="horz" wrap="square" lIns="121900" tIns="121900" rIns="121900" bIns="121900" rtlCol="0" anchor="t" anchorCtr="0">
            <a:noAutofit/>
          </a:bodyPr>
          <a:lstStyle/>
          <a:p>
            <a:pPr marL="0" indent="0">
              <a:spcBef>
                <a:spcPts val="0"/>
              </a:spcBef>
              <a:buNone/>
            </a:pPr>
            <a:r>
              <a:rPr lang="en" sz="2133" b="1">
                <a:solidFill>
                  <a:srgbClr val="0B5394"/>
                </a:solidFill>
              </a:rPr>
              <a:t>Consistent Chloe </a:t>
            </a:r>
            <a:r>
              <a:rPr lang="en" sz="2133">
                <a:solidFill>
                  <a:srgbClr val="0B5394"/>
                </a:solidFill>
              </a:rPr>
              <a:t>Sticks Through It All</a:t>
            </a:r>
            <a:endParaRPr sz="2133">
              <a:solidFill>
                <a:srgbClr val="0B5394"/>
              </a:solidFill>
            </a:endParaRPr>
          </a:p>
          <a:p>
            <a:pPr marL="609585" indent="0">
              <a:spcBef>
                <a:spcPts val="2133"/>
              </a:spcBef>
              <a:spcAft>
                <a:spcPts val="2133"/>
              </a:spcAft>
              <a:buNone/>
            </a:pPr>
            <a:endParaRPr sz="2133">
              <a:solidFill>
                <a:srgbClr val="0B5394"/>
              </a:solidFill>
            </a:endParaRPr>
          </a:p>
        </p:txBody>
      </p:sp>
      <p:sp>
        <p:nvSpPr>
          <p:cNvPr id="123" name="Google Shape;123;p16"/>
          <p:cNvSpPr txBox="1">
            <a:spLocks noGrp="1"/>
          </p:cNvSpPr>
          <p:nvPr>
            <p:ph type="body" idx="4294967295"/>
          </p:nvPr>
        </p:nvSpPr>
        <p:spPr>
          <a:xfrm>
            <a:off x="8617500" y="3397217"/>
            <a:ext cx="3170000" cy="822800"/>
          </a:xfrm>
          <a:prstGeom prst="rect">
            <a:avLst/>
          </a:prstGeom>
        </p:spPr>
        <p:txBody>
          <a:bodyPr spcFirstLastPara="1" vert="horz" wrap="square" lIns="121900" tIns="121900" rIns="121900" bIns="121900" rtlCol="0" anchor="t" anchorCtr="0">
            <a:noAutofit/>
          </a:bodyPr>
          <a:lstStyle/>
          <a:p>
            <a:pPr marL="0" indent="0">
              <a:spcBef>
                <a:spcPts val="0"/>
              </a:spcBef>
              <a:buNone/>
            </a:pPr>
            <a:r>
              <a:rPr lang="en" sz="2133" b="1">
                <a:solidFill>
                  <a:srgbClr val="351C75"/>
                </a:solidFill>
              </a:rPr>
              <a:t>Late Lyla </a:t>
            </a:r>
            <a:r>
              <a:rPr lang="en" sz="2133">
                <a:solidFill>
                  <a:srgbClr val="351C75"/>
                </a:solidFill>
              </a:rPr>
              <a:t>Starts Saving at 35</a:t>
            </a:r>
            <a:endParaRPr sz="2133">
              <a:solidFill>
                <a:srgbClr val="351C75"/>
              </a:solidFill>
            </a:endParaRPr>
          </a:p>
          <a:p>
            <a:pPr marL="609585" indent="0">
              <a:spcBef>
                <a:spcPts val="2133"/>
              </a:spcBef>
              <a:spcAft>
                <a:spcPts val="2133"/>
              </a:spcAft>
              <a:buNone/>
            </a:pPr>
            <a:endParaRPr sz="2133">
              <a:solidFill>
                <a:srgbClr val="0B5394"/>
              </a:solidFill>
            </a:endParaRPr>
          </a:p>
        </p:txBody>
      </p:sp>
      <p:sp>
        <p:nvSpPr>
          <p:cNvPr id="124" name="Google Shape;124;p16"/>
          <p:cNvSpPr txBox="1">
            <a:spLocks noGrp="1"/>
          </p:cNvSpPr>
          <p:nvPr>
            <p:ph type="body" idx="4294967295"/>
          </p:nvPr>
        </p:nvSpPr>
        <p:spPr>
          <a:xfrm>
            <a:off x="8617500" y="4319117"/>
            <a:ext cx="3170000" cy="943200"/>
          </a:xfrm>
          <a:prstGeom prst="rect">
            <a:avLst/>
          </a:prstGeom>
        </p:spPr>
        <p:txBody>
          <a:bodyPr spcFirstLastPara="1" vert="horz" wrap="square" lIns="121900" tIns="121900" rIns="121900" bIns="121900" rtlCol="0" anchor="t" anchorCtr="0">
            <a:noAutofit/>
          </a:bodyPr>
          <a:lstStyle/>
          <a:p>
            <a:pPr marL="0" indent="0">
              <a:spcBef>
                <a:spcPts val="0"/>
              </a:spcBef>
              <a:buNone/>
            </a:pPr>
            <a:r>
              <a:rPr lang="en" sz="2133" b="1">
                <a:solidFill>
                  <a:srgbClr val="666666"/>
                </a:solidFill>
              </a:rPr>
              <a:t>Quitter Quincy </a:t>
            </a:r>
            <a:r>
              <a:rPr lang="en" sz="2133">
                <a:solidFill>
                  <a:srgbClr val="666666"/>
                </a:solidFill>
              </a:rPr>
              <a:t>Stops Saving at 35</a:t>
            </a:r>
            <a:endParaRPr sz="2133">
              <a:solidFill>
                <a:srgbClr val="666666"/>
              </a:solidFill>
            </a:endParaRPr>
          </a:p>
          <a:p>
            <a:pPr marL="609585" indent="0">
              <a:spcBef>
                <a:spcPts val="2133"/>
              </a:spcBef>
              <a:spcAft>
                <a:spcPts val="2133"/>
              </a:spcAft>
              <a:buNone/>
            </a:pPr>
            <a:endParaRPr sz="2133">
              <a:solidFill>
                <a:srgbClr val="0B5394"/>
              </a:solidFill>
            </a:endParaRPr>
          </a:p>
        </p:txBody>
      </p:sp>
    </p:spTree>
    <p:extLst>
      <p:ext uri="{BB962C8B-B14F-4D97-AF65-F5344CB8AC3E}">
        <p14:creationId xmlns:p14="http://schemas.microsoft.com/office/powerpoint/2010/main" val="307602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10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10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1000"/>
                                        <p:tgtEl>
                                          <p:spTgt spid="1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
                                        </p:tgtEl>
                                        <p:attrNameLst>
                                          <p:attrName>style.visibility</p:attrName>
                                        </p:attrNameLst>
                                      </p:cBhvr>
                                      <p:to>
                                        <p:strVal val="visible"/>
                                      </p:to>
                                    </p:set>
                                    <p:animEffect transition="in" filter="fade">
                                      <p:cBhvr>
                                        <p:cTn id="22"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7"/>
          <p:cNvSpPr txBox="1">
            <a:spLocks noGrp="1"/>
          </p:cNvSpPr>
          <p:nvPr>
            <p:ph type="title"/>
          </p:nvPr>
        </p:nvSpPr>
        <p:spPr>
          <a:xfrm>
            <a:off x="415600" y="593367"/>
            <a:ext cx="11360800" cy="943200"/>
          </a:xfrm>
          <a:prstGeom prst="rect">
            <a:avLst/>
          </a:prstGeom>
          <a:solidFill>
            <a:srgbClr val="FFFFFF"/>
          </a:solidFill>
        </p:spPr>
        <p:txBody>
          <a:bodyPr spcFirstLastPara="1" vert="horz" wrap="square" lIns="121900" tIns="121900" rIns="121900" bIns="121900" rtlCol="0" anchor="t" anchorCtr="0">
            <a:noAutofit/>
          </a:bodyPr>
          <a:lstStyle/>
          <a:p>
            <a:pPr algn="ctr"/>
            <a:r>
              <a:rPr lang="en"/>
              <a:t>Takeaways</a:t>
            </a:r>
            <a:endParaRPr/>
          </a:p>
        </p:txBody>
      </p:sp>
      <p:sp>
        <p:nvSpPr>
          <p:cNvPr id="130" name="Google Shape;130;p17"/>
          <p:cNvSpPr txBox="1">
            <a:spLocks noGrp="1"/>
          </p:cNvSpPr>
          <p:nvPr>
            <p:ph type="body" idx="1"/>
          </p:nvPr>
        </p:nvSpPr>
        <p:spPr>
          <a:xfrm>
            <a:off x="415600" y="1688433"/>
            <a:ext cx="11360800" cy="4038000"/>
          </a:xfrm>
          <a:prstGeom prst="rect">
            <a:avLst/>
          </a:prstGeom>
        </p:spPr>
        <p:txBody>
          <a:bodyPr spcFirstLastPara="1" vert="horz" wrap="square" lIns="121900" tIns="121900" rIns="121900" bIns="121900" rtlCol="0" anchor="t" anchorCtr="0">
            <a:noAutofit/>
          </a:bodyPr>
          <a:lstStyle/>
          <a:p>
            <a:pPr indent="-448722">
              <a:lnSpc>
                <a:spcPct val="200000"/>
              </a:lnSpc>
              <a:buClr>
                <a:srgbClr val="666666"/>
              </a:buClr>
              <a:buSzPts val="1700"/>
              <a:buAutoNum type="arabicPeriod"/>
            </a:pPr>
            <a:r>
              <a:rPr lang="en" sz="2267"/>
              <a:t>Start Saving Early</a:t>
            </a:r>
            <a:endParaRPr sz="2267"/>
          </a:p>
          <a:p>
            <a:pPr indent="-448722">
              <a:lnSpc>
                <a:spcPct val="200000"/>
              </a:lnSpc>
              <a:buClr>
                <a:srgbClr val="666666"/>
              </a:buClr>
              <a:buSzPts val="1700"/>
              <a:buAutoNum type="arabicPeriod"/>
            </a:pPr>
            <a:r>
              <a:rPr lang="en" sz="2267"/>
              <a:t>Capture Employer Match !</a:t>
            </a:r>
            <a:endParaRPr sz="2267"/>
          </a:p>
          <a:p>
            <a:pPr indent="-448722">
              <a:lnSpc>
                <a:spcPct val="200000"/>
              </a:lnSpc>
              <a:buClr>
                <a:srgbClr val="666666"/>
              </a:buClr>
              <a:buSzPts val="1700"/>
              <a:buAutoNum type="arabicPeriod"/>
            </a:pPr>
            <a:r>
              <a:rPr lang="en" sz="2267"/>
              <a:t>Read and Understand the Summary Plan Description (SPD)</a:t>
            </a:r>
            <a:endParaRPr sz="2267"/>
          </a:p>
          <a:p>
            <a:pPr indent="-448722">
              <a:lnSpc>
                <a:spcPct val="200000"/>
              </a:lnSpc>
              <a:buClr>
                <a:srgbClr val="666666"/>
              </a:buClr>
              <a:buSzPts val="1700"/>
              <a:buAutoNum type="arabicPeriod"/>
            </a:pPr>
            <a:r>
              <a:rPr lang="en" sz="2267"/>
              <a:t>Company Decision Maker? Ensure 401(k) is Competitive</a:t>
            </a:r>
            <a:endParaRPr sz="2267"/>
          </a:p>
          <a:p>
            <a:pPr indent="-448722">
              <a:lnSpc>
                <a:spcPct val="200000"/>
              </a:lnSpc>
              <a:buClr>
                <a:srgbClr val="666666"/>
              </a:buClr>
              <a:buSzPts val="1700"/>
              <a:buAutoNum type="arabicPeriod"/>
            </a:pPr>
            <a:r>
              <a:rPr lang="en" sz="2267"/>
              <a:t>Getting or changing job? Consider ALL benefits !</a:t>
            </a:r>
            <a:endParaRPr sz="2267"/>
          </a:p>
          <a:p>
            <a:pPr lvl="1" indent="-397923">
              <a:lnSpc>
                <a:spcPct val="200000"/>
              </a:lnSpc>
              <a:spcBef>
                <a:spcPts val="0"/>
              </a:spcBef>
              <a:buSzPts val="1100"/>
            </a:pPr>
            <a:r>
              <a:rPr lang="en" sz="1467"/>
              <a:t>Salary + Health Benefits + Dental &amp; Vision Benefits + Fringe Benefits +  </a:t>
            </a:r>
            <a:r>
              <a:rPr lang="en" sz="1467" b="1">
                <a:solidFill>
                  <a:schemeClr val="accent1"/>
                </a:solidFill>
              </a:rPr>
              <a:t>Retirement Plan</a:t>
            </a:r>
            <a:endParaRPr sz="1467" b="1">
              <a:solidFill>
                <a:schemeClr val="accent1"/>
              </a:solidFill>
            </a:endParaRPr>
          </a:p>
        </p:txBody>
      </p:sp>
      <p:cxnSp>
        <p:nvCxnSpPr>
          <p:cNvPr id="131" name="Google Shape;131;p17"/>
          <p:cNvCxnSpPr/>
          <p:nvPr/>
        </p:nvCxnSpPr>
        <p:spPr>
          <a:xfrm>
            <a:off x="9383033" y="2197433"/>
            <a:ext cx="0" cy="2756400"/>
          </a:xfrm>
          <a:prstGeom prst="straightConnector1">
            <a:avLst/>
          </a:prstGeom>
          <a:noFill/>
          <a:ln w="28575" cap="flat" cmpd="sng">
            <a:solidFill>
              <a:schemeClr val="accent1"/>
            </a:solidFill>
            <a:prstDash val="solid"/>
            <a:round/>
            <a:headEnd type="none" w="med" len="med"/>
            <a:tailEnd type="none" w="med" len="med"/>
          </a:ln>
        </p:spPr>
      </p:cxnSp>
      <p:sp>
        <p:nvSpPr>
          <p:cNvPr id="132" name="Google Shape;132;p17"/>
          <p:cNvSpPr txBox="1">
            <a:spLocks noGrp="1"/>
          </p:cNvSpPr>
          <p:nvPr>
            <p:ph type="body" idx="4294967295"/>
          </p:nvPr>
        </p:nvSpPr>
        <p:spPr>
          <a:xfrm>
            <a:off x="9517500" y="3294900"/>
            <a:ext cx="2430400" cy="1320000"/>
          </a:xfrm>
          <a:prstGeom prst="rect">
            <a:avLst/>
          </a:prstGeom>
        </p:spPr>
        <p:txBody>
          <a:bodyPr spcFirstLastPara="1" vert="horz" wrap="square" lIns="121900" tIns="121900" rIns="121900" bIns="121900" rtlCol="0" anchor="t" anchorCtr="0">
            <a:noAutofit/>
          </a:bodyPr>
          <a:lstStyle/>
          <a:p>
            <a:pPr marL="0" indent="0">
              <a:lnSpc>
                <a:spcPct val="150000"/>
              </a:lnSpc>
              <a:spcBef>
                <a:spcPts val="0"/>
              </a:spcBef>
              <a:buNone/>
            </a:pPr>
            <a:r>
              <a:rPr lang="en" sz="1333">
                <a:solidFill>
                  <a:srgbClr val="666666"/>
                </a:solidFill>
              </a:rPr>
              <a:t>Mizan J. Rahman (MJ)</a:t>
            </a:r>
            <a:endParaRPr sz="1333">
              <a:solidFill>
                <a:srgbClr val="666666"/>
              </a:solidFill>
            </a:endParaRPr>
          </a:p>
          <a:p>
            <a:pPr marL="0" indent="0">
              <a:lnSpc>
                <a:spcPct val="150000"/>
              </a:lnSpc>
              <a:spcBef>
                <a:spcPts val="0"/>
              </a:spcBef>
              <a:buNone/>
            </a:pPr>
            <a:r>
              <a:rPr lang="en" sz="1333">
                <a:solidFill>
                  <a:srgbClr val="666666"/>
                </a:solidFill>
              </a:rPr>
              <a:t>Cell 818-602-1738</a:t>
            </a:r>
            <a:endParaRPr sz="1333">
              <a:solidFill>
                <a:srgbClr val="666666"/>
              </a:solidFill>
            </a:endParaRPr>
          </a:p>
          <a:p>
            <a:pPr marL="0" indent="0">
              <a:lnSpc>
                <a:spcPct val="150000"/>
              </a:lnSpc>
              <a:spcBef>
                <a:spcPts val="0"/>
              </a:spcBef>
              <a:buNone/>
            </a:pPr>
            <a:r>
              <a:rPr lang="en" sz="1333">
                <a:solidFill>
                  <a:srgbClr val="666666"/>
                </a:solidFill>
              </a:rPr>
              <a:t>mjrahman1030@gmail.com</a:t>
            </a:r>
            <a:endParaRPr sz="1333">
              <a:solidFill>
                <a:srgbClr val="666666"/>
              </a:solidFill>
            </a:endParaRPr>
          </a:p>
          <a:p>
            <a:pPr marL="0" indent="0">
              <a:lnSpc>
                <a:spcPct val="150000"/>
              </a:lnSpc>
              <a:spcBef>
                <a:spcPts val="0"/>
              </a:spcBef>
              <a:buNone/>
            </a:pPr>
            <a:r>
              <a:rPr lang="en" sz="1333">
                <a:solidFill>
                  <a:srgbClr val="666666"/>
                </a:solidFill>
              </a:rPr>
              <a:t>www.nesa401k.com</a:t>
            </a:r>
            <a:endParaRPr sz="1333">
              <a:solidFill>
                <a:srgbClr val="666666"/>
              </a:solidFill>
            </a:endParaRPr>
          </a:p>
          <a:p>
            <a:pPr marL="0" indent="0">
              <a:lnSpc>
                <a:spcPct val="150000"/>
              </a:lnSpc>
              <a:spcBef>
                <a:spcPts val="0"/>
              </a:spcBef>
              <a:buNone/>
            </a:pPr>
            <a:endParaRPr sz="1600" b="1">
              <a:solidFill>
                <a:srgbClr val="666666"/>
              </a:solidFill>
            </a:endParaRPr>
          </a:p>
          <a:p>
            <a:pPr marL="609585" indent="0">
              <a:lnSpc>
                <a:spcPct val="150000"/>
              </a:lnSpc>
              <a:spcBef>
                <a:spcPts val="2133"/>
              </a:spcBef>
              <a:spcAft>
                <a:spcPts val="2133"/>
              </a:spcAft>
              <a:buNone/>
            </a:pPr>
            <a:endParaRPr sz="2133">
              <a:solidFill>
                <a:srgbClr val="0B5394"/>
              </a:solidFill>
            </a:endParaRPr>
          </a:p>
        </p:txBody>
      </p:sp>
      <p:sp>
        <p:nvSpPr>
          <p:cNvPr id="133" name="Google Shape;133;p17"/>
          <p:cNvSpPr txBox="1">
            <a:spLocks noGrp="1"/>
          </p:cNvSpPr>
          <p:nvPr>
            <p:ph type="body" idx="4294967295"/>
          </p:nvPr>
        </p:nvSpPr>
        <p:spPr>
          <a:xfrm>
            <a:off x="9517500" y="2473467"/>
            <a:ext cx="2430400" cy="1038800"/>
          </a:xfrm>
          <a:prstGeom prst="rect">
            <a:avLst/>
          </a:prstGeom>
        </p:spPr>
        <p:txBody>
          <a:bodyPr spcFirstLastPara="1" vert="horz" wrap="square" lIns="121900" tIns="121900" rIns="121900" bIns="121900" rtlCol="0" anchor="t" anchorCtr="0">
            <a:noAutofit/>
          </a:bodyPr>
          <a:lstStyle/>
          <a:p>
            <a:pPr marL="0" indent="0">
              <a:lnSpc>
                <a:spcPct val="150000"/>
              </a:lnSpc>
              <a:spcBef>
                <a:spcPts val="0"/>
              </a:spcBef>
              <a:buNone/>
            </a:pPr>
            <a:r>
              <a:rPr lang="en" sz="2667">
                <a:solidFill>
                  <a:srgbClr val="666666"/>
                </a:solidFill>
              </a:rPr>
              <a:t>Thank You!</a:t>
            </a:r>
            <a:endParaRPr sz="2667">
              <a:solidFill>
                <a:srgbClr val="666666"/>
              </a:solidFill>
            </a:endParaRPr>
          </a:p>
          <a:p>
            <a:pPr marL="0" indent="0">
              <a:lnSpc>
                <a:spcPct val="150000"/>
              </a:lnSpc>
              <a:spcBef>
                <a:spcPts val="0"/>
              </a:spcBef>
              <a:buNone/>
            </a:pPr>
            <a:endParaRPr sz="1600" b="1">
              <a:solidFill>
                <a:srgbClr val="666666"/>
              </a:solidFill>
            </a:endParaRPr>
          </a:p>
          <a:p>
            <a:pPr marL="609585" indent="0">
              <a:lnSpc>
                <a:spcPct val="150000"/>
              </a:lnSpc>
              <a:spcBef>
                <a:spcPts val="2133"/>
              </a:spcBef>
              <a:spcAft>
                <a:spcPts val="2133"/>
              </a:spcAft>
              <a:buNone/>
            </a:pPr>
            <a:endParaRPr sz="2133">
              <a:solidFill>
                <a:srgbClr val="0B5394"/>
              </a:solidFill>
            </a:endParaRPr>
          </a:p>
        </p:txBody>
      </p:sp>
    </p:spTree>
    <p:extLst>
      <p:ext uri="{BB962C8B-B14F-4D97-AF65-F5344CB8AC3E}">
        <p14:creationId xmlns:p14="http://schemas.microsoft.com/office/powerpoint/2010/main" val="428327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533333" y="236900"/>
            <a:ext cx="5055600" cy="827600"/>
          </a:xfrm>
          <a:prstGeom prst="rect">
            <a:avLst/>
          </a:prstGeom>
        </p:spPr>
        <p:txBody>
          <a:bodyPr spcFirstLastPara="1" vert="horz" wrap="square" lIns="121900" tIns="121900" rIns="121900" bIns="121900" rtlCol="0" anchor="b" anchorCtr="0">
            <a:noAutofit/>
          </a:bodyPr>
          <a:lstStyle/>
          <a:p>
            <a:r>
              <a:rPr lang="en" sz="4667"/>
              <a:t>Retirement Planning</a:t>
            </a:r>
            <a:endParaRPr sz="4667"/>
          </a:p>
        </p:txBody>
      </p:sp>
      <p:sp>
        <p:nvSpPr>
          <p:cNvPr id="67" name="Google Shape;67;p13"/>
          <p:cNvSpPr txBox="1">
            <a:spLocks noGrp="1"/>
          </p:cNvSpPr>
          <p:nvPr>
            <p:ph type="body" idx="2"/>
          </p:nvPr>
        </p:nvSpPr>
        <p:spPr>
          <a:xfrm>
            <a:off x="6096000" y="0"/>
            <a:ext cx="6096000" cy="6858000"/>
          </a:xfrm>
          <a:prstGeom prst="rect">
            <a:avLst/>
          </a:prstGeom>
          <a:solidFill>
            <a:srgbClr val="F3F3F3"/>
          </a:solidFill>
        </p:spPr>
        <p:txBody>
          <a:bodyPr spcFirstLastPara="1" vert="horz" wrap="square" lIns="121900" tIns="121900" rIns="121900" bIns="121900" rtlCol="0" anchor="ctr" anchorCtr="0">
            <a:noAutofit/>
          </a:bodyPr>
          <a:lstStyle/>
          <a:p>
            <a:pPr marL="0" indent="0">
              <a:spcAft>
                <a:spcPts val="2133"/>
              </a:spcAft>
              <a:buNone/>
            </a:pPr>
            <a:r>
              <a:rPr lang="en"/>
              <a:t>.</a:t>
            </a:r>
            <a:endParaRPr/>
          </a:p>
        </p:txBody>
      </p:sp>
      <p:sp>
        <p:nvSpPr>
          <p:cNvPr id="68" name="Google Shape;68;p13"/>
          <p:cNvSpPr txBox="1">
            <a:spLocks noGrp="1"/>
          </p:cNvSpPr>
          <p:nvPr>
            <p:ph type="subTitle" idx="1"/>
          </p:nvPr>
        </p:nvSpPr>
        <p:spPr>
          <a:xfrm>
            <a:off x="354000" y="1064500"/>
            <a:ext cx="5055600" cy="1570000"/>
          </a:xfrm>
          <a:prstGeom prst="rect">
            <a:avLst/>
          </a:prstGeom>
        </p:spPr>
        <p:txBody>
          <a:bodyPr spcFirstLastPara="1" vert="horz" wrap="square" lIns="121900" tIns="121900" rIns="121900" bIns="121900" rtlCol="0" anchor="t" anchorCtr="0">
            <a:noAutofit/>
          </a:bodyPr>
          <a:lstStyle/>
          <a:p>
            <a:pPr marL="0" indent="0" algn="ctr">
              <a:lnSpc>
                <a:spcPct val="115000"/>
              </a:lnSpc>
            </a:pPr>
            <a:r>
              <a:rPr lang="en" sz="2133" b="1"/>
              <a:t>Mizan J. Rahman (MJ)</a:t>
            </a:r>
            <a:endParaRPr sz="2133" b="1"/>
          </a:p>
          <a:p>
            <a:pPr marL="0" indent="0" algn="ctr">
              <a:lnSpc>
                <a:spcPct val="115000"/>
              </a:lnSpc>
            </a:pPr>
            <a:r>
              <a:rPr lang="en" sz="1600" i="1"/>
              <a:t>ERPA, QPA, TGPC</a:t>
            </a:r>
            <a:endParaRPr sz="1600" i="1"/>
          </a:p>
          <a:p>
            <a:pPr marL="0" indent="0" algn="ctr">
              <a:lnSpc>
                <a:spcPct val="115000"/>
              </a:lnSpc>
            </a:pPr>
            <a:r>
              <a:rPr lang="en" sz="1600" i="1"/>
              <a:t>Founder &amp; CEO</a:t>
            </a:r>
            <a:endParaRPr sz="1600" i="1"/>
          </a:p>
          <a:p>
            <a:pPr marL="0" indent="0" algn="ctr">
              <a:lnSpc>
                <a:spcPct val="115000"/>
              </a:lnSpc>
            </a:pPr>
            <a:r>
              <a:rPr lang="en" sz="1867"/>
              <a:t>Nesa Plan Consultants</a:t>
            </a:r>
            <a:endParaRPr sz="1867"/>
          </a:p>
          <a:p>
            <a:pPr marL="0" indent="0" algn="ctr"/>
            <a:endParaRPr sz="2133"/>
          </a:p>
        </p:txBody>
      </p:sp>
      <p:sp>
        <p:nvSpPr>
          <p:cNvPr id="69" name="Google Shape;69;p13"/>
          <p:cNvSpPr txBox="1">
            <a:spLocks noGrp="1"/>
          </p:cNvSpPr>
          <p:nvPr>
            <p:ph type="subTitle" idx="1"/>
          </p:nvPr>
        </p:nvSpPr>
        <p:spPr>
          <a:xfrm>
            <a:off x="354000" y="2476584"/>
            <a:ext cx="5055600" cy="542000"/>
          </a:xfrm>
          <a:prstGeom prst="rect">
            <a:avLst/>
          </a:prstGeom>
        </p:spPr>
        <p:txBody>
          <a:bodyPr spcFirstLastPara="1" vert="horz" wrap="square" lIns="121900" tIns="121900" rIns="121900" bIns="121900" rtlCol="0" anchor="t" anchorCtr="0">
            <a:noAutofit/>
          </a:bodyPr>
          <a:lstStyle/>
          <a:p>
            <a:pPr marL="0" indent="0" algn="ctr"/>
            <a:r>
              <a:rPr lang="en" sz="1733"/>
              <a:t>Dec. 10, 2019</a:t>
            </a:r>
            <a:endParaRPr sz="1733"/>
          </a:p>
        </p:txBody>
      </p:sp>
      <p:sp>
        <p:nvSpPr>
          <p:cNvPr id="70" name="Google Shape;70;p13"/>
          <p:cNvSpPr txBox="1">
            <a:spLocks noGrp="1"/>
          </p:cNvSpPr>
          <p:nvPr>
            <p:ph type="subTitle" idx="1"/>
          </p:nvPr>
        </p:nvSpPr>
        <p:spPr>
          <a:xfrm>
            <a:off x="354000" y="6077000"/>
            <a:ext cx="5055600" cy="478800"/>
          </a:xfrm>
          <a:prstGeom prst="rect">
            <a:avLst/>
          </a:prstGeom>
        </p:spPr>
        <p:txBody>
          <a:bodyPr spcFirstLastPara="1" vert="horz" wrap="square" lIns="121900" tIns="121900" rIns="121900" bIns="121900" rtlCol="0" anchor="t" anchorCtr="0">
            <a:noAutofit/>
          </a:bodyPr>
          <a:lstStyle/>
          <a:p>
            <a:pPr marL="0" indent="0">
              <a:lnSpc>
                <a:spcPct val="50000"/>
              </a:lnSpc>
            </a:pPr>
            <a:r>
              <a:rPr lang="en" sz="1067">
                <a:solidFill>
                  <a:srgbClr val="999999"/>
                </a:solidFill>
              </a:rPr>
              <a:t>Source: National Institute of Retirement Security (NIRS)</a:t>
            </a:r>
            <a:endParaRPr sz="1067">
              <a:solidFill>
                <a:srgbClr val="999999"/>
              </a:solidFill>
            </a:endParaRPr>
          </a:p>
          <a:p>
            <a:pPr marL="0" indent="0">
              <a:lnSpc>
                <a:spcPct val="50000"/>
              </a:lnSpc>
              <a:spcBef>
                <a:spcPts val="133"/>
              </a:spcBef>
            </a:pPr>
            <a:endParaRPr sz="1067">
              <a:solidFill>
                <a:srgbClr val="999999"/>
              </a:solidFill>
            </a:endParaRPr>
          </a:p>
          <a:p>
            <a:pPr marL="0" indent="0">
              <a:lnSpc>
                <a:spcPct val="50000"/>
              </a:lnSpc>
              <a:spcBef>
                <a:spcPts val="133"/>
              </a:spcBef>
              <a:spcAft>
                <a:spcPts val="133"/>
              </a:spcAft>
            </a:pPr>
            <a:r>
              <a:rPr lang="en" sz="1067">
                <a:solidFill>
                  <a:srgbClr val="999999"/>
                </a:solidFill>
              </a:rPr>
              <a:t>Disclosure:  I’m neither a financial advisor nor do I provide financial advice.</a:t>
            </a:r>
            <a:endParaRPr sz="1067">
              <a:solidFill>
                <a:srgbClr val="999999"/>
              </a:solidFill>
            </a:endParaRPr>
          </a:p>
        </p:txBody>
      </p:sp>
      <p:pic>
        <p:nvPicPr>
          <p:cNvPr id="71" name="Google Shape;71;p13"/>
          <p:cNvPicPr preferRelativeResize="0"/>
          <p:nvPr/>
        </p:nvPicPr>
        <p:blipFill>
          <a:blip r:embed="rId3">
            <a:alphaModFix/>
          </a:blip>
          <a:stretch>
            <a:fillRect/>
          </a:stretch>
        </p:blipFill>
        <p:spPr>
          <a:xfrm>
            <a:off x="4270301" y="737734"/>
            <a:ext cx="9516300" cy="5059433"/>
          </a:xfrm>
          <a:prstGeom prst="rect">
            <a:avLst/>
          </a:prstGeom>
          <a:noFill/>
          <a:ln>
            <a:noFill/>
          </a:ln>
        </p:spPr>
      </p:pic>
      <p:cxnSp>
        <p:nvCxnSpPr>
          <p:cNvPr id="72" name="Google Shape;72;p13"/>
          <p:cNvCxnSpPr/>
          <p:nvPr/>
        </p:nvCxnSpPr>
        <p:spPr>
          <a:xfrm>
            <a:off x="7011333" y="1442100"/>
            <a:ext cx="0" cy="682400"/>
          </a:xfrm>
          <a:prstGeom prst="straightConnector1">
            <a:avLst/>
          </a:prstGeom>
          <a:noFill/>
          <a:ln w="38100" cap="flat" cmpd="sng">
            <a:solidFill>
              <a:schemeClr val="dk2"/>
            </a:solidFill>
            <a:prstDash val="solid"/>
            <a:round/>
            <a:headEnd type="none" w="med" len="med"/>
            <a:tailEnd type="triangle" w="med" len="med"/>
          </a:ln>
        </p:spPr>
      </p:cxnSp>
      <p:sp>
        <p:nvSpPr>
          <p:cNvPr id="73" name="Google Shape;73;p13"/>
          <p:cNvSpPr txBox="1"/>
          <p:nvPr/>
        </p:nvSpPr>
        <p:spPr>
          <a:xfrm>
            <a:off x="117600" y="3203200"/>
            <a:ext cx="5528400" cy="2689200"/>
          </a:xfrm>
          <a:prstGeom prst="rect">
            <a:avLst/>
          </a:prstGeom>
          <a:noFill/>
          <a:ln>
            <a:noFill/>
          </a:ln>
        </p:spPr>
        <p:txBody>
          <a:bodyPr spcFirstLastPara="1" wrap="square" lIns="121900" tIns="121900" rIns="121900" bIns="121900" anchor="t" anchorCtr="0">
            <a:noAutofit/>
          </a:bodyPr>
          <a:lstStyle/>
          <a:p>
            <a:pPr marL="609585" indent="-414856">
              <a:lnSpc>
                <a:spcPct val="200000"/>
              </a:lnSpc>
              <a:buClr>
                <a:schemeClr val="dk2"/>
              </a:buClr>
              <a:buSzPts val="1300"/>
              <a:buFont typeface="Open Sans"/>
              <a:buChar char="●"/>
            </a:pPr>
            <a:r>
              <a:rPr lang="en" sz="1733">
                <a:solidFill>
                  <a:schemeClr val="dk2"/>
                </a:solidFill>
                <a:latin typeface="Open Sans"/>
                <a:ea typeface="Open Sans"/>
                <a:cs typeface="Open Sans"/>
                <a:sym typeface="Open Sans"/>
              </a:rPr>
              <a:t>You Need </a:t>
            </a:r>
            <a:r>
              <a:rPr lang="en" sz="1733" b="1">
                <a:solidFill>
                  <a:schemeClr val="dk2"/>
                </a:solidFill>
                <a:latin typeface="Open Sans"/>
                <a:ea typeface="Open Sans"/>
                <a:cs typeface="Open Sans"/>
                <a:sym typeface="Open Sans"/>
              </a:rPr>
              <a:t>70%-80% </a:t>
            </a:r>
            <a:r>
              <a:rPr lang="en" sz="1733">
                <a:solidFill>
                  <a:schemeClr val="dk2"/>
                </a:solidFill>
                <a:latin typeface="Open Sans"/>
                <a:ea typeface="Open Sans"/>
                <a:cs typeface="Open Sans"/>
                <a:sym typeface="Open Sans"/>
              </a:rPr>
              <a:t>Wage Replacement Ratio</a:t>
            </a:r>
            <a:endParaRPr sz="1733">
              <a:solidFill>
                <a:schemeClr val="dk2"/>
              </a:solidFill>
              <a:latin typeface="Open Sans"/>
              <a:ea typeface="Open Sans"/>
              <a:cs typeface="Open Sans"/>
              <a:sym typeface="Open Sans"/>
            </a:endParaRPr>
          </a:p>
          <a:p>
            <a:pPr marL="609585" indent="-414856">
              <a:lnSpc>
                <a:spcPct val="200000"/>
              </a:lnSpc>
              <a:buClr>
                <a:schemeClr val="dk2"/>
              </a:buClr>
              <a:buSzPts val="1300"/>
              <a:buFont typeface="Open Sans"/>
              <a:buChar char="●"/>
            </a:pPr>
            <a:r>
              <a:rPr lang="en" sz="1733" b="1">
                <a:solidFill>
                  <a:schemeClr val="dk2"/>
                </a:solidFill>
                <a:latin typeface="Open Sans"/>
                <a:ea typeface="Open Sans"/>
                <a:cs typeface="Open Sans"/>
                <a:sym typeface="Open Sans"/>
              </a:rPr>
              <a:t>10%-13% </a:t>
            </a:r>
            <a:r>
              <a:rPr lang="en" sz="1733">
                <a:solidFill>
                  <a:schemeClr val="dk2"/>
                </a:solidFill>
                <a:latin typeface="Open Sans"/>
                <a:ea typeface="Open Sans"/>
                <a:cs typeface="Open Sans"/>
                <a:sym typeface="Open Sans"/>
              </a:rPr>
              <a:t>Annual Savings at Age 25 to Achieve Retirement Plan Goals</a:t>
            </a:r>
            <a:endParaRPr sz="1733">
              <a:solidFill>
                <a:schemeClr val="dk2"/>
              </a:solidFill>
              <a:latin typeface="Open Sans"/>
              <a:ea typeface="Open Sans"/>
              <a:cs typeface="Open Sans"/>
              <a:sym typeface="Open Sans"/>
            </a:endParaRPr>
          </a:p>
          <a:p>
            <a:pPr marL="609585" indent="-414856">
              <a:lnSpc>
                <a:spcPct val="200000"/>
              </a:lnSpc>
              <a:buClr>
                <a:schemeClr val="dk2"/>
              </a:buClr>
              <a:buSzPts val="1300"/>
              <a:buFont typeface="Open Sans"/>
              <a:buChar char="●"/>
            </a:pPr>
            <a:r>
              <a:rPr lang="en" sz="1733" b="1">
                <a:solidFill>
                  <a:schemeClr val="dk2"/>
                </a:solidFill>
                <a:latin typeface="Open Sans"/>
                <a:ea typeface="Open Sans"/>
                <a:cs typeface="Open Sans"/>
                <a:sym typeface="Open Sans"/>
              </a:rPr>
              <a:t>57% (&gt;100 Million) </a:t>
            </a:r>
            <a:r>
              <a:rPr lang="en" sz="1733">
                <a:solidFill>
                  <a:schemeClr val="dk2"/>
                </a:solidFill>
                <a:latin typeface="Open Sans"/>
                <a:ea typeface="Open Sans"/>
                <a:cs typeface="Open Sans"/>
                <a:sym typeface="Open Sans"/>
              </a:rPr>
              <a:t>of Working Age Individuals Don’t Own Any Retirement Assets</a:t>
            </a:r>
            <a:endParaRPr sz="1733"/>
          </a:p>
        </p:txBody>
      </p:sp>
      <p:cxnSp>
        <p:nvCxnSpPr>
          <p:cNvPr id="74" name="Google Shape;74;p13"/>
          <p:cNvCxnSpPr/>
          <p:nvPr/>
        </p:nvCxnSpPr>
        <p:spPr>
          <a:xfrm>
            <a:off x="827400" y="3003800"/>
            <a:ext cx="4108800" cy="14800"/>
          </a:xfrm>
          <a:prstGeom prst="straightConnector1">
            <a:avLst/>
          </a:prstGeom>
          <a:noFill/>
          <a:ln w="1905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4553852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79" name="Google Shape;79;p14"/>
          <p:cNvGrpSpPr/>
          <p:nvPr/>
        </p:nvGrpSpPr>
        <p:grpSpPr>
          <a:xfrm>
            <a:off x="415531" y="4773066"/>
            <a:ext cx="11360667" cy="1441697"/>
            <a:chOff x="1593000" y="2322568"/>
            <a:chExt cx="5957975" cy="643500"/>
          </a:xfrm>
        </p:grpSpPr>
        <p:sp>
          <p:nvSpPr>
            <p:cNvPr id="80" name="Google Shape;80;p14"/>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endParaRPr sz="2400"/>
            </a:p>
          </p:txBody>
        </p:sp>
        <p:sp>
          <p:nvSpPr>
            <p:cNvPr id="81" name="Google Shape;81;p14"/>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endParaRPr sz="2400"/>
            </a:p>
          </p:txBody>
        </p:sp>
        <p:sp>
          <p:nvSpPr>
            <p:cNvPr id="82" name="Google Shape;82;p14"/>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endParaRPr sz="2400"/>
            </a:p>
          </p:txBody>
        </p:sp>
        <p:sp>
          <p:nvSpPr>
            <p:cNvPr id="83" name="Google Shape;83;p1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n" sz="2667">
                  <a:solidFill>
                    <a:srgbClr val="FFFFFF"/>
                  </a:solidFill>
                  <a:latin typeface="Roboto Medium"/>
                  <a:ea typeface="Roboto Medium"/>
                  <a:cs typeface="Roboto Medium"/>
                  <a:sym typeface="Roboto Medium"/>
                </a:rPr>
                <a:t>401k/ 403b/ IRA</a:t>
              </a:r>
              <a:endParaRPr sz="2667">
                <a:solidFill>
                  <a:srgbClr val="FFFFFF"/>
                </a:solidFill>
                <a:latin typeface="Roboto"/>
                <a:ea typeface="Roboto"/>
                <a:cs typeface="Roboto"/>
                <a:sym typeface="Roboto"/>
              </a:endParaRPr>
            </a:p>
          </p:txBody>
        </p:sp>
        <p:sp>
          <p:nvSpPr>
            <p:cNvPr id="84" name="Google Shape;84;p14"/>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400"/>
            </a:p>
          </p:txBody>
        </p:sp>
        <p:sp>
          <p:nvSpPr>
            <p:cNvPr id="85" name="Google Shape;85;p14"/>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algn="ctr"/>
              <a:r>
                <a:rPr lang="en" sz="3467">
                  <a:solidFill>
                    <a:srgbClr val="FFFFFF"/>
                  </a:solidFill>
                  <a:latin typeface="Roboto Thin"/>
                  <a:ea typeface="Roboto Thin"/>
                  <a:cs typeface="Roboto Thin"/>
                  <a:sym typeface="Roboto Thin"/>
                </a:rPr>
                <a:t>03</a:t>
              </a:r>
              <a:endParaRPr sz="3467">
                <a:solidFill>
                  <a:srgbClr val="FFFFFF"/>
                </a:solidFill>
                <a:latin typeface="Roboto Thin"/>
                <a:ea typeface="Roboto Thin"/>
                <a:cs typeface="Roboto Thin"/>
                <a:sym typeface="Roboto Thin"/>
              </a:endParaRPr>
            </a:p>
          </p:txBody>
        </p:sp>
        <p:sp>
          <p:nvSpPr>
            <p:cNvPr id="86" name="Google Shape;86;p14"/>
            <p:cNvSpPr/>
            <p:nvPr/>
          </p:nvSpPr>
          <p:spPr>
            <a:xfrm>
              <a:off x="4469461" y="2323744"/>
              <a:ext cx="2889600" cy="642300"/>
            </a:xfrm>
            <a:prstGeom prst="rect">
              <a:avLst/>
            </a:prstGeom>
            <a:noFill/>
            <a:ln>
              <a:noFill/>
            </a:ln>
          </p:spPr>
          <p:txBody>
            <a:bodyPr spcFirstLastPara="1" wrap="square" lIns="121900" tIns="121900" rIns="121900" bIns="121900" anchor="ctr" anchorCtr="0">
              <a:noAutofit/>
            </a:bodyPr>
            <a:lstStyle/>
            <a:p>
              <a:pPr marL="609585" indent="-423323">
                <a:lnSpc>
                  <a:spcPct val="115000"/>
                </a:lnSpc>
                <a:buClr>
                  <a:schemeClr val="accent1"/>
                </a:buClr>
                <a:buSzPts val="1400"/>
                <a:buFont typeface="Roboto"/>
                <a:buChar char="●"/>
              </a:pPr>
              <a:r>
                <a:rPr lang="en" sz="2400">
                  <a:solidFill>
                    <a:srgbClr val="0C58D3"/>
                  </a:solidFill>
                  <a:latin typeface="Roboto"/>
                  <a:ea typeface="Roboto"/>
                  <a:cs typeface="Roboto"/>
                  <a:sym typeface="Roboto"/>
                </a:rPr>
                <a:t>401k - You Can Contribute up to $19,500</a:t>
              </a:r>
              <a:endParaRPr sz="2400">
                <a:solidFill>
                  <a:srgbClr val="0C58D3"/>
                </a:solidFill>
                <a:latin typeface="Roboto"/>
                <a:ea typeface="Roboto"/>
                <a:cs typeface="Roboto"/>
                <a:sym typeface="Roboto"/>
              </a:endParaRPr>
            </a:p>
            <a:p>
              <a:pPr marL="609585" indent="-423323">
                <a:lnSpc>
                  <a:spcPct val="115000"/>
                </a:lnSpc>
                <a:buClr>
                  <a:schemeClr val="accent1"/>
                </a:buClr>
                <a:buSzPts val="1400"/>
                <a:buFont typeface="Roboto"/>
                <a:buChar char="●"/>
              </a:pPr>
              <a:r>
                <a:rPr lang="en" sz="2400">
                  <a:solidFill>
                    <a:srgbClr val="0C58D3"/>
                  </a:solidFill>
                  <a:latin typeface="Roboto"/>
                  <a:ea typeface="Roboto"/>
                  <a:cs typeface="Roboto"/>
                  <a:sym typeface="Roboto"/>
                </a:rPr>
                <a:t>IRA - You Can Contribute Up to $6,000</a:t>
              </a:r>
              <a:endParaRPr sz="2400">
                <a:solidFill>
                  <a:srgbClr val="0C58D3"/>
                </a:solidFill>
                <a:latin typeface="Roboto"/>
                <a:ea typeface="Roboto"/>
                <a:cs typeface="Roboto"/>
                <a:sym typeface="Roboto"/>
              </a:endParaRPr>
            </a:p>
            <a:p>
              <a:pPr marL="609585" indent="-423323">
                <a:lnSpc>
                  <a:spcPct val="115000"/>
                </a:lnSpc>
                <a:buClr>
                  <a:schemeClr val="accent1"/>
                </a:buClr>
                <a:buSzPts val="1400"/>
                <a:buFont typeface="Roboto"/>
                <a:buChar char="●"/>
              </a:pPr>
              <a:r>
                <a:rPr lang="en" sz="2400">
                  <a:solidFill>
                    <a:srgbClr val="0C58D3"/>
                  </a:solidFill>
                  <a:latin typeface="Roboto"/>
                  <a:ea typeface="Roboto"/>
                  <a:cs typeface="Roboto"/>
                  <a:sym typeface="Roboto"/>
                </a:rPr>
                <a:t>Pre-Tax Savings</a:t>
              </a:r>
              <a:endParaRPr sz="2400">
                <a:solidFill>
                  <a:srgbClr val="0C58D3"/>
                </a:solidFill>
                <a:latin typeface="Roboto"/>
                <a:ea typeface="Roboto"/>
                <a:cs typeface="Roboto"/>
                <a:sym typeface="Roboto"/>
              </a:endParaRPr>
            </a:p>
            <a:p>
              <a:pPr marL="609585" indent="-423323">
                <a:lnSpc>
                  <a:spcPct val="115000"/>
                </a:lnSpc>
                <a:buClr>
                  <a:schemeClr val="accent1"/>
                </a:buClr>
                <a:buSzPts val="1400"/>
                <a:buFont typeface="Roboto"/>
                <a:buChar char="●"/>
              </a:pPr>
              <a:r>
                <a:rPr lang="en" sz="2400">
                  <a:solidFill>
                    <a:srgbClr val="0C58D3"/>
                  </a:solidFill>
                  <a:latin typeface="Roboto"/>
                  <a:ea typeface="Roboto"/>
                  <a:cs typeface="Roboto"/>
                  <a:sym typeface="Roboto"/>
                </a:rPr>
                <a:t>Employer Match</a:t>
              </a:r>
              <a:endParaRPr sz="2400">
                <a:solidFill>
                  <a:srgbClr val="0C58D3"/>
                </a:solidFill>
                <a:latin typeface="Roboto"/>
                <a:ea typeface="Roboto"/>
                <a:cs typeface="Roboto"/>
                <a:sym typeface="Roboto"/>
              </a:endParaRPr>
            </a:p>
          </p:txBody>
        </p:sp>
      </p:grpSp>
      <p:grpSp>
        <p:nvGrpSpPr>
          <p:cNvPr id="87" name="Google Shape;87;p14"/>
          <p:cNvGrpSpPr/>
          <p:nvPr/>
        </p:nvGrpSpPr>
        <p:grpSpPr>
          <a:xfrm>
            <a:off x="415531" y="3305865"/>
            <a:ext cx="11360667" cy="1441697"/>
            <a:chOff x="1593000" y="2322568"/>
            <a:chExt cx="5957975" cy="643500"/>
          </a:xfrm>
        </p:grpSpPr>
        <p:sp>
          <p:nvSpPr>
            <p:cNvPr id="88" name="Google Shape;88;p14"/>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endParaRPr sz="2400"/>
            </a:p>
          </p:txBody>
        </p:sp>
        <p:sp>
          <p:nvSpPr>
            <p:cNvPr id="89" name="Google Shape;89;p14"/>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endParaRPr sz="2400"/>
            </a:p>
          </p:txBody>
        </p:sp>
        <p:sp>
          <p:nvSpPr>
            <p:cNvPr id="90" name="Google Shape;90;p14"/>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endParaRPr sz="2400"/>
            </a:p>
          </p:txBody>
        </p:sp>
        <p:sp>
          <p:nvSpPr>
            <p:cNvPr id="91" name="Google Shape;91;p1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n" sz="2667">
                  <a:solidFill>
                    <a:srgbClr val="FFFFFF"/>
                  </a:solidFill>
                  <a:latin typeface="Roboto Medium"/>
                  <a:ea typeface="Roboto Medium"/>
                  <a:cs typeface="Roboto Medium"/>
                  <a:sym typeface="Roboto Medium"/>
                </a:rPr>
                <a:t>Social Security</a:t>
              </a:r>
              <a:endParaRPr sz="2667">
                <a:solidFill>
                  <a:srgbClr val="FFFFFF"/>
                </a:solidFill>
                <a:latin typeface="Roboto"/>
                <a:ea typeface="Roboto"/>
                <a:cs typeface="Roboto"/>
                <a:sym typeface="Roboto"/>
              </a:endParaRPr>
            </a:p>
          </p:txBody>
        </p:sp>
        <p:sp>
          <p:nvSpPr>
            <p:cNvPr id="92" name="Google Shape;92;p14"/>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400"/>
            </a:p>
          </p:txBody>
        </p:sp>
        <p:sp>
          <p:nvSpPr>
            <p:cNvPr id="93" name="Google Shape;93;p14"/>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algn="ctr"/>
              <a:r>
                <a:rPr lang="en" sz="3467">
                  <a:solidFill>
                    <a:srgbClr val="FFFFFF"/>
                  </a:solidFill>
                  <a:latin typeface="Roboto Thin"/>
                  <a:ea typeface="Roboto Thin"/>
                  <a:cs typeface="Roboto Thin"/>
                  <a:sym typeface="Roboto Thin"/>
                </a:rPr>
                <a:t>02</a:t>
              </a:r>
              <a:endParaRPr sz="3467">
                <a:solidFill>
                  <a:srgbClr val="FFFFFF"/>
                </a:solidFill>
                <a:latin typeface="Roboto Thin"/>
                <a:ea typeface="Roboto Thin"/>
                <a:cs typeface="Roboto Thin"/>
                <a:sym typeface="Roboto Thin"/>
              </a:endParaRPr>
            </a:p>
          </p:txBody>
        </p:sp>
        <p:sp>
          <p:nvSpPr>
            <p:cNvPr id="94" name="Google Shape;94;p14"/>
            <p:cNvSpPr/>
            <p:nvPr/>
          </p:nvSpPr>
          <p:spPr>
            <a:xfrm>
              <a:off x="4469461" y="2323744"/>
              <a:ext cx="2889600" cy="642300"/>
            </a:xfrm>
            <a:prstGeom prst="rect">
              <a:avLst/>
            </a:prstGeom>
            <a:noFill/>
            <a:ln>
              <a:noFill/>
            </a:ln>
          </p:spPr>
          <p:txBody>
            <a:bodyPr spcFirstLastPara="1" wrap="square" lIns="121900" tIns="121900" rIns="121900" bIns="121900" anchor="ctr" anchorCtr="0">
              <a:noAutofit/>
            </a:bodyPr>
            <a:lstStyle/>
            <a:p>
              <a:pPr marL="609585" indent="-431789">
                <a:lnSpc>
                  <a:spcPct val="115000"/>
                </a:lnSpc>
                <a:buClr>
                  <a:schemeClr val="accent1"/>
                </a:buClr>
                <a:buSzPts val="1500"/>
                <a:buFont typeface="Roboto"/>
                <a:buChar char="●"/>
              </a:pPr>
              <a:r>
                <a:rPr lang="en" sz="2000">
                  <a:solidFill>
                    <a:srgbClr val="0C58D3"/>
                  </a:solidFill>
                  <a:latin typeface="Roboto"/>
                  <a:ea typeface="Roboto"/>
                  <a:cs typeface="Roboto"/>
                  <a:sym typeface="Roboto"/>
                </a:rPr>
                <a:t>Future is Unknown</a:t>
              </a:r>
              <a:endParaRPr sz="2000">
                <a:solidFill>
                  <a:srgbClr val="0C58D3"/>
                </a:solidFill>
                <a:latin typeface="Roboto"/>
                <a:ea typeface="Roboto"/>
                <a:cs typeface="Roboto"/>
                <a:sym typeface="Roboto"/>
              </a:endParaRPr>
            </a:p>
            <a:p>
              <a:pPr marL="609585" indent="-431789">
                <a:lnSpc>
                  <a:spcPct val="115000"/>
                </a:lnSpc>
                <a:buClr>
                  <a:schemeClr val="accent1"/>
                </a:buClr>
                <a:buSzPts val="1500"/>
                <a:buFont typeface="Roboto"/>
                <a:buChar char="●"/>
              </a:pPr>
              <a:r>
                <a:rPr lang="en" sz="2000">
                  <a:solidFill>
                    <a:srgbClr val="0C58D3"/>
                  </a:solidFill>
                  <a:latin typeface="Roboto"/>
                  <a:ea typeface="Roboto"/>
                  <a:cs typeface="Roboto"/>
                  <a:sym typeface="Roboto"/>
                </a:rPr>
                <a:t>People Are Aging &amp; Living Longer</a:t>
              </a:r>
              <a:endParaRPr sz="2000">
                <a:solidFill>
                  <a:srgbClr val="0C58D3"/>
                </a:solidFill>
                <a:latin typeface="Roboto"/>
                <a:ea typeface="Roboto"/>
                <a:cs typeface="Roboto"/>
                <a:sym typeface="Roboto"/>
              </a:endParaRPr>
            </a:p>
            <a:p>
              <a:pPr marL="609585" indent="-431789">
                <a:lnSpc>
                  <a:spcPct val="115000"/>
                </a:lnSpc>
                <a:buClr>
                  <a:schemeClr val="accent1"/>
                </a:buClr>
                <a:buSzPts val="1500"/>
                <a:buFont typeface="Roboto"/>
                <a:buChar char="●"/>
              </a:pPr>
              <a:r>
                <a:rPr lang="en" sz="2000">
                  <a:solidFill>
                    <a:srgbClr val="0C58D3"/>
                  </a:solidFill>
                  <a:latin typeface="Roboto"/>
                  <a:ea typeface="Roboto"/>
                  <a:cs typeface="Roboto"/>
                  <a:sym typeface="Roboto"/>
                </a:rPr>
                <a:t>More Money Coming Out Than Going In</a:t>
              </a:r>
              <a:endParaRPr sz="2000">
                <a:solidFill>
                  <a:srgbClr val="0C58D3"/>
                </a:solidFill>
                <a:latin typeface="Roboto"/>
                <a:ea typeface="Roboto"/>
                <a:cs typeface="Roboto"/>
                <a:sym typeface="Roboto"/>
              </a:endParaRPr>
            </a:p>
          </p:txBody>
        </p:sp>
      </p:grpSp>
      <p:grpSp>
        <p:nvGrpSpPr>
          <p:cNvPr id="95" name="Google Shape;95;p14"/>
          <p:cNvGrpSpPr/>
          <p:nvPr/>
        </p:nvGrpSpPr>
        <p:grpSpPr>
          <a:xfrm>
            <a:off x="415531" y="1838665"/>
            <a:ext cx="11360667" cy="1441697"/>
            <a:chOff x="1593000" y="2322568"/>
            <a:chExt cx="5957975" cy="643500"/>
          </a:xfrm>
        </p:grpSpPr>
        <p:sp>
          <p:nvSpPr>
            <p:cNvPr id="96" name="Google Shape;96;p14"/>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endParaRPr sz="2400"/>
            </a:p>
          </p:txBody>
        </p:sp>
        <p:sp>
          <p:nvSpPr>
            <p:cNvPr id="97" name="Google Shape;97;p14"/>
            <p:cNvSpPr/>
            <p:nvPr/>
          </p:nvSpPr>
          <p:spPr>
            <a:xfrm flipH="1">
              <a:off x="2283025" y="2322575"/>
              <a:ext cx="1844400" cy="642600"/>
            </a:xfrm>
            <a:prstGeom prst="rect">
              <a:avLst/>
            </a:prstGeom>
            <a:solidFill>
              <a:srgbClr val="0C58D3"/>
            </a:solidFill>
            <a:ln>
              <a:noFill/>
            </a:ln>
          </p:spPr>
          <p:txBody>
            <a:bodyPr spcFirstLastPara="1" wrap="square" lIns="121900" tIns="121900" rIns="121900" bIns="121900" anchor="ctr" anchorCtr="0">
              <a:noAutofit/>
            </a:bodyPr>
            <a:lstStyle/>
            <a:p>
              <a:endParaRPr sz="2400"/>
            </a:p>
          </p:txBody>
        </p:sp>
        <p:sp>
          <p:nvSpPr>
            <p:cNvPr id="98" name="Google Shape;98;p14"/>
            <p:cNvSpPr/>
            <p:nvPr/>
          </p:nvSpPr>
          <p:spPr>
            <a:xfrm rot="-5400000">
              <a:off x="3501574" y="1934671"/>
              <a:ext cx="643356" cy="1419149"/>
            </a:xfrm>
            <a:prstGeom prst="flowChartOffpageConnector">
              <a:avLst/>
            </a:prstGeom>
            <a:solidFill>
              <a:srgbClr val="0C58D3"/>
            </a:solidFill>
            <a:ln>
              <a:noFill/>
            </a:ln>
          </p:spPr>
          <p:txBody>
            <a:bodyPr spcFirstLastPara="1" wrap="square" lIns="121900" tIns="121900" rIns="121900" bIns="121900" anchor="ctr" anchorCtr="0">
              <a:noAutofit/>
            </a:bodyPr>
            <a:lstStyle/>
            <a:p>
              <a:endParaRPr sz="2400"/>
            </a:p>
          </p:txBody>
        </p:sp>
        <p:sp>
          <p:nvSpPr>
            <p:cNvPr id="99" name="Google Shape;99;p14"/>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n" sz="2667">
                  <a:solidFill>
                    <a:srgbClr val="FFFFFF"/>
                  </a:solidFill>
                  <a:latin typeface="Roboto Medium"/>
                  <a:ea typeface="Roboto Medium"/>
                  <a:cs typeface="Roboto Medium"/>
                  <a:sym typeface="Roboto Medium"/>
                </a:rPr>
                <a:t>Savings</a:t>
              </a:r>
              <a:endParaRPr sz="2667">
                <a:solidFill>
                  <a:srgbClr val="FFFFFF"/>
                </a:solidFill>
                <a:latin typeface="Roboto"/>
                <a:ea typeface="Roboto"/>
                <a:cs typeface="Roboto"/>
                <a:sym typeface="Roboto"/>
              </a:endParaRPr>
            </a:p>
          </p:txBody>
        </p:sp>
        <p:sp>
          <p:nvSpPr>
            <p:cNvPr id="100" name="Google Shape;100;p14"/>
            <p:cNvSpPr/>
            <p:nvPr/>
          </p:nvSpPr>
          <p:spPr>
            <a:xfrm>
              <a:off x="1593000" y="2322568"/>
              <a:ext cx="690000" cy="642300"/>
            </a:xfrm>
            <a:prstGeom prst="rect">
              <a:avLst/>
            </a:prstGeom>
            <a:solidFill>
              <a:srgbClr val="0D5DDF"/>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endParaRPr sz="2400"/>
            </a:p>
          </p:txBody>
        </p:sp>
        <p:sp>
          <p:nvSpPr>
            <p:cNvPr id="101" name="Google Shape;101;p14"/>
            <p:cNvSpPr/>
            <p:nvPr/>
          </p:nvSpPr>
          <p:spPr>
            <a:xfrm>
              <a:off x="1593000" y="2322575"/>
              <a:ext cx="690000" cy="642600"/>
            </a:xfrm>
            <a:prstGeom prst="rect">
              <a:avLst/>
            </a:prstGeom>
            <a:solidFill>
              <a:srgbClr val="0E65F0"/>
            </a:solidFill>
            <a:ln>
              <a:noFill/>
            </a:ln>
          </p:spPr>
          <p:txBody>
            <a:bodyPr spcFirstLastPara="1" wrap="square" lIns="121900" tIns="121900" rIns="121900" bIns="121900" anchor="ctr" anchorCtr="0">
              <a:noAutofit/>
            </a:bodyPr>
            <a:lstStyle/>
            <a:p>
              <a:pPr algn="ctr"/>
              <a:r>
                <a:rPr lang="en" sz="3467">
                  <a:solidFill>
                    <a:srgbClr val="FFFFFF"/>
                  </a:solidFill>
                  <a:latin typeface="Roboto Thin"/>
                  <a:ea typeface="Roboto Thin"/>
                  <a:cs typeface="Roboto Thin"/>
                  <a:sym typeface="Roboto Thin"/>
                </a:rPr>
                <a:t>01</a:t>
              </a:r>
              <a:endParaRPr sz="3467">
                <a:solidFill>
                  <a:srgbClr val="FFFFFF"/>
                </a:solidFill>
                <a:latin typeface="Roboto Thin"/>
                <a:ea typeface="Roboto Thin"/>
                <a:cs typeface="Roboto Thin"/>
                <a:sym typeface="Roboto Thin"/>
              </a:endParaRPr>
            </a:p>
          </p:txBody>
        </p:sp>
        <p:sp>
          <p:nvSpPr>
            <p:cNvPr id="102" name="Google Shape;102;p14"/>
            <p:cNvSpPr/>
            <p:nvPr/>
          </p:nvSpPr>
          <p:spPr>
            <a:xfrm>
              <a:off x="4477555" y="2323745"/>
              <a:ext cx="2881500" cy="642300"/>
            </a:xfrm>
            <a:prstGeom prst="rect">
              <a:avLst/>
            </a:prstGeom>
            <a:noFill/>
            <a:ln>
              <a:noFill/>
            </a:ln>
          </p:spPr>
          <p:txBody>
            <a:bodyPr spcFirstLastPara="1" wrap="square" lIns="121900" tIns="121900" rIns="121900" bIns="121900" anchor="ctr" anchorCtr="0">
              <a:noAutofit/>
            </a:bodyPr>
            <a:lstStyle/>
            <a:p>
              <a:pPr marL="609585" indent="-431789">
                <a:lnSpc>
                  <a:spcPct val="115000"/>
                </a:lnSpc>
                <a:buClr>
                  <a:schemeClr val="accent1"/>
                </a:buClr>
                <a:buSzPts val="1500"/>
                <a:buFont typeface="Roboto"/>
                <a:buChar char="●"/>
              </a:pPr>
              <a:r>
                <a:rPr lang="en" sz="2000">
                  <a:solidFill>
                    <a:srgbClr val="0C58D3"/>
                  </a:solidFill>
                  <a:latin typeface="Roboto"/>
                  <a:ea typeface="Roboto"/>
                  <a:cs typeface="Roboto"/>
                  <a:sym typeface="Roboto"/>
                </a:rPr>
                <a:t>Savings + Brokerage Accounts</a:t>
              </a:r>
              <a:endParaRPr sz="2000">
                <a:solidFill>
                  <a:srgbClr val="0C58D3"/>
                </a:solidFill>
                <a:latin typeface="Roboto"/>
                <a:ea typeface="Roboto"/>
                <a:cs typeface="Roboto"/>
                <a:sym typeface="Roboto"/>
              </a:endParaRPr>
            </a:p>
            <a:p>
              <a:pPr marL="609585" indent="-431789">
                <a:lnSpc>
                  <a:spcPct val="115000"/>
                </a:lnSpc>
                <a:buClr>
                  <a:schemeClr val="accent1"/>
                </a:buClr>
                <a:buSzPts val="1500"/>
                <a:buFont typeface="Roboto"/>
                <a:buChar char="●"/>
              </a:pPr>
              <a:r>
                <a:rPr lang="en" sz="2000">
                  <a:solidFill>
                    <a:srgbClr val="0C58D3"/>
                  </a:solidFill>
                  <a:latin typeface="Roboto"/>
                  <a:ea typeface="Roboto"/>
                  <a:cs typeface="Roboto"/>
                  <a:sym typeface="Roboto"/>
                </a:rPr>
                <a:t>Savings Rate Today: 7.8%*</a:t>
              </a:r>
              <a:endParaRPr sz="2000">
                <a:solidFill>
                  <a:srgbClr val="0C58D3"/>
                </a:solidFill>
                <a:latin typeface="Roboto"/>
                <a:ea typeface="Roboto"/>
                <a:cs typeface="Roboto"/>
                <a:sym typeface="Roboto"/>
              </a:endParaRPr>
            </a:p>
            <a:p>
              <a:pPr marL="609585" indent="-431789">
                <a:lnSpc>
                  <a:spcPct val="115000"/>
                </a:lnSpc>
                <a:buClr>
                  <a:schemeClr val="accent1"/>
                </a:buClr>
                <a:buSzPts val="1500"/>
                <a:buFont typeface="Roboto"/>
                <a:buChar char="●"/>
              </a:pPr>
              <a:r>
                <a:rPr lang="en" sz="2000">
                  <a:solidFill>
                    <a:srgbClr val="0C58D3"/>
                  </a:solidFill>
                  <a:latin typeface="Roboto"/>
                  <a:ea typeface="Roboto"/>
                  <a:cs typeface="Roboto"/>
                  <a:sym typeface="Roboto"/>
                </a:rPr>
                <a:t>After-Tax Savings</a:t>
              </a:r>
              <a:endParaRPr sz="2000">
                <a:solidFill>
                  <a:srgbClr val="0C58D3"/>
                </a:solidFill>
                <a:latin typeface="Roboto"/>
                <a:ea typeface="Roboto"/>
                <a:cs typeface="Roboto"/>
                <a:sym typeface="Roboto"/>
              </a:endParaRPr>
            </a:p>
          </p:txBody>
        </p:sp>
      </p:grpSp>
      <p:sp>
        <p:nvSpPr>
          <p:cNvPr id="103" name="Google Shape;103;p14"/>
          <p:cNvSpPr txBox="1">
            <a:spLocks noGrp="1"/>
          </p:cNvSpPr>
          <p:nvPr>
            <p:ph type="title"/>
          </p:nvPr>
        </p:nvSpPr>
        <p:spPr>
          <a:xfrm>
            <a:off x="415600" y="593367"/>
            <a:ext cx="11360800" cy="943200"/>
          </a:xfrm>
          <a:prstGeom prst="rect">
            <a:avLst/>
          </a:prstGeom>
          <a:solidFill>
            <a:srgbClr val="FFFFFF"/>
          </a:solidFill>
        </p:spPr>
        <p:txBody>
          <a:bodyPr spcFirstLastPara="1" vert="horz" wrap="square" lIns="121900" tIns="121900" rIns="121900" bIns="121900" rtlCol="0" anchor="t" anchorCtr="0">
            <a:noAutofit/>
          </a:bodyPr>
          <a:lstStyle/>
          <a:p>
            <a:pPr algn="ctr"/>
            <a:r>
              <a:rPr lang="en"/>
              <a:t>Planning for Golden Years</a:t>
            </a:r>
            <a:endParaRPr/>
          </a:p>
        </p:txBody>
      </p:sp>
      <p:sp>
        <p:nvSpPr>
          <p:cNvPr id="104" name="Google Shape;104;p14"/>
          <p:cNvSpPr txBox="1">
            <a:spLocks noGrp="1"/>
          </p:cNvSpPr>
          <p:nvPr>
            <p:ph type="body" idx="4294967295"/>
          </p:nvPr>
        </p:nvSpPr>
        <p:spPr>
          <a:xfrm>
            <a:off x="4574400" y="6293500"/>
            <a:ext cx="2484400" cy="456400"/>
          </a:xfrm>
          <a:prstGeom prst="rect">
            <a:avLst/>
          </a:prstGeom>
        </p:spPr>
        <p:txBody>
          <a:bodyPr spcFirstLastPara="1" vert="horz" wrap="square" lIns="121900" tIns="121900" rIns="121900" bIns="121900" rtlCol="0" anchor="t" anchorCtr="0">
            <a:noAutofit/>
          </a:bodyPr>
          <a:lstStyle/>
          <a:p>
            <a:pPr marL="0" indent="0">
              <a:spcBef>
                <a:spcPts val="0"/>
              </a:spcBef>
              <a:spcAft>
                <a:spcPts val="2133"/>
              </a:spcAft>
              <a:buNone/>
            </a:pPr>
            <a:r>
              <a:rPr lang="en" sz="1600"/>
              <a:t>Source: FRED</a:t>
            </a:r>
            <a:endParaRPr sz="1600"/>
          </a:p>
        </p:txBody>
      </p:sp>
    </p:spTree>
    <p:extLst>
      <p:ext uri="{BB962C8B-B14F-4D97-AF65-F5344CB8AC3E}">
        <p14:creationId xmlns:p14="http://schemas.microsoft.com/office/powerpoint/2010/main" val="104354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10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txBox="1">
            <a:spLocks noGrp="1"/>
          </p:cNvSpPr>
          <p:nvPr>
            <p:ph type="title"/>
          </p:nvPr>
        </p:nvSpPr>
        <p:spPr>
          <a:xfrm>
            <a:off x="415600" y="593367"/>
            <a:ext cx="11360800" cy="943200"/>
          </a:xfrm>
          <a:prstGeom prst="rect">
            <a:avLst/>
          </a:prstGeom>
          <a:solidFill>
            <a:srgbClr val="FFFFFF"/>
          </a:solidFill>
        </p:spPr>
        <p:txBody>
          <a:bodyPr spcFirstLastPara="1" vert="horz" wrap="square" lIns="121900" tIns="121900" rIns="121900" bIns="121900" rtlCol="0" anchor="t" anchorCtr="0">
            <a:noAutofit/>
          </a:bodyPr>
          <a:lstStyle/>
          <a:p>
            <a:pPr algn="ctr"/>
            <a:r>
              <a:rPr lang="en"/>
              <a:t>Retirement Plan Advantages</a:t>
            </a:r>
            <a:endParaRPr/>
          </a:p>
        </p:txBody>
      </p:sp>
      <p:sp>
        <p:nvSpPr>
          <p:cNvPr id="110" name="Google Shape;110;p15"/>
          <p:cNvSpPr txBox="1">
            <a:spLocks noGrp="1"/>
          </p:cNvSpPr>
          <p:nvPr>
            <p:ph type="body" idx="1"/>
          </p:nvPr>
        </p:nvSpPr>
        <p:spPr>
          <a:xfrm>
            <a:off x="415600" y="1951033"/>
            <a:ext cx="11360800" cy="4403600"/>
          </a:xfrm>
          <a:prstGeom prst="rect">
            <a:avLst/>
          </a:prstGeom>
          <a:solidFill>
            <a:srgbClr val="FFFFFF"/>
          </a:solidFill>
        </p:spPr>
        <p:txBody>
          <a:bodyPr spcFirstLastPara="1" vert="horz" wrap="square" lIns="121900" tIns="121900" rIns="121900" bIns="121900" rtlCol="0" anchor="t" anchorCtr="0">
            <a:noAutofit/>
          </a:bodyPr>
          <a:lstStyle/>
          <a:p>
            <a:pPr marL="0" indent="0">
              <a:buNone/>
            </a:pPr>
            <a:endParaRPr sz="2400" b="1">
              <a:solidFill>
                <a:srgbClr val="434343"/>
              </a:solidFill>
            </a:endParaRPr>
          </a:p>
          <a:p>
            <a:pPr marL="0" indent="0">
              <a:spcBef>
                <a:spcPts val="2133"/>
              </a:spcBef>
              <a:spcAft>
                <a:spcPts val="2133"/>
              </a:spcAft>
              <a:buNone/>
            </a:pPr>
            <a:endParaRPr/>
          </a:p>
        </p:txBody>
      </p:sp>
      <p:sp>
        <p:nvSpPr>
          <p:cNvPr id="111" name="Google Shape;111;p15"/>
          <p:cNvSpPr txBox="1">
            <a:spLocks noGrp="1"/>
          </p:cNvSpPr>
          <p:nvPr>
            <p:ph type="body" idx="4294967295"/>
          </p:nvPr>
        </p:nvSpPr>
        <p:spPr>
          <a:xfrm>
            <a:off x="6443200" y="1951033"/>
            <a:ext cx="5333200" cy="4403600"/>
          </a:xfrm>
          <a:prstGeom prst="rect">
            <a:avLst/>
          </a:prstGeom>
          <a:solidFill>
            <a:srgbClr val="FFFFFF"/>
          </a:solidFill>
        </p:spPr>
        <p:txBody>
          <a:bodyPr spcFirstLastPara="1" vert="horz" wrap="square" lIns="121900" tIns="121900" rIns="121900" bIns="121900" rtlCol="0" anchor="t" anchorCtr="0">
            <a:noAutofit/>
          </a:bodyPr>
          <a:lstStyle/>
          <a:p>
            <a:pPr marL="0" indent="0">
              <a:spcBef>
                <a:spcPts val="0"/>
              </a:spcBef>
              <a:buNone/>
            </a:pPr>
            <a:endParaRPr sz="2400" b="1">
              <a:solidFill>
                <a:srgbClr val="434343"/>
              </a:solidFill>
            </a:endParaRPr>
          </a:p>
          <a:p>
            <a:pPr marL="0" indent="0">
              <a:spcBef>
                <a:spcPts val="2133"/>
              </a:spcBef>
              <a:buNone/>
            </a:pPr>
            <a:endParaRPr/>
          </a:p>
          <a:p>
            <a:pPr marL="0" indent="0">
              <a:spcBef>
                <a:spcPts val="2133"/>
              </a:spcBef>
              <a:spcAft>
                <a:spcPts val="2133"/>
              </a:spcAft>
              <a:buNone/>
            </a:pPr>
            <a:endParaRPr/>
          </a:p>
        </p:txBody>
      </p:sp>
      <p:graphicFrame>
        <p:nvGraphicFramePr>
          <p:cNvPr id="112" name="Google Shape;112;p15"/>
          <p:cNvGraphicFramePr/>
          <p:nvPr/>
        </p:nvGraphicFramePr>
        <p:xfrm>
          <a:off x="760133" y="2257867"/>
          <a:ext cx="4085134" cy="4480320"/>
        </p:xfrm>
        <a:graphic>
          <a:graphicData uri="http://schemas.openxmlformats.org/drawingml/2006/table">
            <a:tbl>
              <a:tblPr>
                <a:noFill/>
              </a:tblPr>
              <a:tblGrid>
                <a:gridCol w="2806367">
                  <a:extLst>
                    <a:ext uri="{9D8B030D-6E8A-4147-A177-3AD203B41FA5}">
                      <a16:colId xmlns:a16="http://schemas.microsoft.com/office/drawing/2014/main" val="20000"/>
                    </a:ext>
                  </a:extLst>
                </a:gridCol>
                <a:gridCol w="1278767">
                  <a:extLst>
                    <a:ext uri="{9D8B030D-6E8A-4147-A177-3AD203B41FA5}">
                      <a16:colId xmlns:a16="http://schemas.microsoft.com/office/drawing/2014/main" val="20001"/>
                    </a:ext>
                  </a:extLst>
                </a:gridCol>
              </a:tblGrid>
              <a:tr h="1056600">
                <a:tc gridSpan="2">
                  <a:txBody>
                    <a:bodyPr/>
                    <a:lstStyle/>
                    <a:p>
                      <a:pPr marL="0" lvl="0" indent="0" algn="ctr" rtl="0">
                        <a:spcBef>
                          <a:spcPts val="0"/>
                        </a:spcBef>
                        <a:spcAft>
                          <a:spcPts val="0"/>
                        </a:spcAft>
                        <a:buNone/>
                      </a:pPr>
                      <a:r>
                        <a:rPr lang="en" sz="2700" b="1"/>
                        <a:t>Tax Savings </a:t>
                      </a:r>
                      <a:endParaRPr sz="2700" b="1"/>
                    </a:p>
                    <a:p>
                      <a:pPr marL="0" lvl="0" indent="0" algn="ctr" rtl="0">
                        <a:spcBef>
                          <a:spcPts val="0"/>
                        </a:spcBef>
                        <a:spcAft>
                          <a:spcPts val="0"/>
                        </a:spcAft>
                        <a:buNone/>
                      </a:pPr>
                      <a:r>
                        <a:rPr lang="en" sz="2700" b="1"/>
                        <a:t>Example</a:t>
                      </a:r>
                      <a:endParaRPr sz="2700" b="1"/>
                    </a:p>
                  </a:txBody>
                  <a:tcPr marL="121900" marR="121900" marT="121900" marB="121900"/>
                </a:tc>
                <a:tc hMerge="1">
                  <a:txBody>
                    <a:bodyPr/>
                    <a:lstStyle/>
                    <a:p>
                      <a:endParaRPr lang="en-US"/>
                    </a:p>
                  </a:txBody>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r>
                        <a:rPr lang="en" sz="2400"/>
                        <a:t>Salary</a:t>
                      </a:r>
                      <a:endParaRPr sz="2400"/>
                    </a:p>
                  </a:txBody>
                  <a:tcPr marL="121900" marR="121900" marT="121900" marB="121900"/>
                </a:tc>
                <a:tc>
                  <a:txBody>
                    <a:bodyPr/>
                    <a:lstStyle/>
                    <a:p>
                      <a:pPr marL="0" lvl="0" indent="0" algn="l" rtl="0">
                        <a:spcBef>
                          <a:spcPts val="0"/>
                        </a:spcBef>
                        <a:spcAft>
                          <a:spcPts val="0"/>
                        </a:spcAft>
                        <a:buNone/>
                      </a:pPr>
                      <a:r>
                        <a:rPr lang="en" sz="2400"/>
                        <a:t>$50,000</a:t>
                      </a:r>
                      <a:endParaRPr sz="2400"/>
                    </a:p>
                  </a:txBody>
                  <a:tcPr marL="121900" marR="121900" marT="121900" marB="121900"/>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r>
                        <a:rPr lang="en" sz="2400"/>
                        <a:t>401k Contributions</a:t>
                      </a:r>
                      <a:endParaRPr sz="2400"/>
                    </a:p>
                  </a:txBody>
                  <a:tcPr marL="121900" marR="121900" marT="121900" marB="121900"/>
                </a:tc>
                <a:tc>
                  <a:txBody>
                    <a:bodyPr/>
                    <a:lstStyle/>
                    <a:p>
                      <a:pPr marL="0" lvl="0" indent="0" algn="l" rtl="0">
                        <a:spcBef>
                          <a:spcPts val="0"/>
                        </a:spcBef>
                        <a:spcAft>
                          <a:spcPts val="0"/>
                        </a:spcAft>
                        <a:buNone/>
                      </a:pPr>
                      <a:r>
                        <a:rPr lang="en" sz="2400"/>
                        <a:t>$5,000</a:t>
                      </a:r>
                      <a:endParaRPr sz="2400"/>
                    </a:p>
                  </a:txBody>
                  <a:tcPr marL="121900" marR="121900" marT="121900" marB="121900"/>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None/>
                      </a:pPr>
                      <a:r>
                        <a:rPr lang="en" sz="2400"/>
                        <a:t>Your Tax Bracket</a:t>
                      </a:r>
                      <a:endParaRPr sz="2400"/>
                    </a:p>
                  </a:txBody>
                  <a:tcPr marL="121900" marR="121900" marT="121900" marB="121900"/>
                </a:tc>
                <a:tc>
                  <a:txBody>
                    <a:bodyPr/>
                    <a:lstStyle/>
                    <a:p>
                      <a:pPr marL="0" lvl="0" indent="0" algn="l" rtl="0">
                        <a:spcBef>
                          <a:spcPts val="0"/>
                        </a:spcBef>
                        <a:spcAft>
                          <a:spcPts val="0"/>
                        </a:spcAft>
                        <a:buNone/>
                      </a:pPr>
                      <a:r>
                        <a:rPr lang="en" sz="2400"/>
                        <a:t>25%</a:t>
                      </a:r>
                      <a:endParaRPr sz="2400"/>
                    </a:p>
                  </a:txBody>
                  <a:tcPr marL="121900" marR="121900" marT="121900" marB="121900"/>
                </a:tc>
                <a:extLst>
                  <a:ext uri="{0D108BD9-81ED-4DB2-BD59-A6C34878D82A}">
                    <a16:rowId xmlns:a16="http://schemas.microsoft.com/office/drawing/2014/main" val="10003"/>
                  </a:ext>
                </a:extLst>
              </a:tr>
              <a:tr h="609560">
                <a:tc>
                  <a:txBody>
                    <a:bodyPr/>
                    <a:lstStyle/>
                    <a:p>
                      <a:pPr marL="0" lvl="0" indent="0" algn="l" rtl="0">
                        <a:spcBef>
                          <a:spcPts val="0"/>
                        </a:spcBef>
                        <a:spcAft>
                          <a:spcPts val="0"/>
                        </a:spcAft>
                        <a:buNone/>
                      </a:pPr>
                      <a:r>
                        <a:rPr lang="en" sz="2400"/>
                        <a:t>Your Tax Savings</a:t>
                      </a:r>
                      <a:endParaRPr sz="2400"/>
                    </a:p>
                  </a:txBody>
                  <a:tcPr marL="121900" marR="121900" marT="121900" marB="121900"/>
                </a:tc>
                <a:tc>
                  <a:txBody>
                    <a:bodyPr/>
                    <a:lstStyle/>
                    <a:p>
                      <a:pPr marL="0" lvl="0" indent="0" algn="l" rtl="0">
                        <a:spcBef>
                          <a:spcPts val="0"/>
                        </a:spcBef>
                        <a:spcAft>
                          <a:spcPts val="0"/>
                        </a:spcAft>
                        <a:buNone/>
                      </a:pPr>
                      <a:r>
                        <a:rPr lang="en" sz="2400" b="1">
                          <a:solidFill>
                            <a:schemeClr val="accent1"/>
                          </a:solidFill>
                        </a:rPr>
                        <a:t>$1,250</a:t>
                      </a:r>
                      <a:endParaRPr sz="2400" b="1">
                        <a:solidFill>
                          <a:schemeClr val="accent1"/>
                        </a:solidFill>
                      </a:endParaRPr>
                    </a:p>
                  </a:txBody>
                  <a:tcPr marL="121900" marR="121900" marT="121900" marB="121900"/>
                </a:tc>
                <a:extLst>
                  <a:ext uri="{0D108BD9-81ED-4DB2-BD59-A6C34878D82A}">
                    <a16:rowId xmlns:a16="http://schemas.microsoft.com/office/drawing/2014/main" val="10004"/>
                  </a:ext>
                </a:extLst>
              </a:tr>
              <a:tr h="975320">
                <a:tc>
                  <a:txBody>
                    <a:bodyPr/>
                    <a:lstStyle/>
                    <a:p>
                      <a:pPr marL="0" lvl="0" indent="0" algn="l" rtl="0">
                        <a:spcBef>
                          <a:spcPts val="0"/>
                        </a:spcBef>
                        <a:spcAft>
                          <a:spcPts val="0"/>
                        </a:spcAft>
                        <a:buNone/>
                      </a:pPr>
                      <a:r>
                        <a:rPr lang="en" sz="2400"/>
                        <a:t>Your True Contribution</a:t>
                      </a:r>
                      <a:endParaRPr sz="2400"/>
                    </a:p>
                  </a:txBody>
                  <a:tcPr marL="121900" marR="121900" marT="121900" marB="121900"/>
                </a:tc>
                <a:tc>
                  <a:txBody>
                    <a:bodyPr/>
                    <a:lstStyle/>
                    <a:p>
                      <a:pPr marL="0" lvl="0" indent="0" algn="l" rtl="0">
                        <a:spcBef>
                          <a:spcPts val="0"/>
                        </a:spcBef>
                        <a:spcAft>
                          <a:spcPts val="0"/>
                        </a:spcAft>
                        <a:buNone/>
                      </a:pPr>
                      <a:r>
                        <a:rPr lang="en" sz="2400" b="1">
                          <a:solidFill>
                            <a:schemeClr val="accent1"/>
                          </a:solidFill>
                        </a:rPr>
                        <a:t>$3,750</a:t>
                      </a:r>
                      <a:endParaRPr sz="2400" b="1">
                        <a:solidFill>
                          <a:schemeClr val="accent1"/>
                        </a:solidFill>
                      </a:endParaRPr>
                    </a:p>
                  </a:txBody>
                  <a:tcPr marL="121900" marR="121900" marT="121900" marB="121900"/>
                </a:tc>
                <a:extLst>
                  <a:ext uri="{0D108BD9-81ED-4DB2-BD59-A6C34878D82A}">
                    <a16:rowId xmlns:a16="http://schemas.microsoft.com/office/drawing/2014/main" val="10005"/>
                  </a:ext>
                </a:extLst>
              </a:tr>
            </a:tbl>
          </a:graphicData>
        </a:graphic>
      </p:graphicFrame>
      <p:graphicFrame>
        <p:nvGraphicFramePr>
          <p:cNvPr id="113" name="Google Shape;113;p15"/>
          <p:cNvGraphicFramePr/>
          <p:nvPr/>
        </p:nvGraphicFramePr>
        <p:xfrm>
          <a:off x="6608633" y="2257873"/>
          <a:ext cx="4751600" cy="3441628"/>
        </p:xfrm>
        <a:graphic>
          <a:graphicData uri="http://schemas.openxmlformats.org/drawingml/2006/table">
            <a:tbl>
              <a:tblPr>
                <a:noFill/>
              </a:tblPr>
              <a:tblGrid>
                <a:gridCol w="3298833">
                  <a:extLst>
                    <a:ext uri="{9D8B030D-6E8A-4147-A177-3AD203B41FA5}">
                      <a16:colId xmlns:a16="http://schemas.microsoft.com/office/drawing/2014/main" val="20000"/>
                    </a:ext>
                  </a:extLst>
                </a:gridCol>
                <a:gridCol w="1452767">
                  <a:extLst>
                    <a:ext uri="{9D8B030D-6E8A-4147-A177-3AD203B41FA5}">
                      <a16:colId xmlns:a16="http://schemas.microsoft.com/office/drawing/2014/main" val="20001"/>
                    </a:ext>
                  </a:extLst>
                </a:gridCol>
              </a:tblGrid>
              <a:tr h="1056600">
                <a:tc gridSpan="2">
                  <a:txBody>
                    <a:bodyPr/>
                    <a:lstStyle/>
                    <a:p>
                      <a:pPr marL="0" lvl="0" indent="0" algn="ctr" rtl="0">
                        <a:spcBef>
                          <a:spcPts val="0"/>
                        </a:spcBef>
                        <a:spcAft>
                          <a:spcPts val="0"/>
                        </a:spcAft>
                        <a:buNone/>
                      </a:pPr>
                      <a:r>
                        <a:rPr lang="en" sz="2700" b="1"/>
                        <a:t>Employer 401(k) Match Example</a:t>
                      </a:r>
                      <a:endParaRPr sz="2700" b="1"/>
                    </a:p>
                  </a:txBody>
                  <a:tcPr marL="121900" marR="121900" marT="121900" marB="121900">
                    <a:solidFill>
                      <a:srgbClr val="FFFFFF"/>
                    </a:solidFill>
                  </a:tcPr>
                </a:tc>
                <a:tc hMerge="1">
                  <a:txBody>
                    <a:bodyPr/>
                    <a:lstStyle/>
                    <a:p>
                      <a:endParaRPr lang="en-US"/>
                    </a:p>
                  </a:txBody>
                  <a:tcPr/>
                </a:tc>
                <a:extLst>
                  <a:ext uri="{0D108BD9-81ED-4DB2-BD59-A6C34878D82A}">
                    <a16:rowId xmlns:a16="http://schemas.microsoft.com/office/drawing/2014/main" val="10000"/>
                  </a:ext>
                </a:extLst>
              </a:tr>
              <a:tr h="521867">
                <a:tc gridSpan="2">
                  <a:txBody>
                    <a:bodyPr/>
                    <a:lstStyle/>
                    <a:p>
                      <a:pPr marL="0" lvl="0" indent="0" algn="l" rtl="0">
                        <a:spcBef>
                          <a:spcPts val="0"/>
                        </a:spcBef>
                        <a:spcAft>
                          <a:spcPts val="0"/>
                        </a:spcAft>
                        <a:buNone/>
                      </a:pPr>
                      <a:r>
                        <a:rPr lang="en" sz="1300" i="1"/>
                        <a:t>Employer matches 50 cents on a dollar up to 6% of salary </a:t>
                      </a:r>
                      <a:endParaRPr sz="1300" i="1"/>
                    </a:p>
                  </a:txBody>
                  <a:tcPr marL="121900" marR="121900" marT="121900" marB="121900">
                    <a:solidFill>
                      <a:srgbClr val="FFFFFF"/>
                    </a:solidFill>
                  </a:tcPr>
                </a:tc>
                <a:tc hMerge="1">
                  <a:txBody>
                    <a:bodyPr/>
                    <a:lstStyle/>
                    <a:p>
                      <a:endParaRPr lang="en-US"/>
                    </a:p>
                  </a:txBody>
                  <a:tcPr/>
                </a:tc>
                <a:extLst>
                  <a:ext uri="{0D108BD9-81ED-4DB2-BD59-A6C34878D82A}">
                    <a16:rowId xmlns:a16="http://schemas.microsoft.com/office/drawing/2014/main" val="10001"/>
                  </a:ext>
                </a:extLst>
              </a:tr>
              <a:tr h="617667">
                <a:tc>
                  <a:txBody>
                    <a:bodyPr/>
                    <a:lstStyle/>
                    <a:p>
                      <a:pPr marL="0" lvl="0" indent="0" algn="l" rtl="0">
                        <a:spcBef>
                          <a:spcPts val="0"/>
                        </a:spcBef>
                        <a:spcAft>
                          <a:spcPts val="0"/>
                        </a:spcAft>
                        <a:buNone/>
                      </a:pPr>
                      <a:r>
                        <a:rPr lang="en" sz="2400"/>
                        <a:t>401k Contributions</a:t>
                      </a:r>
                      <a:endParaRPr sz="2400"/>
                    </a:p>
                  </a:txBody>
                  <a:tcPr marL="121900" marR="121900" marT="121900" marB="121900"/>
                </a:tc>
                <a:tc>
                  <a:txBody>
                    <a:bodyPr/>
                    <a:lstStyle/>
                    <a:p>
                      <a:pPr marL="0" lvl="0" indent="0" algn="l" rtl="0">
                        <a:spcBef>
                          <a:spcPts val="0"/>
                        </a:spcBef>
                        <a:spcAft>
                          <a:spcPts val="0"/>
                        </a:spcAft>
                        <a:buNone/>
                      </a:pPr>
                      <a:r>
                        <a:rPr lang="en" sz="2400"/>
                        <a:t>$5,000</a:t>
                      </a:r>
                      <a:endParaRPr sz="2400"/>
                    </a:p>
                  </a:txBody>
                  <a:tcPr marL="121900" marR="121900" marT="121900" marB="121900"/>
                </a:tc>
                <a:extLst>
                  <a:ext uri="{0D108BD9-81ED-4DB2-BD59-A6C34878D82A}">
                    <a16:rowId xmlns:a16="http://schemas.microsoft.com/office/drawing/2014/main" val="10002"/>
                  </a:ext>
                </a:extLst>
              </a:tr>
              <a:tr h="617667">
                <a:tc>
                  <a:txBody>
                    <a:bodyPr/>
                    <a:lstStyle/>
                    <a:p>
                      <a:pPr marL="0" lvl="0" indent="0" algn="l" rtl="0">
                        <a:spcBef>
                          <a:spcPts val="0"/>
                        </a:spcBef>
                        <a:spcAft>
                          <a:spcPts val="0"/>
                        </a:spcAft>
                        <a:buNone/>
                      </a:pPr>
                      <a:r>
                        <a:rPr lang="en" sz="2400"/>
                        <a:t>Employer Match</a:t>
                      </a:r>
                      <a:endParaRPr sz="2400"/>
                    </a:p>
                  </a:txBody>
                  <a:tcPr marL="121900" marR="121900" marT="121900" marB="121900"/>
                </a:tc>
                <a:tc>
                  <a:txBody>
                    <a:bodyPr/>
                    <a:lstStyle/>
                    <a:p>
                      <a:pPr marL="0" lvl="0" indent="0" algn="l" rtl="0">
                        <a:spcBef>
                          <a:spcPts val="0"/>
                        </a:spcBef>
                        <a:spcAft>
                          <a:spcPts val="0"/>
                        </a:spcAft>
                        <a:buNone/>
                      </a:pPr>
                      <a:r>
                        <a:rPr lang="en" sz="2400"/>
                        <a:t>$1,500</a:t>
                      </a:r>
                      <a:endParaRPr sz="2400"/>
                    </a:p>
                  </a:txBody>
                  <a:tcPr marL="121900" marR="121900" marT="121900" marB="121900"/>
                </a:tc>
                <a:extLst>
                  <a:ext uri="{0D108BD9-81ED-4DB2-BD59-A6C34878D82A}">
                    <a16:rowId xmlns:a16="http://schemas.microsoft.com/office/drawing/2014/main" val="10003"/>
                  </a:ext>
                </a:extLst>
              </a:tr>
              <a:tr h="617667">
                <a:tc>
                  <a:txBody>
                    <a:bodyPr/>
                    <a:lstStyle/>
                    <a:p>
                      <a:pPr marL="0" lvl="0" indent="0" algn="l" rtl="0">
                        <a:spcBef>
                          <a:spcPts val="0"/>
                        </a:spcBef>
                        <a:spcAft>
                          <a:spcPts val="0"/>
                        </a:spcAft>
                        <a:buNone/>
                      </a:pPr>
                      <a:r>
                        <a:rPr lang="en" sz="2400"/>
                        <a:t>Total Contributions</a:t>
                      </a:r>
                      <a:endParaRPr sz="2400"/>
                    </a:p>
                  </a:txBody>
                  <a:tcPr marL="121900" marR="121900" marT="121900" marB="121900"/>
                </a:tc>
                <a:tc>
                  <a:txBody>
                    <a:bodyPr/>
                    <a:lstStyle/>
                    <a:p>
                      <a:pPr marL="0" lvl="0" indent="0" algn="l" rtl="0">
                        <a:spcBef>
                          <a:spcPts val="0"/>
                        </a:spcBef>
                        <a:spcAft>
                          <a:spcPts val="0"/>
                        </a:spcAft>
                        <a:buNone/>
                      </a:pPr>
                      <a:r>
                        <a:rPr lang="en" sz="2400" b="1">
                          <a:solidFill>
                            <a:schemeClr val="accent1"/>
                          </a:solidFill>
                        </a:rPr>
                        <a:t>$7,500</a:t>
                      </a:r>
                      <a:endParaRPr sz="2400" b="1">
                        <a:solidFill>
                          <a:schemeClr val="accent1"/>
                        </a:solidFill>
                      </a:endParaRPr>
                    </a:p>
                  </a:txBody>
                  <a:tcPr marL="121900" marR="121900" marT="121900" marB="12190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6118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10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title"/>
          </p:nvPr>
        </p:nvSpPr>
        <p:spPr>
          <a:xfrm>
            <a:off x="415600" y="593367"/>
            <a:ext cx="11360800" cy="943200"/>
          </a:xfrm>
          <a:prstGeom prst="rect">
            <a:avLst/>
          </a:prstGeom>
          <a:solidFill>
            <a:srgbClr val="FFFFFF"/>
          </a:solidFill>
        </p:spPr>
        <p:txBody>
          <a:bodyPr spcFirstLastPara="1" vert="horz" wrap="square" lIns="121900" tIns="121900" rIns="121900" bIns="121900" rtlCol="0" anchor="t" anchorCtr="0">
            <a:noAutofit/>
          </a:bodyPr>
          <a:lstStyle/>
          <a:p>
            <a:pPr algn="ctr"/>
            <a:r>
              <a:rPr lang="en" sz="4533"/>
              <a:t>Power of Compounding, Consistency &amp; Starting Early</a:t>
            </a:r>
            <a:endParaRPr sz="4533"/>
          </a:p>
        </p:txBody>
      </p:sp>
      <p:pic>
        <p:nvPicPr>
          <p:cNvPr id="119" name="Google Shape;119;p16"/>
          <p:cNvPicPr preferRelativeResize="0"/>
          <p:nvPr/>
        </p:nvPicPr>
        <p:blipFill>
          <a:blip r:embed="rId3">
            <a:alphaModFix/>
          </a:blip>
          <a:stretch>
            <a:fillRect/>
          </a:stretch>
        </p:blipFill>
        <p:spPr>
          <a:xfrm>
            <a:off x="554601" y="1688233"/>
            <a:ext cx="6150812" cy="4915032"/>
          </a:xfrm>
          <a:prstGeom prst="rect">
            <a:avLst/>
          </a:prstGeom>
          <a:noFill/>
          <a:ln>
            <a:noFill/>
          </a:ln>
        </p:spPr>
      </p:pic>
      <p:cxnSp>
        <p:nvCxnSpPr>
          <p:cNvPr id="120" name="Google Shape;120;p16"/>
          <p:cNvCxnSpPr/>
          <p:nvPr/>
        </p:nvCxnSpPr>
        <p:spPr>
          <a:xfrm flipH="1">
            <a:off x="8278867" y="2449133"/>
            <a:ext cx="15600" cy="3707200"/>
          </a:xfrm>
          <a:prstGeom prst="straightConnector1">
            <a:avLst/>
          </a:prstGeom>
          <a:noFill/>
          <a:ln w="28575" cap="flat" cmpd="sng">
            <a:solidFill>
              <a:schemeClr val="accent1"/>
            </a:solidFill>
            <a:prstDash val="solid"/>
            <a:round/>
            <a:headEnd type="none" w="med" len="med"/>
            <a:tailEnd type="none" w="med" len="med"/>
          </a:ln>
        </p:spPr>
      </p:cxnSp>
      <p:sp>
        <p:nvSpPr>
          <p:cNvPr id="121" name="Google Shape;121;p16"/>
          <p:cNvSpPr txBox="1">
            <a:spLocks noGrp="1"/>
          </p:cNvSpPr>
          <p:nvPr>
            <p:ph type="body" idx="4294967295"/>
          </p:nvPr>
        </p:nvSpPr>
        <p:spPr>
          <a:xfrm>
            <a:off x="8617500" y="5361400"/>
            <a:ext cx="3170000" cy="822800"/>
          </a:xfrm>
          <a:prstGeom prst="rect">
            <a:avLst/>
          </a:prstGeom>
        </p:spPr>
        <p:txBody>
          <a:bodyPr spcFirstLastPara="1" vert="horz" wrap="square" lIns="121900" tIns="121900" rIns="121900" bIns="121900" rtlCol="0" anchor="t" anchorCtr="0">
            <a:noAutofit/>
          </a:bodyPr>
          <a:lstStyle/>
          <a:p>
            <a:pPr marL="0" indent="0">
              <a:spcBef>
                <a:spcPts val="0"/>
              </a:spcBef>
              <a:spcAft>
                <a:spcPts val="2133"/>
              </a:spcAft>
              <a:buNone/>
            </a:pPr>
            <a:r>
              <a:rPr lang="en" sz="2133" b="1">
                <a:solidFill>
                  <a:schemeClr val="lt2"/>
                </a:solidFill>
              </a:rPr>
              <a:t>Nervous Noah</a:t>
            </a:r>
            <a:r>
              <a:rPr lang="en" sz="2133">
                <a:solidFill>
                  <a:schemeClr val="lt2"/>
                </a:solidFill>
              </a:rPr>
              <a:t> is Scared of the Market</a:t>
            </a:r>
            <a:endParaRPr sz="2133">
              <a:solidFill>
                <a:schemeClr val="lt2"/>
              </a:solidFill>
            </a:endParaRPr>
          </a:p>
        </p:txBody>
      </p:sp>
      <p:sp>
        <p:nvSpPr>
          <p:cNvPr id="122" name="Google Shape;122;p16"/>
          <p:cNvSpPr txBox="1">
            <a:spLocks noGrp="1"/>
          </p:cNvSpPr>
          <p:nvPr>
            <p:ph type="body" idx="4294967295"/>
          </p:nvPr>
        </p:nvSpPr>
        <p:spPr>
          <a:xfrm>
            <a:off x="8617500" y="2421267"/>
            <a:ext cx="3428800" cy="822800"/>
          </a:xfrm>
          <a:prstGeom prst="rect">
            <a:avLst/>
          </a:prstGeom>
        </p:spPr>
        <p:txBody>
          <a:bodyPr spcFirstLastPara="1" vert="horz" wrap="square" lIns="121900" tIns="121900" rIns="121900" bIns="121900" rtlCol="0" anchor="t" anchorCtr="0">
            <a:noAutofit/>
          </a:bodyPr>
          <a:lstStyle/>
          <a:p>
            <a:pPr marL="0" indent="0">
              <a:spcBef>
                <a:spcPts val="0"/>
              </a:spcBef>
              <a:buNone/>
            </a:pPr>
            <a:r>
              <a:rPr lang="en" sz="2133" b="1">
                <a:solidFill>
                  <a:srgbClr val="0B5394"/>
                </a:solidFill>
              </a:rPr>
              <a:t>Consistent Chloe </a:t>
            </a:r>
            <a:r>
              <a:rPr lang="en" sz="2133">
                <a:solidFill>
                  <a:srgbClr val="0B5394"/>
                </a:solidFill>
              </a:rPr>
              <a:t>Sticks Through It All</a:t>
            </a:r>
            <a:endParaRPr sz="2133">
              <a:solidFill>
                <a:srgbClr val="0B5394"/>
              </a:solidFill>
            </a:endParaRPr>
          </a:p>
          <a:p>
            <a:pPr marL="609585" indent="0">
              <a:spcBef>
                <a:spcPts val="2133"/>
              </a:spcBef>
              <a:spcAft>
                <a:spcPts val="2133"/>
              </a:spcAft>
              <a:buNone/>
            </a:pPr>
            <a:endParaRPr sz="2133">
              <a:solidFill>
                <a:srgbClr val="0B5394"/>
              </a:solidFill>
            </a:endParaRPr>
          </a:p>
        </p:txBody>
      </p:sp>
      <p:sp>
        <p:nvSpPr>
          <p:cNvPr id="123" name="Google Shape;123;p16"/>
          <p:cNvSpPr txBox="1">
            <a:spLocks noGrp="1"/>
          </p:cNvSpPr>
          <p:nvPr>
            <p:ph type="body" idx="4294967295"/>
          </p:nvPr>
        </p:nvSpPr>
        <p:spPr>
          <a:xfrm>
            <a:off x="8617500" y="3397217"/>
            <a:ext cx="3170000" cy="822800"/>
          </a:xfrm>
          <a:prstGeom prst="rect">
            <a:avLst/>
          </a:prstGeom>
        </p:spPr>
        <p:txBody>
          <a:bodyPr spcFirstLastPara="1" vert="horz" wrap="square" lIns="121900" tIns="121900" rIns="121900" bIns="121900" rtlCol="0" anchor="t" anchorCtr="0">
            <a:noAutofit/>
          </a:bodyPr>
          <a:lstStyle/>
          <a:p>
            <a:pPr marL="0" indent="0">
              <a:spcBef>
                <a:spcPts val="0"/>
              </a:spcBef>
              <a:buNone/>
            </a:pPr>
            <a:r>
              <a:rPr lang="en" sz="2133" b="1">
                <a:solidFill>
                  <a:srgbClr val="351C75"/>
                </a:solidFill>
              </a:rPr>
              <a:t>Late Lyla </a:t>
            </a:r>
            <a:r>
              <a:rPr lang="en" sz="2133">
                <a:solidFill>
                  <a:srgbClr val="351C75"/>
                </a:solidFill>
              </a:rPr>
              <a:t>Starts Saving at 35</a:t>
            </a:r>
            <a:endParaRPr sz="2133">
              <a:solidFill>
                <a:srgbClr val="351C75"/>
              </a:solidFill>
            </a:endParaRPr>
          </a:p>
          <a:p>
            <a:pPr marL="609585" indent="0">
              <a:spcBef>
                <a:spcPts val="2133"/>
              </a:spcBef>
              <a:spcAft>
                <a:spcPts val="2133"/>
              </a:spcAft>
              <a:buNone/>
            </a:pPr>
            <a:endParaRPr sz="2133">
              <a:solidFill>
                <a:srgbClr val="0B5394"/>
              </a:solidFill>
            </a:endParaRPr>
          </a:p>
        </p:txBody>
      </p:sp>
      <p:sp>
        <p:nvSpPr>
          <p:cNvPr id="124" name="Google Shape;124;p16"/>
          <p:cNvSpPr txBox="1">
            <a:spLocks noGrp="1"/>
          </p:cNvSpPr>
          <p:nvPr>
            <p:ph type="body" idx="4294967295"/>
          </p:nvPr>
        </p:nvSpPr>
        <p:spPr>
          <a:xfrm>
            <a:off x="8617500" y="4319117"/>
            <a:ext cx="3170000" cy="943200"/>
          </a:xfrm>
          <a:prstGeom prst="rect">
            <a:avLst/>
          </a:prstGeom>
        </p:spPr>
        <p:txBody>
          <a:bodyPr spcFirstLastPara="1" vert="horz" wrap="square" lIns="121900" tIns="121900" rIns="121900" bIns="121900" rtlCol="0" anchor="t" anchorCtr="0">
            <a:noAutofit/>
          </a:bodyPr>
          <a:lstStyle/>
          <a:p>
            <a:pPr marL="0" indent="0">
              <a:spcBef>
                <a:spcPts val="0"/>
              </a:spcBef>
              <a:buNone/>
            </a:pPr>
            <a:r>
              <a:rPr lang="en" sz="2133" b="1">
                <a:solidFill>
                  <a:srgbClr val="666666"/>
                </a:solidFill>
              </a:rPr>
              <a:t>Quitter Quincy </a:t>
            </a:r>
            <a:r>
              <a:rPr lang="en" sz="2133">
                <a:solidFill>
                  <a:srgbClr val="666666"/>
                </a:solidFill>
              </a:rPr>
              <a:t>Stops Saving at 35</a:t>
            </a:r>
            <a:endParaRPr sz="2133">
              <a:solidFill>
                <a:srgbClr val="666666"/>
              </a:solidFill>
            </a:endParaRPr>
          </a:p>
          <a:p>
            <a:pPr marL="609585" indent="0">
              <a:spcBef>
                <a:spcPts val="2133"/>
              </a:spcBef>
              <a:spcAft>
                <a:spcPts val="2133"/>
              </a:spcAft>
              <a:buNone/>
            </a:pPr>
            <a:endParaRPr sz="2133">
              <a:solidFill>
                <a:srgbClr val="0B5394"/>
              </a:solidFill>
            </a:endParaRPr>
          </a:p>
        </p:txBody>
      </p:sp>
    </p:spTree>
    <p:extLst>
      <p:ext uri="{BB962C8B-B14F-4D97-AF65-F5344CB8AC3E}">
        <p14:creationId xmlns:p14="http://schemas.microsoft.com/office/powerpoint/2010/main" val="317470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10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10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3"/>
                                        </p:tgtEl>
                                        <p:attrNameLst>
                                          <p:attrName>style.visibility</p:attrName>
                                        </p:attrNameLst>
                                      </p:cBhvr>
                                      <p:to>
                                        <p:strVal val="visible"/>
                                      </p:to>
                                    </p:set>
                                    <p:animEffect transition="in" filter="fade">
                                      <p:cBhvr>
                                        <p:cTn id="17" dur="1000"/>
                                        <p:tgtEl>
                                          <p:spTgt spid="1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
                                        </p:tgtEl>
                                        <p:attrNameLst>
                                          <p:attrName>style.visibility</p:attrName>
                                        </p:attrNameLst>
                                      </p:cBhvr>
                                      <p:to>
                                        <p:strVal val="visible"/>
                                      </p:to>
                                    </p:set>
                                    <p:animEffect transition="in" filter="fade">
                                      <p:cBhvr>
                                        <p:cTn id="22" dur="10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7"/>
          <p:cNvSpPr txBox="1">
            <a:spLocks noGrp="1"/>
          </p:cNvSpPr>
          <p:nvPr>
            <p:ph type="title"/>
          </p:nvPr>
        </p:nvSpPr>
        <p:spPr>
          <a:xfrm>
            <a:off x="415600" y="593367"/>
            <a:ext cx="11360800" cy="943200"/>
          </a:xfrm>
          <a:prstGeom prst="rect">
            <a:avLst/>
          </a:prstGeom>
          <a:solidFill>
            <a:srgbClr val="FFFFFF"/>
          </a:solidFill>
        </p:spPr>
        <p:txBody>
          <a:bodyPr spcFirstLastPara="1" vert="horz" wrap="square" lIns="121900" tIns="121900" rIns="121900" bIns="121900" rtlCol="0" anchor="t" anchorCtr="0">
            <a:noAutofit/>
          </a:bodyPr>
          <a:lstStyle/>
          <a:p>
            <a:pPr algn="ctr"/>
            <a:r>
              <a:rPr lang="en"/>
              <a:t>Takeaways</a:t>
            </a:r>
            <a:endParaRPr/>
          </a:p>
        </p:txBody>
      </p:sp>
      <p:sp>
        <p:nvSpPr>
          <p:cNvPr id="130" name="Google Shape;130;p17"/>
          <p:cNvSpPr txBox="1">
            <a:spLocks noGrp="1"/>
          </p:cNvSpPr>
          <p:nvPr>
            <p:ph type="body" idx="1"/>
          </p:nvPr>
        </p:nvSpPr>
        <p:spPr>
          <a:xfrm>
            <a:off x="415600" y="1688433"/>
            <a:ext cx="11360800" cy="4038000"/>
          </a:xfrm>
          <a:prstGeom prst="rect">
            <a:avLst/>
          </a:prstGeom>
        </p:spPr>
        <p:txBody>
          <a:bodyPr spcFirstLastPara="1" vert="horz" wrap="square" lIns="121900" tIns="121900" rIns="121900" bIns="121900" rtlCol="0" anchor="t" anchorCtr="0">
            <a:noAutofit/>
          </a:bodyPr>
          <a:lstStyle/>
          <a:p>
            <a:pPr indent="-448722">
              <a:lnSpc>
                <a:spcPct val="200000"/>
              </a:lnSpc>
              <a:buClr>
                <a:srgbClr val="666666"/>
              </a:buClr>
              <a:buSzPts val="1700"/>
              <a:buAutoNum type="arabicPeriod"/>
            </a:pPr>
            <a:r>
              <a:rPr lang="en" sz="2267"/>
              <a:t>Start Saving Early</a:t>
            </a:r>
            <a:endParaRPr sz="2267"/>
          </a:p>
          <a:p>
            <a:pPr indent="-448722">
              <a:lnSpc>
                <a:spcPct val="200000"/>
              </a:lnSpc>
              <a:buClr>
                <a:srgbClr val="666666"/>
              </a:buClr>
              <a:buSzPts val="1700"/>
              <a:buAutoNum type="arabicPeriod"/>
            </a:pPr>
            <a:r>
              <a:rPr lang="en" sz="2267"/>
              <a:t>Capture Employer Match !</a:t>
            </a:r>
            <a:endParaRPr sz="2267"/>
          </a:p>
          <a:p>
            <a:pPr indent="-448722">
              <a:lnSpc>
                <a:spcPct val="200000"/>
              </a:lnSpc>
              <a:buClr>
                <a:srgbClr val="666666"/>
              </a:buClr>
              <a:buSzPts val="1700"/>
              <a:buAutoNum type="arabicPeriod"/>
            </a:pPr>
            <a:r>
              <a:rPr lang="en" sz="2267"/>
              <a:t>Read and Understand the Summary Plan Description (SPD)</a:t>
            </a:r>
            <a:endParaRPr sz="2267"/>
          </a:p>
          <a:p>
            <a:pPr indent="-448722">
              <a:lnSpc>
                <a:spcPct val="200000"/>
              </a:lnSpc>
              <a:buClr>
                <a:srgbClr val="666666"/>
              </a:buClr>
              <a:buSzPts val="1700"/>
              <a:buAutoNum type="arabicPeriod"/>
            </a:pPr>
            <a:r>
              <a:rPr lang="en" sz="2267"/>
              <a:t>Company Decision Maker? Ensure 401(k) is Competitive</a:t>
            </a:r>
            <a:endParaRPr sz="2267"/>
          </a:p>
          <a:p>
            <a:pPr indent="-448722">
              <a:lnSpc>
                <a:spcPct val="200000"/>
              </a:lnSpc>
              <a:buClr>
                <a:srgbClr val="666666"/>
              </a:buClr>
              <a:buSzPts val="1700"/>
              <a:buAutoNum type="arabicPeriod"/>
            </a:pPr>
            <a:r>
              <a:rPr lang="en" sz="2267"/>
              <a:t>Getting or changing job? Consider ALL benefits !</a:t>
            </a:r>
            <a:endParaRPr sz="2267"/>
          </a:p>
          <a:p>
            <a:pPr lvl="1" indent="-397923">
              <a:lnSpc>
                <a:spcPct val="200000"/>
              </a:lnSpc>
              <a:spcBef>
                <a:spcPts val="0"/>
              </a:spcBef>
              <a:buSzPts val="1100"/>
            </a:pPr>
            <a:r>
              <a:rPr lang="en" sz="1467"/>
              <a:t>Salary + Health Benefits + Dental &amp; Vision Benefits + Fringe Benefits +  </a:t>
            </a:r>
            <a:r>
              <a:rPr lang="en" sz="1467" b="1">
                <a:solidFill>
                  <a:schemeClr val="accent1"/>
                </a:solidFill>
              </a:rPr>
              <a:t>Retirement Plan</a:t>
            </a:r>
            <a:endParaRPr sz="1467" b="1">
              <a:solidFill>
                <a:schemeClr val="accent1"/>
              </a:solidFill>
            </a:endParaRPr>
          </a:p>
        </p:txBody>
      </p:sp>
      <p:cxnSp>
        <p:nvCxnSpPr>
          <p:cNvPr id="131" name="Google Shape;131;p17"/>
          <p:cNvCxnSpPr/>
          <p:nvPr/>
        </p:nvCxnSpPr>
        <p:spPr>
          <a:xfrm>
            <a:off x="9383033" y="2197433"/>
            <a:ext cx="0" cy="2756400"/>
          </a:xfrm>
          <a:prstGeom prst="straightConnector1">
            <a:avLst/>
          </a:prstGeom>
          <a:noFill/>
          <a:ln w="28575" cap="flat" cmpd="sng">
            <a:solidFill>
              <a:schemeClr val="accent1"/>
            </a:solidFill>
            <a:prstDash val="solid"/>
            <a:round/>
            <a:headEnd type="none" w="med" len="med"/>
            <a:tailEnd type="none" w="med" len="med"/>
          </a:ln>
        </p:spPr>
      </p:cxnSp>
      <p:sp>
        <p:nvSpPr>
          <p:cNvPr id="132" name="Google Shape;132;p17"/>
          <p:cNvSpPr txBox="1">
            <a:spLocks noGrp="1"/>
          </p:cNvSpPr>
          <p:nvPr>
            <p:ph type="body" idx="4294967295"/>
          </p:nvPr>
        </p:nvSpPr>
        <p:spPr>
          <a:xfrm>
            <a:off x="9517500" y="3294900"/>
            <a:ext cx="2430400" cy="1320000"/>
          </a:xfrm>
          <a:prstGeom prst="rect">
            <a:avLst/>
          </a:prstGeom>
        </p:spPr>
        <p:txBody>
          <a:bodyPr spcFirstLastPara="1" vert="horz" wrap="square" lIns="121900" tIns="121900" rIns="121900" bIns="121900" rtlCol="0" anchor="t" anchorCtr="0">
            <a:noAutofit/>
          </a:bodyPr>
          <a:lstStyle/>
          <a:p>
            <a:pPr marL="0" indent="0">
              <a:lnSpc>
                <a:spcPct val="150000"/>
              </a:lnSpc>
              <a:spcBef>
                <a:spcPts val="0"/>
              </a:spcBef>
              <a:buNone/>
            </a:pPr>
            <a:r>
              <a:rPr lang="en" sz="1333">
                <a:solidFill>
                  <a:srgbClr val="666666"/>
                </a:solidFill>
              </a:rPr>
              <a:t>Mizan J. Rahman (MJ)</a:t>
            </a:r>
            <a:endParaRPr sz="1333">
              <a:solidFill>
                <a:srgbClr val="666666"/>
              </a:solidFill>
            </a:endParaRPr>
          </a:p>
          <a:p>
            <a:pPr marL="0" indent="0">
              <a:lnSpc>
                <a:spcPct val="150000"/>
              </a:lnSpc>
              <a:spcBef>
                <a:spcPts val="0"/>
              </a:spcBef>
              <a:buNone/>
            </a:pPr>
            <a:r>
              <a:rPr lang="en" sz="1333">
                <a:solidFill>
                  <a:srgbClr val="666666"/>
                </a:solidFill>
              </a:rPr>
              <a:t>Cell 818-602-1738</a:t>
            </a:r>
            <a:endParaRPr sz="1333">
              <a:solidFill>
                <a:srgbClr val="666666"/>
              </a:solidFill>
            </a:endParaRPr>
          </a:p>
          <a:p>
            <a:pPr marL="0" indent="0">
              <a:lnSpc>
                <a:spcPct val="150000"/>
              </a:lnSpc>
              <a:spcBef>
                <a:spcPts val="0"/>
              </a:spcBef>
              <a:buNone/>
            </a:pPr>
            <a:r>
              <a:rPr lang="en" sz="1333">
                <a:solidFill>
                  <a:srgbClr val="666666"/>
                </a:solidFill>
              </a:rPr>
              <a:t>mjrahman1030@gmail.com</a:t>
            </a:r>
            <a:endParaRPr sz="1333">
              <a:solidFill>
                <a:srgbClr val="666666"/>
              </a:solidFill>
            </a:endParaRPr>
          </a:p>
          <a:p>
            <a:pPr marL="0" indent="0">
              <a:lnSpc>
                <a:spcPct val="150000"/>
              </a:lnSpc>
              <a:spcBef>
                <a:spcPts val="0"/>
              </a:spcBef>
              <a:buNone/>
            </a:pPr>
            <a:r>
              <a:rPr lang="en" sz="1333">
                <a:solidFill>
                  <a:srgbClr val="666666"/>
                </a:solidFill>
              </a:rPr>
              <a:t>www.nesa401k.com</a:t>
            </a:r>
            <a:endParaRPr sz="1333">
              <a:solidFill>
                <a:srgbClr val="666666"/>
              </a:solidFill>
            </a:endParaRPr>
          </a:p>
          <a:p>
            <a:pPr marL="0" indent="0">
              <a:lnSpc>
                <a:spcPct val="150000"/>
              </a:lnSpc>
              <a:spcBef>
                <a:spcPts val="0"/>
              </a:spcBef>
              <a:buNone/>
            </a:pPr>
            <a:endParaRPr sz="1600" b="1">
              <a:solidFill>
                <a:srgbClr val="666666"/>
              </a:solidFill>
            </a:endParaRPr>
          </a:p>
          <a:p>
            <a:pPr marL="609585" indent="0">
              <a:lnSpc>
                <a:spcPct val="150000"/>
              </a:lnSpc>
              <a:spcBef>
                <a:spcPts val="2133"/>
              </a:spcBef>
              <a:spcAft>
                <a:spcPts val="2133"/>
              </a:spcAft>
              <a:buNone/>
            </a:pPr>
            <a:endParaRPr sz="2133">
              <a:solidFill>
                <a:srgbClr val="0B5394"/>
              </a:solidFill>
            </a:endParaRPr>
          </a:p>
        </p:txBody>
      </p:sp>
      <p:sp>
        <p:nvSpPr>
          <p:cNvPr id="133" name="Google Shape;133;p17"/>
          <p:cNvSpPr txBox="1">
            <a:spLocks noGrp="1"/>
          </p:cNvSpPr>
          <p:nvPr>
            <p:ph type="body" idx="4294967295"/>
          </p:nvPr>
        </p:nvSpPr>
        <p:spPr>
          <a:xfrm>
            <a:off x="9517500" y="2473467"/>
            <a:ext cx="2430400" cy="1038800"/>
          </a:xfrm>
          <a:prstGeom prst="rect">
            <a:avLst/>
          </a:prstGeom>
        </p:spPr>
        <p:txBody>
          <a:bodyPr spcFirstLastPara="1" vert="horz" wrap="square" lIns="121900" tIns="121900" rIns="121900" bIns="121900" rtlCol="0" anchor="t" anchorCtr="0">
            <a:noAutofit/>
          </a:bodyPr>
          <a:lstStyle/>
          <a:p>
            <a:pPr marL="0" indent="0">
              <a:lnSpc>
                <a:spcPct val="150000"/>
              </a:lnSpc>
              <a:spcBef>
                <a:spcPts val="0"/>
              </a:spcBef>
              <a:buNone/>
            </a:pPr>
            <a:r>
              <a:rPr lang="en" sz="2667">
                <a:solidFill>
                  <a:srgbClr val="666666"/>
                </a:solidFill>
              </a:rPr>
              <a:t>Thank You!</a:t>
            </a:r>
            <a:endParaRPr sz="2667">
              <a:solidFill>
                <a:srgbClr val="666666"/>
              </a:solidFill>
            </a:endParaRPr>
          </a:p>
          <a:p>
            <a:pPr marL="0" indent="0">
              <a:lnSpc>
                <a:spcPct val="150000"/>
              </a:lnSpc>
              <a:spcBef>
                <a:spcPts val="0"/>
              </a:spcBef>
              <a:buNone/>
            </a:pPr>
            <a:endParaRPr sz="1600" b="1">
              <a:solidFill>
                <a:srgbClr val="666666"/>
              </a:solidFill>
            </a:endParaRPr>
          </a:p>
          <a:p>
            <a:pPr marL="609585" indent="0">
              <a:lnSpc>
                <a:spcPct val="150000"/>
              </a:lnSpc>
              <a:spcBef>
                <a:spcPts val="2133"/>
              </a:spcBef>
              <a:spcAft>
                <a:spcPts val="2133"/>
              </a:spcAft>
              <a:buNone/>
            </a:pPr>
            <a:endParaRPr sz="2133">
              <a:solidFill>
                <a:srgbClr val="0B5394"/>
              </a:solidFill>
            </a:endParaRPr>
          </a:p>
        </p:txBody>
      </p:sp>
    </p:spTree>
    <p:extLst>
      <p:ext uri="{BB962C8B-B14F-4D97-AF65-F5344CB8AC3E}">
        <p14:creationId xmlns:p14="http://schemas.microsoft.com/office/powerpoint/2010/main" val="234837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Effect transition="in" filter="fade">
                                      <p:cBhvr>
                                        <p:cTn id="12"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949000" y="1633767"/>
            <a:ext cx="10294000" cy="4476000"/>
          </a:xfrm>
          <a:prstGeom prst="rect">
            <a:avLst/>
          </a:prstGeom>
          <a:noFill/>
          <a:ln>
            <a:noFill/>
          </a:ln>
        </p:spPr>
        <p:txBody>
          <a:bodyPr spcFirstLastPara="1" wrap="square" lIns="121900" tIns="121900" rIns="121900" bIns="121900" anchor="t" anchorCtr="0">
            <a:noAutofit/>
          </a:bodyPr>
          <a:lstStyle/>
          <a:p>
            <a:pPr algn="ctr"/>
            <a:r>
              <a:rPr lang="en" sz="3200">
                <a:latin typeface="Abril Fatface"/>
                <a:ea typeface="Abril Fatface"/>
                <a:cs typeface="Abril Fatface"/>
                <a:sym typeface="Abril Fatface"/>
              </a:rPr>
              <a:t>Sofia Nilsson - Marketing</a:t>
            </a:r>
            <a:endParaRPr sz="3200">
              <a:latin typeface="Abril Fatface"/>
              <a:ea typeface="Abril Fatface"/>
              <a:cs typeface="Abril Fatface"/>
              <a:sym typeface="Abril Fatface"/>
            </a:endParaRPr>
          </a:p>
          <a:p>
            <a:pPr algn="ctr"/>
            <a:endParaRPr sz="3200">
              <a:latin typeface="Abril Fatface"/>
              <a:ea typeface="Abril Fatface"/>
              <a:cs typeface="Abril Fatface"/>
              <a:sym typeface="Abril Fatface"/>
            </a:endParaRPr>
          </a:p>
          <a:p>
            <a:pPr algn="ctr"/>
            <a:endParaRPr sz="3200">
              <a:latin typeface="Abril Fatface"/>
              <a:ea typeface="Abril Fatface"/>
              <a:cs typeface="Abril Fatface"/>
              <a:sym typeface="Abril Fatface"/>
            </a:endParaRPr>
          </a:p>
          <a:p>
            <a:pPr algn="ctr"/>
            <a:r>
              <a:rPr lang="en" sz="3200">
                <a:latin typeface="Abril Fatface"/>
                <a:ea typeface="Abril Fatface"/>
                <a:cs typeface="Abril Fatface"/>
                <a:sym typeface="Abril Fatface"/>
              </a:rPr>
              <a:t>MKT 448 - Digital Marketing</a:t>
            </a:r>
            <a:endParaRPr sz="3200">
              <a:latin typeface="Abril Fatface"/>
              <a:ea typeface="Abril Fatface"/>
              <a:cs typeface="Abril Fatface"/>
              <a:sym typeface="Abril Fatface"/>
            </a:endParaRPr>
          </a:p>
          <a:p>
            <a:pPr algn="ctr"/>
            <a:r>
              <a:rPr lang="en" sz="3200">
                <a:solidFill>
                  <a:srgbClr val="38761D"/>
                </a:solidFill>
                <a:latin typeface="Abril Fatface"/>
                <a:ea typeface="Abril Fatface"/>
                <a:cs typeface="Abril Fatface"/>
                <a:sym typeface="Abril Fatface"/>
              </a:rPr>
              <a:t>Free</a:t>
            </a:r>
            <a:r>
              <a:rPr lang="en" sz="3200">
                <a:latin typeface="Abril Fatface"/>
                <a:ea typeface="Abril Fatface"/>
                <a:cs typeface="Abril Fatface"/>
                <a:sym typeface="Abril Fatface"/>
              </a:rPr>
              <a:t> Google Online Training and </a:t>
            </a:r>
            <a:r>
              <a:rPr lang="en" sz="3200">
                <a:solidFill>
                  <a:schemeClr val="accent1"/>
                </a:solidFill>
                <a:latin typeface="Abril Fatface"/>
                <a:ea typeface="Abril Fatface"/>
                <a:cs typeface="Abril Fatface"/>
                <a:sym typeface="Abril Fatface"/>
              </a:rPr>
              <a:t>Certifications</a:t>
            </a:r>
            <a:endParaRPr sz="3200">
              <a:solidFill>
                <a:schemeClr val="accent1"/>
              </a:solidFill>
              <a:latin typeface="Abril Fatface"/>
              <a:ea typeface="Abril Fatface"/>
              <a:cs typeface="Abril Fatface"/>
              <a:sym typeface="Abril Fatface"/>
            </a:endParaRPr>
          </a:p>
        </p:txBody>
      </p:sp>
    </p:spTree>
    <p:extLst>
      <p:ext uri="{BB962C8B-B14F-4D97-AF65-F5344CB8AC3E}">
        <p14:creationId xmlns:p14="http://schemas.microsoft.com/office/powerpoint/2010/main" val="1519352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4E5D-9998-434A-91C2-329695B9A91B}"/>
              </a:ext>
            </a:extLst>
          </p:cNvPr>
          <p:cNvSpPr>
            <a:spLocks noGrp="1"/>
          </p:cNvSpPr>
          <p:nvPr>
            <p:ph type="ctrTitle"/>
          </p:nvPr>
        </p:nvSpPr>
        <p:spPr>
          <a:xfrm>
            <a:off x="4872012" y="1447800"/>
            <a:ext cx="5222325" cy="3329581"/>
          </a:xfrm>
        </p:spPr>
        <p:txBody>
          <a:bodyPr>
            <a:normAutofit/>
          </a:bodyPr>
          <a:lstStyle/>
          <a:p>
            <a:pPr>
              <a:lnSpc>
                <a:spcPct val="90000"/>
              </a:lnSpc>
            </a:pPr>
            <a:r>
              <a:rPr lang="en-US" sz="5600">
                <a:solidFill>
                  <a:srgbClr val="EBEBEB"/>
                </a:solidFill>
              </a:rPr>
              <a:t>Modeling Consumers:</a:t>
            </a:r>
            <a:br>
              <a:rPr lang="en-US" sz="5600">
                <a:solidFill>
                  <a:srgbClr val="EBEBEB"/>
                </a:solidFill>
              </a:rPr>
            </a:br>
            <a:r>
              <a:rPr lang="en-US" sz="5600">
                <a:solidFill>
                  <a:srgbClr val="EBEBEB"/>
                </a:solidFill>
              </a:rPr>
              <a:t>Market Basket Analysis</a:t>
            </a:r>
          </a:p>
        </p:txBody>
      </p:sp>
      <p:sp>
        <p:nvSpPr>
          <p:cNvPr id="3" name="Subtitle 2">
            <a:extLst>
              <a:ext uri="{FF2B5EF4-FFF2-40B4-BE49-F238E27FC236}">
                <a16:creationId xmlns:a16="http://schemas.microsoft.com/office/drawing/2014/main" id="{3574524F-F2BF-43C0-B479-6071D4E68BDA}"/>
              </a:ext>
            </a:extLst>
          </p:cNvPr>
          <p:cNvSpPr>
            <a:spLocks noGrp="1"/>
          </p:cNvSpPr>
          <p:nvPr>
            <p:ph type="subTitle" idx="1"/>
          </p:nvPr>
        </p:nvSpPr>
        <p:spPr>
          <a:xfrm>
            <a:off x="4872012" y="4777380"/>
            <a:ext cx="5222326" cy="861420"/>
          </a:xfrm>
        </p:spPr>
        <p:txBody>
          <a:bodyPr>
            <a:normAutofit lnSpcReduction="10000"/>
          </a:bodyPr>
          <a:lstStyle/>
          <a:p>
            <a:r>
              <a:rPr lang="en-US">
                <a:solidFill>
                  <a:schemeClr val="tx2">
                    <a:lumMod val="40000"/>
                    <a:lumOff val="60000"/>
                  </a:schemeClr>
                </a:solidFill>
              </a:rPr>
              <a:t>BUS 497 # 13422 12/10/19</a:t>
            </a:r>
          </a:p>
          <a:p>
            <a:r>
              <a:rPr lang="en-US">
                <a:solidFill>
                  <a:schemeClr val="tx2">
                    <a:lumMod val="40000"/>
                    <a:lumOff val="60000"/>
                  </a:schemeClr>
                </a:solidFill>
              </a:rPr>
              <a:t>Brent </a:t>
            </a:r>
            <a:r>
              <a:rPr lang="en-US" u="sng">
                <a:solidFill>
                  <a:schemeClr val="tx2">
                    <a:lumMod val="40000"/>
                    <a:lumOff val="60000"/>
                  </a:schemeClr>
                </a:solidFill>
              </a:rPr>
              <a:t>Balingit</a:t>
            </a:r>
          </a:p>
        </p:txBody>
      </p:sp>
      <p:pic>
        <p:nvPicPr>
          <p:cNvPr id="7" name="Graphic 6" descr="Shopping cart">
            <a:extLst>
              <a:ext uri="{FF2B5EF4-FFF2-40B4-BE49-F238E27FC236}">
                <a16:creationId xmlns:a16="http://schemas.microsoft.com/office/drawing/2014/main" id="{A242A84B-B4E4-4078-BE52-73EE11D0E7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47240" y="2074882"/>
            <a:ext cx="2936836" cy="2936836"/>
          </a:xfrm>
          <a:prstGeom prst="rect">
            <a:avLst/>
          </a:prstGeom>
          <a:effectLst/>
        </p:spPr>
      </p:pic>
    </p:spTree>
    <p:extLst>
      <p:ext uri="{BB962C8B-B14F-4D97-AF65-F5344CB8AC3E}">
        <p14:creationId xmlns:p14="http://schemas.microsoft.com/office/powerpoint/2010/main" val="142670598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p:nvPr/>
        </p:nvSpPr>
        <p:spPr>
          <a:xfrm>
            <a:off x="1039200" y="1565567"/>
            <a:ext cx="10113600" cy="4184000"/>
          </a:xfrm>
          <a:prstGeom prst="rect">
            <a:avLst/>
          </a:prstGeom>
          <a:noFill/>
          <a:ln>
            <a:noFill/>
          </a:ln>
        </p:spPr>
        <p:txBody>
          <a:bodyPr spcFirstLastPara="1" wrap="square" lIns="121900" tIns="121900" rIns="121900" bIns="121900" anchor="t" anchorCtr="0">
            <a:noAutofit/>
          </a:bodyPr>
          <a:lstStyle/>
          <a:p>
            <a:pPr marL="609585" indent="-457189">
              <a:lnSpc>
                <a:spcPct val="150000"/>
              </a:lnSpc>
              <a:buSzPts val="1800"/>
              <a:buFont typeface="Abril Fatface"/>
              <a:buChar char="●"/>
            </a:pPr>
            <a:r>
              <a:rPr lang="en" sz="2400">
                <a:latin typeface="Abril Fatface"/>
                <a:ea typeface="Abril Fatface"/>
                <a:cs typeface="Abril Fatface"/>
                <a:sym typeface="Abril Fatface"/>
              </a:rPr>
              <a:t>Google Ads</a:t>
            </a:r>
            <a:endParaRPr sz="2400">
              <a:latin typeface="Abril Fatface"/>
              <a:ea typeface="Abril Fatface"/>
              <a:cs typeface="Abril Fatface"/>
              <a:sym typeface="Abril Fatface"/>
            </a:endParaRPr>
          </a:p>
          <a:p>
            <a:pPr marL="609585" indent="-457189">
              <a:lnSpc>
                <a:spcPct val="150000"/>
              </a:lnSpc>
              <a:buSzPts val="1800"/>
              <a:buFont typeface="Abril Fatface"/>
              <a:buChar char="●"/>
            </a:pPr>
            <a:r>
              <a:rPr lang="en" sz="2400">
                <a:latin typeface="Abril Fatface"/>
                <a:ea typeface="Abril Fatface"/>
                <a:cs typeface="Abril Fatface"/>
                <a:sym typeface="Abril Fatface"/>
              </a:rPr>
              <a:t>Google Marketing Platform</a:t>
            </a:r>
            <a:endParaRPr sz="2400">
              <a:latin typeface="Abril Fatface"/>
              <a:ea typeface="Abril Fatface"/>
              <a:cs typeface="Abril Fatface"/>
              <a:sym typeface="Abril Fatface"/>
            </a:endParaRPr>
          </a:p>
          <a:p>
            <a:pPr marL="609585" indent="-457189">
              <a:lnSpc>
                <a:spcPct val="150000"/>
              </a:lnSpc>
              <a:buSzPts val="1800"/>
              <a:buFont typeface="Abril Fatface"/>
              <a:buChar char="●"/>
            </a:pPr>
            <a:r>
              <a:rPr lang="en" sz="2400">
                <a:latin typeface="Abril Fatface"/>
                <a:ea typeface="Abril Fatface"/>
                <a:cs typeface="Abril Fatface"/>
                <a:sym typeface="Abril Fatface"/>
              </a:rPr>
              <a:t>Google Analytics</a:t>
            </a:r>
            <a:endParaRPr sz="2400">
              <a:latin typeface="Abril Fatface"/>
              <a:ea typeface="Abril Fatface"/>
              <a:cs typeface="Abril Fatface"/>
              <a:sym typeface="Abril Fatface"/>
            </a:endParaRPr>
          </a:p>
          <a:p>
            <a:pPr marL="609585" indent="-457189">
              <a:lnSpc>
                <a:spcPct val="150000"/>
              </a:lnSpc>
              <a:buSzPts val="1800"/>
              <a:buFont typeface="Abril Fatface"/>
              <a:buChar char="●"/>
            </a:pPr>
            <a:r>
              <a:rPr lang="en" sz="2400">
                <a:latin typeface="Abril Fatface"/>
                <a:ea typeface="Abril Fatface"/>
                <a:cs typeface="Abril Fatface"/>
                <a:sym typeface="Abril Fatface"/>
              </a:rPr>
              <a:t>Google My Business</a:t>
            </a:r>
            <a:endParaRPr sz="2400">
              <a:latin typeface="Abril Fatface"/>
              <a:ea typeface="Abril Fatface"/>
              <a:cs typeface="Abril Fatface"/>
              <a:sym typeface="Abril Fatface"/>
            </a:endParaRPr>
          </a:p>
          <a:p>
            <a:pPr marL="609585" indent="-457189">
              <a:lnSpc>
                <a:spcPct val="150000"/>
              </a:lnSpc>
              <a:buSzPts val="1800"/>
              <a:buFont typeface="Abril Fatface"/>
              <a:buChar char="●"/>
            </a:pPr>
            <a:r>
              <a:rPr lang="en" sz="2400">
                <a:latin typeface="Abril Fatface"/>
                <a:ea typeface="Abril Fatface"/>
                <a:cs typeface="Abril Fatface"/>
                <a:sym typeface="Abril Fatface"/>
              </a:rPr>
              <a:t>Google Ad Manager</a:t>
            </a:r>
            <a:endParaRPr sz="2400">
              <a:latin typeface="Abril Fatface"/>
              <a:ea typeface="Abril Fatface"/>
              <a:cs typeface="Abril Fatface"/>
              <a:sym typeface="Abril Fatface"/>
            </a:endParaRPr>
          </a:p>
          <a:p>
            <a:pPr marL="609585" indent="-457189">
              <a:lnSpc>
                <a:spcPct val="150000"/>
              </a:lnSpc>
              <a:buSzPts val="1800"/>
              <a:buFont typeface="Abril Fatface"/>
              <a:buChar char="●"/>
            </a:pPr>
            <a:r>
              <a:rPr lang="en" sz="2400">
                <a:latin typeface="Abril Fatface"/>
                <a:ea typeface="Abril Fatface"/>
                <a:cs typeface="Abril Fatface"/>
                <a:sym typeface="Abril Fatface"/>
              </a:rPr>
              <a:t>Manage Campaigns</a:t>
            </a:r>
            <a:endParaRPr sz="2400">
              <a:latin typeface="Abril Fatface"/>
              <a:ea typeface="Abril Fatface"/>
              <a:cs typeface="Abril Fatface"/>
              <a:sym typeface="Abril Fatface"/>
            </a:endParaRPr>
          </a:p>
          <a:p>
            <a:pPr marL="609585" indent="-457189">
              <a:lnSpc>
                <a:spcPct val="150000"/>
              </a:lnSpc>
              <a:buSzPts val="1800"/>
              <a:buFont typeface="Abril Fatface"/>
              <a:buChar char="●"/>
            </a:pPr>
            <a:r>
              <a:rPr lang="en" sz="2400">
                <a:latin typeface="Abril Fatface"/>
                <a:ea typeface="Abril Fatface"/>
                <a:cs typeface="Abril Fatface"/>
                <a:sym typeface="Abril Fatface"/>
              </a:rPr>
              <a:t>YouTube</a:t>
            </a:r>
            <a:endParaRPr sz="2400">
              <a:latin typeface="Abril Fatface"/>
              <a:ea typeface="Abril Fatface"/>
              <a:cs typeface="Abril Fatface"/>
              <a:sym typeface="Abril Fatface"/>
            </a:endParaRPr>
          </a:p>
          <a:p>
            <a:pPr marL="609585" indent="-457189">
              <a:lnSpc>
                <a:spcPct val="150000"/>
              </a:lnSpc>
              <a:buSzPts val="1800"/>
              <a:buFont typeface="Abril Fatface"/>
              <a:buChar char="●"/>
            </a:pPr>
            <a:r>
              <a:rPr lang="en" sz="2400">
                <a:latin typeface="Abril Fatface"/>
                <a:ea typeface="Abril Fatface"/>
                <a:cs typeface="Abril Fatface"/>
                <a:sym typeface="Abril Fatface"/>
              </a:rPr>
              <a:t>And more..</a:t>
            </a:r>
            <a:endParaRPr sz="2400">
              <a:latin typeface="Abril Fatface"/>
              <a:ea typeface="Abril Fatface"/>
              <a:cs typeface="Abril Fatface"/>
              <a:sym typeface="Abril Fatface"/>
            </a:endParaRPr>
          </a:p>
          <a:p>
            <a:pPr algn="r">
              <a:lnSpc>
                <a:spcPct val="115000"/>
              </a:lnSpc>
              <a:spcAft>
                <a:spcPts val="2133"/>
              </a:spcAft>
              <a:buClr>
                <a:schemeClr val="dk1"/>
              </a:buClr>
              <a:buSzPts val="1100"/>
            </a:pPr>
            <a:r>
              <a:rPr lang="en" sz="1600" u="sng">
                <a:solidFill>
                  <a:schemeClr val="accent5"/>
                </a:solidFill>
                <a:latin typeface="Abril Fatface"/>
                <a:ea typeface="Abril Fatface"/>
                <a:cs typeface="Abril Fatface"/>
                <a:sym typeface="Abril Fatface"/>
                <a:hlinkClick r:id="rId3"/>
              </a:rPr>
              <a:t>https://skillshop.withgoogle.com/</a:t>
            </a:r>
            <a:endParaRPr sz="1600">
              <a:latin typeface="Abril Fatface"/>
              <a:ea typeface="Abril Fatface"/>
              <a:cs typeface="Abril Fatface"/>
              <a:sym typeface="Abril Fatface"/>
            </a:endParaRPr>
          </a:p>
        </p:txBody>
      </p:sp>
      <p:sp>
        <p:nvSpPr>
          <p:cNvPr id="60" name="Google Shape;60;p14"/>
          <p:cNvSpPr txBox="1"/>
          <p:nvPr/>
        </p:nvSpPr>
        <p:spPr>
          <a:xfrm>
            <a:off x="2022800" y="692733"/>
            <a:ext cx="8146400" cy="651200"/>
          </a:xfrm>
          <a:prstGeom prst="rect">
            <a:avLst/>
          </a:prstGeom>
          <a:noFill/>
          <a:ln>
            <a:noFill/>
          </a:ln>
        </p:spPr>
        <p:txBody>
          <a:bodyPr spcFirstLastPara="1" wrap="square" lIns="121900" tIns="121900" rIns="121900" bIns="121900" anchor="t" anchorCtr="0">
            <a:noAutofit/>
          </a:bodyPr>
          <a:lstStyle/>
          <a:p>
            <a:pPr algn="ctr"/>
            <a:r>
              <a:rPr lang="en" sz="3200">
                <a:latin typeface="Abril Fatface"/>
                <a:ea typeface="Abril Fatface"/>
                <a:cs typeface="Abril Fatface"/>
                <a:sym typeface="Abril Fatface"/>
              </a:rPr>
              <a:t>Google Skillshop</a:t>
            </a:r>
            <a:endParaRPr sz="3200">
              <a:latin typeface="Abril Fatface"/>
              <a:ea typeface="Abril Fatface"/>
              <a:cs typeface="Abril Fatface"/>
              <a:sym typeface="Abril Fatface"/>
            </a:endParaRPr>
          </a:p>
        </p:txBody>
      </p:sp>
    </p:spTree>
    <p:extLst>
      <p:ext uri="{BB962C8B-B14F-4D97-AF65-F5344CB8AC3E}">
        <p14:creationId xmlns:p14="http://schemas.microsoft.com/office/powerpoint/2010/main" val="41057804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1966100" y="203200"/>
            <a:ext cx="8820992" cy="6451600"/>
          </a:xfrm>
          <a:prstGeom prst="rect">
            <a:avLst/>
          </a:prstGeom>
          <a:noFill/>
          <a:ln>
            <a:noFill/>
          </a:ln>
        </p:spPr>
      </p:pic>
      <p:pic>
        <p:nvPicPr>
          <p:cNvPr id="66" name="Google Shape;66;p15"/>
          <p:cNvPicPr preferRelativeResize="0"/>
          <p:nvPr/>
        </p:nvPicPr>
        <p:blipFill rotWithShape="1">
          <a:blip r:embed="rId4">
            <a:alphaModFix/>
          </a:blip>
          <a:srcRect t="51140"/>
          <a:stretch/>
        </p:blipFill>
        <p:spPr>
          <a:xfrm>
            <a:off x="1792900" y="3429000"/>
            <a:ext cx="9167403" cy="3350697"/>
          </a:xfrm>
          <a:prstGeom prst="rect">
            <a:avLst/>
          </a:prstGeom>
          <a:noFill/>
          <a:ln>
            <a:noFill/>
          </a:ln>
        </p:spPr>
      </p:pic>
    </p:spTree>
    <p:extLst>
      <p:ext uri="{BB962C8B-B14F-4D97-AF65-F5344CB8AC3E}">
        <p14:creationId xmlns:p14="http://schemas.microsoft.com/office/powerpoint/2010/main" val="10594970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6"/>
          <p:cNvPicPr preferRelativeResize="0"/>
          <p:nvPr/>
        </p:nvPicPr>
        <p:blipFill rotWithShape="1">
          <a:blip r:embed="rId3">
            <a:alphaModFix/>
          </a:blip>
          <a:srcRect r="10730"/>
          <a:stretch/>
        </p:blipFill>
        <p:spPr>
          <a:xfrm>
            <a:off x="294334" y="556233"/>
            <a:ext cx="6716065" cy="5761432"/>
          </a:xfrm>
          <a:prstGeom prst="rect">
            <a:avLst/>
          </a:prstGeom>
          <a:noFill/>
          <a:ln>
            <a:noFill/>
          </a:ln>
        </p:spPr>
      </p:pic>
      <p:sp>
        <p:nvSpPr>
          <p:cNvPr id="72" name="Google Shape;72;p16"/>
          <p:cNvSpPr txBox="1"/>
          <p:nvPr/>
        </p:nvSpPr>
        <p:spPr>
          <a:xfrm>
            <a:off x="7010400" y="1414133"/>
            <a:ext cx="4710400" cy="4045600"/>
          </a:xfrm>
          <a:prstGeom prst="rect">
            <a:avLst/>
          </a:prstGeom>
          <a:noFill/>
          <a:ln>
            <a:noFill/>
          </a:ln>
        </p:spPr>
        <p:txBody>
          <a:bodyPr spcFirstLastPara="1" wrap="square" lIns="121900" tIns="121900" rIns="121900" bIns="121900" anchor="t" anchorCtr="0">
            <a:noAutofit/>
          </a:bodyPr>
          <a:lstStyle/>
          <a:p>
            <a:pPr marL="609585" indent="-423323">
              <a:lnSpc>
                <a:spcPct val="115000"/>
              </a:lnSpc>
              <a:buClr>
                <a:schemeClr val="dk1"/>
              </a:buClr>
              <a:buSzPts val="1400"/>
              <a:buFont typeface="Abril Fatface"/>
              <a:buChar char="●"/>
            </a:pPr>
            <a:r>
              <a:rPr lang="en" sz="2400">
                <a:solidFill>
                  <a:schemeClr val="dk1"/>
                </a:solidFill>
                <a:latin typeface="Abril Fatface"/>
                <a:ea typeface="Abril Fatface"/>
                <a:cs typeface="Abril Fatface"/>
                <a:sym typeface="Abril Fatface"/>
              </a:rPr>
              <a:t>Passing score of 80% </a:t>
            </a:r>
            <a:endParaRPr sz="2400">
              <a:solidFill>
                <a:schemeClr val="dk1"/>
              </a:solidFill>
              <a:latin typeface="Abril Fatface"/>
              <a:ea typeface="Abril Fatface"/>
              <a:cs typeface="Abril Fatface"/>
              <a:sym typeface="Abril Fatface"/>
            </a:endParaRPr>
          </a:p>
          <a:p>
            <a:pPr>
              <a:lnSpc>
                <a:spcPct val="115000"/>
              </a:lnSpc>
            </a:pPr>
            <a:endParaRPr sz="2400">
              <a:solidFill>
                <a:schemeClr val="dk1"/>
              </a:solidFill>
              <a:latin typeface="Abril Fatface"/>
              <a:ea typeface="Abril Fatface"/>
              <a:cs typeface="Abril Fatface"/>
              <a:sym typeface="Abril Fatface"/>
            </a:endParaRPr>
          </a:p>
          <a:p>
            <a:pPr marL="609585" indent="-423323">
              <a:lnSpc>
                <a:spcPct val="115000"/>
              </a:lnSpc>
              <a:buClr>
                <a:schemeClr val="dk1"/>
              </a:buClr>
              <a:buSzPts val="1400"/>
              <a:buFont typeface="Abril Fatface"/>
              <a:buChar char="●"/>
            </a:pPr>
            <a:r>
              <a:rPr lang="en" sz="2400">
                <a:solidFill>
                  <a:schemeClr val="dk1"/>
                </a:solidFill>
                <a:latin typeface="Abril Fatface"/>
                <a:ea typeface="Abril Fatface"/>
                <a:cs typeface="Abril Fatface"/>
                <a:sym typeface="Abril Fatface"/>
              </a:rPr>
              <a:t>If you fail you have to wait 24 hours to retake</a:t>
            </a:r>
            <a:endParaRPr sz="2400">
              <a:solidFill>
                <a:schemeClr val="dk1"/>
              </a:solidFill>
              <a:latin typeface="Abril Fatface"/>
              <a:ea typeface="Abril Fatface"/>
              <a:cs typeface="Abril Fatface"/>
              <a:sym typeface="Abril Fatface"/>
            </a:endParaRPr>
          </a:p>
          <a:p>
            <a:pPr>
              <a:lnSpc>
                <a:spcPct val="115000"/>
              </a:lnSpc>
            </a:pPr>
            <a:endParaRPr sz="2400">
              <a:solidFill>
                <a:schemeClr val="dk1"/>
              </a:solidFill>
              <a:latin typeface="Abril Fatface"/>
              <a:ea typeface="Abril Fatface"/>
              <a:cs typeface="Abril Fatface"/>
              <a:sym typeface="Abril Fatface"/>
            </a:endParaRPr>
          </a:p>
          <a:p>
            <a:pPr marL="609585" indent="-423323">
              <a:lnSpc>
                <a:spcPct val="115000"/>
              </a:lnSpc>
              <a:buClr>
                <a:schemeClr val="dk1"/>
              </a:buClr>
              <a:buSzPts val="1400"/>
              <a:buFont typeface="Abril Fatface"/>
              <a:buChar char="●"/>
            </a:pPr>
            <a:r>
              <a:rPr lang="en" sz="2400">
                <a:solidFill>
                  <a:schemeClr val="dk1"/>
                </a:solidFill>
                <a:latin typeface="Abril Fatface"/>
                <a:ea typeface="Abril Fatface"/>
                <a:cs typeface="Abril Fatface"/>
                <a:sym typeface="Abril Fatface"/>
              </a:rPr>
              <a:t>You can take the tests as many times as you want</a:t>
            </a:r>
            <a:endParaRPr sz="2400">
              <a:solidFill>
                <a:schemeClr val="dk1"/>
              </a:solidFill>
              <a:latin typeface="Abril Fatface"/>
              <a:ea typeface="Abril Fatface"/>
              <a:cs typeface="Abril Fatface"/>
              <a:sym typeface="Abril Fatface"/>
            </a:endParaRPr>
          </a:p>
          <a:p>
            <a:pPr>
              <a:lnSpc>
                <a:spcPct val="115000"/>
              </a:lnSpc>
            </a:pPr>
            <a:endParaRPr sz="2400">
              <a:solidFill>
                <a:schemeClr val="dk1"/>
              </a:solidFill>
              <a:latin typeface="Abril Fatface"/>
              <a:ea typeface="Abril Fatface"/>
              <a:cs typeface="Abril Fatface"/>
              <a:sym typeface="Abril Fatface"/>
            </a:endParaRPr>
          </a:p>
          <a:p>
            <a:pPr marL="609585" indent="-423323">
              <a:lnSpc>
                <a:spcPct val="115000"/>
              </a:lnSpc>
              <a:buClr>
                <a:schemeClr val="dk1"/>
              </a:buClr>
              <a:buSzPts val="1400"/>
              <a:buFont typeface="Abril Fatface"/>
              <a:buChar char="●"/>
            </a:pPr>
            <a:r>
              <a:rPr lang="en" sz="2400">
                <a:solidFill>
                  <a:schemeClr val="dk1"/>
                </a:solidFill>
                <a:latin typeface="Abril Fatface"/>
                <a:ea typeface="Abril Fatface"/>
                <a:cs typeface="Abril Fatface"/>
                <a:sym typeface="Abril Fatface"/>
              </a:rPr>
              <a:t>Certifications are valid for 1 year</a:t>
            </a:r>
            <a:endParaRPr sz="2400">
              <a:solidFill>
                <a:schemeClr val="dk1"/>
              </a:solidFill>
              <a:latin typeface="Abril Fatface"/>
              <a:ea typeface="Abril Fatface"/>
              <a:cs typeface="Abril Fatface"/>
              <a:sym typeface="Abril Fatface"/>
            </a:endParaRPr>
          </a:p>
          <a:p>
            <a:pPr>
              <a:lnSpc>
                <a:spcPct val="115000"/>
              </a:lnSpc>
            </a:pPr>
            <a:endParaRPr sz="2400">
              <a:solidFill>
                <a:schemeClr val="dk1"/>
              </a:solidFill>
              <a:latin typeface="Abril Fatface"/>
              <a:ea typeface="Abril Fatface"/>
              <a:cs typeface="Abril Fatface"/>
              <a:sym typeface="Abril Fatface"/>
            </a:endParaRPr>
          </a:p>
          <a:p>
            <a:pPr marL="609585" indent="-423323">
              <a:lnSpc>
                <a:spcPct val="115000"/>
              </a:lnSpc>
              <a:buClr>
                <a:schemeClr val="dk1"/>
              </a:buClr>
              <a:buSzPts val="1400"/>
              <a:buFont typeface="Abril Fatface"/>
              <a:buChar char="●"/>
            </a:pPr>
            <a:r>
              <a:rPr lang="en" sz="2400">
                <a:solidFill>
                  <a:schemeClr val="dk1"/>
                </a:solidFill>
                <a:latin typeface="Abril Fatface"/>
                <a:ea typeface="Abril Fatface"/>
                <a:cs typeface="Abril Fatface"/>
                <a:sym typeface="Abril Fatface"/>
              </a:rPr>
              <a:t>Individual Certification</a:t>
            </a:r>
            <a:endParaRPr sz="2400">
              <a:solidFill>
                <a:schemeClr val="dk1"/>
              </a:solidFill>
              <a:latin typeface="Abril Fatface"/>
              <a:ea typeface="Abril Fatface"/>
              <a:cs typeface="Abril Fatface"/>
              <a:sym typeface="Abril Fatface"/>
            </a:endParaRPr>
          </a:p>
          <a:p>
            <a:pPr>
              <a:lnSpc>
                <a:spcPct val="115000"/>
              </a:lnSpc>
              <a:buClr>
                <a:schemeClr val="dk1"/>
              </a:buClr>
              <a:buSzPts val="1100"/>
            </a:pPr>
            <a:endParaRPr sz="2400">
              <a:solidFill>
                <a:schemeClr val="dk1"/>
              </a:solidFill>
              <a:latin typeface="Abril Fatface"/>
              <a:ea typeface="Abril Fatface"/>
              <a:cs typeface="Abril Fatface"/>
              <a:sym typeface="Abril Fatface"/>
            </a:endParaRPr>
          </a:p>
          <a:p>
            <a:pPr>
              <a:lnSpc>
                <a:spcPct val="115000"/>
              </a:lnSpc>
            </a:pPr>
            <a:endParaRPr sz="2400"/>
          </a:p>
        </p:txBody>
      </p:sp>
    </p:spTree>
    <p:extLst>
      <p:ext uri="{BB962C8B-B14F-4D97-AF65-F5344CB8AC3E}">
        <p14:creationId xmlns:p14="http://schemas.microsoft.com/office/powerpoint/2010/main" val="7139039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7"/>
          <p:cNvPicPr preferRelativeResize="0"/>
          <p:nvPr/>
        </p:nvPicPr>
        <p:blipFill>
          <a:blip r:embed="rId3">
            <a:alphaModFix/>
          </a:blip>
          <a:stretch>
            <a:fillRect/>
          </a:stretch>
        </p:blipFill>
        <p:spPr>
          <a:xfrm>
            <a:off x="1782632" y="2586168"/>
            <a:ext cx="8626733" cy="3878433"/>
          </a:xfrm>
          <a:prstGeom prst="rect">
            <a:avLst/>
          </a:prstGeom>
          <a:noFill/>
          <a:ln>
            <a:noFill/>
          </a:ln>
        </p:spPr>
      </p:pic>
      <p:sp>
        <p:nvSpPr>
          <p:cNvPr id="78" name="Google Shape;78;p17"/>
          <p:cNvSpPr txBox="1"/>
          <p:nvPr/>
        </p:nvSpPr>
        <p:spPr>
          <a:xfrm>
            <a:off x="1600200" y="249333"/>
            <a:ext cx="8991600" cy="942000"/>
          </a:xfrm>
          <a:prstGeom prst="rect">
            <a:avLst/>
          </a:prstGeom>
          <a:noFill/>
          <a:ln>
            <a:noFill/>
          </a:ln>
        </p:spPr>
        <p:txBody>
          <a:bodyPr spcFirstLastPara="1" wrap="square" lIns="121900" tIns="121900" rIns="121900" bIns="121900" anchor="t" anchorCtr="0">
            <a:noAutofit/>
          </a:bodyPr>
          <a:lstStyle/>
          <a:p>
            <a:pPr algn="ctr"/>
            <a:r>
              <a:rPr lang="en" sz="4000">
                <a:latin typeface="Abril Fatface"/>
                <a:ea typeface="Abril Fatface"/>
                <a:cs typeface="Abril Fatface"/>
                <a:sym typeface="Abril Fatface"/>
              </a:rPr>
              <a:t>Add to your resume </a:t>
            </a:r>
            <a:endParaRPr sz="4000">
              <a:latin typeface="Abril Fatface"/>
              <a:ea typeface="Abril Fatface"/>
              <a:cs typeface="Abril Fatface"/>
              <a:sym typeface="Abril Fatface"/>
            </a:endParaRPr>
          </a:p>
        </p:txBody>
      </p:sp>
      <p:sp>
        <p:nvSpPr>
          <p:cNvPr id="79" name="Google Shape;79;p17"/>
          <p:cNvSpPr txBox="1"/>
          <p:nvPr/>
        </p:nvSpPr>
        <p:spPr>
          <a:xfrm>
            <a:off x="1417800" y="995100"/>
            <a:ext cx="9356400" cy="942000"/>
          </a:xfrm>
          <a:prstGeom prst="rect">
            <a:avLst/>
          </a:prstGeom>
          <a:noFill/>
          <a:ln>
            <a:noFill/>
          </a:ln>
        </p:spPr>
        <p:txBody>
          <a:bodyPr spcFirstLastPara="1" wrap="square" lIns="121900" tIns="121900" rIns="121900" bIns="121900" anchor="t" anchorCtr="0">
            <a:noAutofit/>
          </a:bodyPr>
          <a:lstStyle/>
          <a:p>
            <a:pPr algn="ctr"/>
            <a:r>
              <a:rPr lang="en" sz="2400" i="1">
                <a:solidFill>
                  <a:srgbClr val="222222"/>
                </a:solidFill>
                <a:highlight>
                  <a:srgbClr val="FFFFFF"/>
                </a:highlight>
              </a:rPr>
              <a:t>“The </a:t>
            </a:r>
            <a:r>
              <a:rPr lang="en" sz="2400" b="1" i="1">
                <a:solidFill>
                  <a:srgbClr val="222222"/>
                </a:solidFill>
              </a:rPr>
              <a:t>Google Ads certification</a:t>
            </a:r>
            <a:r>
              <a:rPr lang="en" sz="2400" i="1">
                <a:solidFill>
                  <a:srgbClr val="222222"/>
                </a:solidFill>
                <a:highlight>
                  <a:srgbClr val="FFFFFF"/>
                </a:highlight>
              </a:rPr>
              <a:t> is a professional accreditation that </a:t>
            </a:r>
            <a:r>
              <a:rPr lang="en" sz="2400" b="1" i="1">
                <a:solidFill>
                  <a:srgbClr val="222222"/>
                </a:solidFill>
              </a:rPr>
              <a:t>Google</a:t>
            </a:r>
            <a:r>
              <a:rPr lang="en" sz="2400" i="1">
                <a:solidFill>
                  <a:srgbClr val="222222"/>
                </a:solidFill>
                <a:highlight>
                  <a:srgbClr val="FFFFFF"/>
                </a:highlight>
              </a:rPr>
              <a:t> offers to individuals who demonstrate proficiency in basic and advanced aspects of </a:t>
            </a:r>
            <a:r>
              <a:rPr lang="en" sz="2400" b="1" i="1">
                <a:solidFill>
                  <a:srgbClr val="222222"/>
                </a:solidFill>
              </a:rPr>
              <a:t>Google Ads</a:t>
            </a:r>
            <a:r>
              <a:rPr lang="en" sz="2400" i="1">
                <a:solidFill>
                  <a:srgbClr val="222222"/>
                </a:solidFill>
                <a:highlight>
                  <a:srgbClr val="FFFFFF"/>
                </a:highlight>
              </a:rPr>
              <a:t>. A </a:t>
            </a:r>
            <a:r>
              <a:rPr lang="en" sz="2400" b="1" i="1">
                <a:solidFill>
                  <a:srgbClr val="222222"/>
                </a:solidFill>
              </a:rPr>
              <a:t>Google Ads certification</a:t>
            </a:r>
            <a:r>
              <a:rPr lang="en" sz="2400" i="1">
                <a:solidFill>
                  <a:srgbClr val="222222"/>
                </a:solidFill>
                <a:highlight>
                  <a:srgbClr val="FFFFFF"/>
                </a:highlight>
              </a:rPr>
              <a:t> allows individuals to demonstrate that </a:t>
            </a:r>
            <a:r>
              <a:rPr lang="en" sz="2400" b="1" i="1">
                <a:solidFill>
                  <a:srgbClr val="222222"/>
                </a:solidFill>
              </a:rPr>
              <a:t>Google</a:t>
            </a:r>
            <a:r>
              <a:rPr lang="en" sz="2400" i="1">
                <a:solidFill>
                  <a:srgbClr val="222222"/>
                </a:solidFill>
                <a:highlight>
                  <a:srgbClr val="FFFFFF"/>
                </a:highlight>
              </a:rPr>
              <a:t> recognizes them as an expert in online advertising.”</a:t>
            </a:r>
            <a:endParaRPr sz="2400" i="1"/>
          </a:p>
        </p:txBody>
      </p:sp>
    </p:spTree>
    <p:extLst>
      <p:ext uri="{BB962C8B-B14F-4D97-AF65-F5344CB8AC3E}">
        <p14:creationId xmlns:p14="http://schemas.microsoft.com/office/powerpoint/2010/main" val="27394710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3142" y="757645"/>
            <a:ext cx="8307352" cy="981065"/>
          </a:xfrm>
        </p:spPr>
        <p:txBody>
          <a:bodyPr/>
          <a:lstStyle/>
          <a:p>
            <a:r>
              <a:rPr lang="en-US" dirty="0" smtClean="0"/>
              <a:t>Agile Project Management </a:t>
            </a:r>
            <a:endParaRPr lang="en-US" dirty="0"/>
          </a:p>
        </p:txBody>
      </p:sp>
      <p:sp>
        <p:nvSpPr>
          <p:cNvPr id="3" name="Subtitle 2"/>
          <p:cNvSpPr>
            <a:spLocks noGrp="1"/>
          </p:cNvSpPr>
          <p:nvPr>
            <p:ph type="subTitle" idx="1"/>
          </p:nvPr>
        </p:nvSpPr>
        <p:spPr>
          <a:xfrm>
            <a:off x="653142" y="1972491"/>
            <a:ext cx="8856618" cy="4284618"/>
          </a:xfrm>
        </p:spPr>
        <p:txBody>
          <a:bodyPr>
            <a:normAutofit fontScale="92500" lnSpcReduction="10000"/>
          </a:bodyPr>
          <a:lstStyle/>
          <a:p>
            <a:pPr marL="285750"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Purpose: the Agile Project Management (APM) was developed to deal with two issues in Information Technology</a:t>
            </a:r>
          </a:p>
          <a:p>
            <a:pPr marL="742950" lvl="1"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When scope cannot be determined with high confidence in advance</a:t>
            </a:r>
          </a:p>
          <a:p>
            <a:pPr marL="742950" lvl="1"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When constant scope and timeline change are expected</a:t>
            </a:r>
          </a:p>
          <a:p>
            <a:pPr marL="285750"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APS is primarily used in the software industry today, though its use is expanding rapidly to multiple in industries and functions</a:t>
            </a:r>
          </a:p>
          <a:p>
            <a:pPr marL="285750"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Major firms such as Sky, Philips, and JP Morgan Chase all use APM to enhance their business processes</a:t>
            </a:r>
          </a:p>
          <a:p>
            <a:pPr marL="285750"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Agile differences from Traditional include</a:t>
            </a:r>
          </a:p>
          <a:p>
            <a:pPr marL="742950" lvl="1"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Small team is located at a single site and collaborates closely everyday</a:t>
            </a:r>
          </a:p>
          <a:p>
            <a:pPr marL="742950" lvl="1"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Teams deal with one requirement at a time</a:t>
            </a:r>
          </a:p>
          <a:p>
            <a:pPr marL="742950" lvl="1" indent="-285750" algn="l">
              <a:buFont typeface="Arial" panose="020B0604020202020204" pitchFamily="34" charset="0"/>
              <a:buChar char="•"/>
            </a:pPr>
            <a:r>
              <a:rPr lang="en-US" dirty="0" smtClean="0">
                <a:latin typeface="Arial" panose="020B0604020202020204" pitchFamily="34" charset="0"/>
                <a:cs typeface="Arial" panose="020B0604020202020204" pitchFamily="34" charset="0"/>
              </a:rPr>
              <a:t>Traditional is a more of a sequential set of batch processes, whereas APM is more of a continues flow process </a:t>
            </a:r>
          </a:p>
          <a:p>
            <a:pPr marL="285750" indent="-285750" algn="l">
              <a:buFont typeface="Arial" panose="020B0604020202020204" pitchFamily="34" charset="0"/>
              <a:buChar char="•"/>
            </a:pPr>
            <a:endParaRPr lang="en-US" dirty="0" smtClean="0"/>
          </a:p>
          <a:p>
            <a:pPr marL="742950" lvl="1" indent="-285750" algn="l">
              <a:buFont typeface="Arial" panose="020B0604020202020204" pitchFamily="34" charset="0"/>
              <a:buChar char="•"/>
            </a:pPr>
            <a:endParaRPr lang="en-US" dirty="0"/>
          </a:p>
        </p:txBody>
      </p:sp>
      <p:sp>
        <p:nvSpPr>
          <p:cNvPr id="6" name="Footer Placeholder 5"/>
          <p:cNvSpPr>
            <a:spLocks noGrp="1"/>
          </p:cNvSpPr>
          <p:nvPr>
            <p:ph type="ftr" sz="quarter" idx="11"/>
          </p:nvPr>
        </p:nvSpPr>
        <p:spPr>
          <a:xfrm>
            <a:off x="653142" y="6443698"/>
            <a:ext cx="6297612" cy="365125"/>
          </a:xfrm>
        </p:spPr>
        <p:txBody>
          <a:bodyPr/>
          <a:lstStyle/>
          <a:p>
            <a:r>
              <a:rPr lang="en-US" sz="1200" dirty="0" smtClean="0"/>
              <a:t>Cheol Myoung</a:t>
            </a:r>
            <a:endParaRPr lang="en-US" sz="1200"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124</a:t>
            </a:fld>
            <a:endParaRPr lang="en-US" dirty="0"/>
          </a:p>
        </p:txBody>
      </p:sp>
    </p:spTree>
    <p:extLst>
      <p:ext uri="{BB962C8B-B14F-4D97-AF65-F5344CB8AC3E}">
        <p14:creationId xmlns:p14="http://schemas.microsoft.com/office/powerpoint/2010/main" val="107160390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3142" y="757645"/>
            <a:ext cx="8307352" cy="981065"/>
          </a:xfrm>
        </p:spPr>
        <p:txBody>
          <a:bodyPr/>
          <a:lstStyle/>
          <a:p>
            <a:pPr algn="l"/>
            <a:r>
              <a:rPr lang="en-US" dirty="0" smtClean="0"/>
              <a:t>12 Agile Principles </a:t>
            </a:r>
            <a:endParaRPr lang="en-US" dirty="0"/>
          </a:p>
        </p:txBody>
      </p:sp>
      <p:sp>
        <p:nvSpPr>
          <p:cNvPr id="3" name="Subtitle 2"/>
          <p:cNvSpPr>
            <a:spLocks noGrp="1"/>
          </p:cNvSpPr>
          <p:nvPr>
            <p:ph type="subTitle" idx="1"/>
          </p:nvPr>
        </p:nvSpPr>
        <p:spPr>
          <a:xfrm>
            <a:off x="653142" y="1972491"/>
            <a:ext cx="8856618" cy="4284618"/>
          </a:xfrm>
        </p:spPr>
        <p:txBody>
          <a:bodyPr>
            <a:normAutofit fontScale="92500" lnSpcReduction="20000"/>
          </a:bodyPr>
          <a:lstStyle/>
          <a:p>
            <a:pPr marL="342900" indent="-342900" algn="l">
              <a:buFont typeface="+mj-lt"/>
              <a:buAutoNum type="arabicPeriod"/>
            </a:pPr>
            <a:r>
              <a:rPr lang="en-US" dirty="0" smtClean="0">
                <a:latin typeface="Arial" panose="020B0604020202020204" pitchFamily="34" charset="0"/>
                <a:cs typeface="Arial" panose="020B0604020202020204" pitchFamily="34" charset="0"/>
              </a:rPr>
              <a:t>Highest priority is to SATISFY THE CUSTOMER  through early delivery of valuable software</a:t>
            </a:r>
          </a:p>
          <a:p>
            <a:pPr marL="342900" indent="-342900" algn="l">
              <a:buFont typeface="+mj-lt"/>
              <a:buAutoNum type="arabicPeriod"/>
            </a:pPr>
            <a:r>
              <a:rPr lang="en-US" dirty="0" smtClean="0">
                <a:latin typeface="Arial" panose="020B0604020202020204" pitchFamily="34" charset="0"/>
                <a:cs typeface="Arial" panose="020B0604020202020204" pitchFamily="34" charset="0"/>
              </a:rPr>
              <a:t>Welcome CHANING REQUIREMENT</a:t>
            </a:r>
          </a:p>
          <a:p>
            <a:pPr marL="342900" indent="-342900" algn="l">
              <a:buFont typeface="+mj-lt"/>
              <a:buAutoNum type="arabicPeriod"/>
            </a:pPr>
            <a:r>
              <a:rPr lang="en-US" dirty="0" smtClean="0">
                <a:latin typeface="Arial" panose="020B0604020202020204" pitchFamily="34" charset="0"/>
                <a:cs typeface="Arial" panose="020B0604020202020204" pitchFamily="34" charset="0"/>
              </a:rPr>
              <a:t>Deliver working software FREQUENTLY, from a couple of weeks to months</a:t>
            </a:r>
          </a:p>
          <a:p>
            <a:pPr marL="342900" indent="-342900" algn="l">
              <a:buFont typeface="+mj-lt"/>
              <a:buAutoNum type="arabicPeriod"/>
            </a:pPr>
            <a:r>
              <a:rPr lang="en-US" dirty="0" smtClean="0">
                <a:latin typeface="Arial" panose="020B0604020202020204" pitchFamily="34" charset="0"/>
                <a:cs typeface="Arial" panose="020B0604020202020204" pitchFamily="34" charset="0"/>
              </a:rPr>
              <a:t>Work TOGETHER DAILY through the project</a:t>
            </a:r>
          </a:p>
          <a:p>
            <a:pPr marL="342900" indent="-342900" algn="l">
              <a:buFont typeface="+mj-lt"/>
              <a:buAutoNum type="arabicPeriod"/>
            </a:pPr>
            <a:r>
              <a:rPr lang="en-US" dirty="0" smtClean="0">
                <a:latin typeface="Arial" panose="020B0604020202020204" pitchFamily="34" charset="0"/>
                <a:cs typeface="Arial" panose="020B0604020202020204" pitchFamily="34" charset="0"/>
              </a:rPr>
              <a:t>Build project around MOTIVIATED INDIVIDUALS, give them the environment and support they need, and trust to get the job done</a:t>
            </a:r>
          </a:p>
          <a:p>
            <a:pPr marL="342900" indent="-342900" algn="l">
              <a:buFont typeface="+mj-lt"/>
              <a:buAutoNum type="arabicPeriod"/>
            </a:pPr>
            <a:r>
              <a:rPr lang="en-US" dirty="0" smtClean="0">
                <a:latin typeface="Arial" panose="020B0604020202020204" pitchFamily="34" charset="0"/>
                <a:cs typeface="Arial" panose="020B0604020202020204" pitchFamily="34" charset="0"/>
              </a:rPr>
              <a:t>Face to Face conversation</a:t>
            </a:r>
          </a:p>
          <a:p>
            <a:pPr marL="342900" indent="-342900" algn="l">
              <a:buFont typeface="+mj-lt"/>
              <a:buAutoNum type="arabicPeriod"/>
            </a:pPr>
            <a:r>
              <a:rPr lang="en-US" dirty="0" smtClean="0">
                <a:latin typeface="Arial" panose="020B0604020202020204" pitchFamily="34" charset="0"/>
                <a:cs typeface="Arial" panose="020B0604020202020204" pitchFamily="34" charset="0"/>
              </a:rPr>
              <a:t>WORKING SOFTWARE is the primary measure of progress</a:t>
            </a:r>
          </a:p>
          <a:p>
            <a:pPr marL="342900" indent="-342900" algn="l">
              <a:buFont typeface="+mj-lt"/>
              <a:buAutoNum type="arabicPeriod"/>
            </a:pPr>
            <a:r>
              <a:rPr lang="en-US" dirty="0" smtClean="0">
                <a:latin typeface="Arial" panose="020B0604020202020204" pitchFamily="34" charset="0"/>
                <a:cs typeface="Arial" panose="020B0604020202020204" pitchFamily="34" charset="0"/>
              </a:rPr>
              <a:t>Process promote sustainable development. The sponsors, developers and users should be able to maintain a constant pace indefinitely</a:t>
            </a:r>
          </a:p>
          <a:p>
            <a:pPr marL="742950" lvl="1" indent="-285750" algn="l">
              <a:buFont typeface="Arial" panose="020B0604020202020204" pitchFamily="34" charset="0"/>
              <a:buChar char="•"/>
            </a:pPr>
            <a:endParaRPr lang="en-US" dirty="0"/>
          </a:p>
        </p:txBody>
      </p:sp>
      <p:sp>
        <p:nvSpPr>
          <p:cNvPr id="5" name="Footer Placeholder 4"/>
          <p:cNvSpPr>
            <a:spLocks noGrp="1"/>
          </p:cNvSpPr>
          <p:nvPr>
            <p:ph type="ftr" sz="quarter" idx="11"/>
          </p:nvPr>
        </p:nvSpPr>
        <p:spPr/>
        <p:txBody>
          <a:bodyPr/>
          <a:lstStyle/>
          <a:p>
            <a:r>
              <a:rPr lang="en-US" smtClean="0"/>
              <a:t>Cheol Myoung</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125</a:t>
            </a:fld>
            <a:endParaRPr lang="en-US" dirty="0"/>
          </a:p>
        </p:txBody>
      </p:sp>
    </p:spTree>
    <p:extLst>
      <p:ext uri="{BB962C8B-B14F-4D97-AF65-F5344CB8AC3E}">
        <p14:creationId xmlns:p14="http://schemas.microsoft.com/office/powerpoint/2010/main" val="185523324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3142" y="757645"/>
            <a:ext cx="8307352" cy="981065"/>
          </a:xfrm>
        </p:spPr>
        <p:txBody>
          <a:bodyPr/>
          <a:lstStyle/>
          <a:p>
            <a:pPr algn="l"/>
            <a:r>
              <a:rPr lang="en-US" dirty="0" smtClean="0"/>
              <a:t>12 Agile Principles </a:t>
            </a:r>
            <a:endParaRPr lang="en-US" dirty="0"/>
          </a:p>
        </p:txBody>
      </p:sp>
      <p:sp>
        <p:nvSpPr>
          <p:cNvPr id="3" name="Subtitle 2"/>
          <p:cNvSpPr>
            <a:spLocks noGrp="1"/>
          </p:cNvSpPr>
          <p:nvPr>
            <p:ph type="subTitle" idx="1"/>
          </p:nvPr>
        </p:nvSpPr>
        <p:spPr>
          <a:xfrm>
            <a:off x="653142" y="1972491"/>
            <a:ext cx="8856618" cy="4284618"/>
          </a:xfrm>
        </p:spPr>
        <p:txBody>
          <a:bodyPr>
            <a:normAutofit/>
          </a:bodyPr>
          <a:lstStyle/>
          <a:p>
            <a:pPr marL="342900" indent="-342900" algn="l">
              <a:buFont typeface="+mj-lt"/>
              <a:buAutoNum type="arabicPeriod" startAt="9"/>
            </a:pPr>
            <a:r>
              <a:rPr lang="en-US" dirty="0" smtClean="0">
                <a:latin typeface="Arial" panose="020B0604020202020204" pitchFamily="34" charset="0"/>
                <a:cs typeface="Arial" panose="020B0604020202020204" pitchFamily="34" charset="0"/>
              </a:rPr>
              <a:t>Continues attention to TECHNICAL EXCELLENCE and GOOD DESIGN ENHANCE agility</a:t>
            </a:r>
          </a:p>
          <a:p>
            <a:pPr marL="342900" indent="-342900" algn="l">
              <a:buFont typeface="+mj-lt"/>
              <a:buAutoNum type="arabicPeriod" startAt="9"/>
            </a:pPr>
            <a:r>
              <a:rPr lang="en-US" dirty="0" smtClean="0">
                <a:latin typeface="Arial" panose="020B0604020202020204" pitchFamily="34" charset="0"/>
                <a:cs typeface="Arial" panose="020B0604020202020204" pitchFamily="34" charset="0"/>
              </a:rPr>
              <a:t>SIMPLICITY- the art of maximizing the amount of work not done is essential</a:t>
            </a:r>
          </a:p>
          <a:p>
            <a:pPr marL="342900" indent="-342900" algn="l">
              <a:buFont typeface="+mj-lt"/>
              <a:buAutoNum type="arabicPeriod" startAt="9"/>
            </a:pPr>
            <a:r>
              <a:rPr lang="en-US" dirty="0" smtClean="0">
                <a:latin typeface="Arial" panose="020B0604020202020204" pitchFamily="34" charset="0"/>
                <a:cs typeface="Arial" panose="020B0604020202020204" pitchFamily="34" charset="0"/>
              </a:rPr>
              <a:t>The best architectures, requirements, and designs emerge from self-organizing teams</a:t>
            </a:r>
          </a:p>
          <a:p>
            <a:pPr marL="342900" indent="-342900" algn="l">
              <a:buFont typeface="+mj-lt"/>
              <a:buAutoNum type="arabicPeriod" startAt="9"/>
            </a:pPr>
            <a:r>
              <a:rPr lang="en-US" dirty="0" smtClean="0">
                <a:latin typeface="Arial" panose="020B0604020202020204" pitchFamily="34" charset="0"/>
                <a:cs typeface="Arial" panose="020B0604020202020204" pitchFamily="34" charset="0"/>
              </a:rPr>
              <a:t>The team reflects on how to become more effective then tunes and adjusts its behavior accordingly</a:t>
            </a:r>
          </a:p>
          <a:p>
            <a:pPr marL="742950" lvl="1" indent="-285750" algn="l">
              <a:buFont typeface="Arial" panose="020B0604020202020204" pitchFamily="34" charset="0"/>
              <a:buChar char="•"/>
            </a:pPr>
            <a:endParaRPr lang="en-US" dirty="0"/>
          </a:p>
        </p:txBody>
      </p:sp>
      <p:sp>
        <p:nvSpPr>
          <p:cNvPr id="5" name="Footer Placeholder 4"/>
          <p:cNvSpPr>
            <a:spLocks noGrp="1"/>
          </p:cNvSpPr>
          <p:nvPr>
            <p:ph type="ftr" sz="quarter" idx="11"/>
          </p:nvPr>
        </p:nvSpPr>
        <p:spPr/>
        <p:txBody>
          <a:bodyPr/>
          <a:lstStyle/>
          <a:p>
            <a:r>
              <a:rPr lang="en-US" smtClean="0"/>
              <a:t>Cheol Myoung</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126</a:t>
            </a:fld>
            <a:endParaRPr lang="en-US" dirty="0"/>
          </a:p>
        </p:txBody>
      </p:sp>
    </p:spTree>
    <p:extLst>
      <p:ext uri="{BB962C8B-B14F-4D97-AF65-F5344CB8AC3E}">
        <p14:creationId xmlns:p14="http://schemas.microsoft.com/office/powerpoint/2010/main" val="137572409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3142" y="757645"/>
            <a:ext cx="8307352" cy="981065"/>
          </a:xfrm>
        </p:spPr>
        <p:txBody>
          <a:bodyPr/>
          <a:lstStyle/>
          <a:p>
            <a:pPr algn="l"/>
            <a:r>
              <a:rPr lang="en-US" dirty="0" smtClean="0"/>
              <a:t>Agile vs Traditional</a:t>
            </a:r>
            <a:endParaRPr lang="en-US" dirty="0"/>
          </a:p>
        </p:txBody>
      </p:sp>
      <p:sp>
        <p:nvSpPr>
          <p:cNvPr id="3" name="Subtitle 2"/>
          <p:cNvSpPr>
            <a:spLocks noGrp="1"/>
          </p:cNvSpPr>
          <p:nvPr>
            <p:ph type="subTitle" idx="1"/>
          </p:nvPr>
        </p:nvSpPr>
        <p:spPr>
          <a:xfrm>
            <a:off x="653142" y="1972491"/>
            <a:ext cx="8856618" cy="4284618"/>
          </a:xfrm>
        </p:spPr>
        <p:txBody>
          <a:bodyPr>
            <a:normAutofit/>
          </a:bodyPr>
          <a:lstStyle/>
          <a:p>
            <a:pPr marL="285750" indent="-285750" algn="l">
              <a:buFont typeface="Arial" panose="020B0604020202020204" pitchFamily="34" charset="0"/>
              <a:buChar char="•"/>
            </a:pPr>
            <a:endParaRPr lang="en-US" dirty="0" smtClean="0"/>
          </a:p>
          <a:p>
            <a:pPr marL="742950" lvl="1" indent="-285750" algn="l">
              <a:buFont typeface="Arial" panose="020B0604020202020204" pitchFamily="34" charset="0"/>
              <a:buChar char="•"/>
            </a:pPr>
            <a:endParaRPr lang="en-US" dirty="0"/>
          </a:p>
        </p:txBody>
      </p:sp>
      <p:graphicFrame>
        <p:nvGraphicFramePr>
          <p:cNvPr id="4" name="Table 3"/>
          <p:cNvGraphicFramePr>
            <a:graphicFrameLocks noGrp="1"/>
          </p:cNvGraphicFramePr>
          <p:nvPr>
            <p:extLst/>
          </p:nvPr>
        </p:nvGraphicFramePr>
        <p:xfrm>
          <a:off x="1017451" y="1980328"/>
          <a:ext cx="8128000" cy="33375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462650331"/>
                    </a:ext>
                  </a:extLst>
                </a:gridCol>
                <a:gridCol w="4064000">
                  <a:extLst>
                    <a:ext uri="{9D8B030D-6E8A-4147-A177-3AD203B41FA5}">
                      <a16:colId xmlns:a16="http://schemas.microsoft.com/office/drawing/2014/main" val="1943701439"/>
                    </a:ext>
                  </a:extLst>
                </a:gridCol>
              </a:tblGrid>
              <a:tr h="370840">
                <a:tc>
                  <a:txBody>
                    <a:bodyPr/>
                    <a:lstStyle/>
                    <a:p>
                      <a:r>
                        <a:rPr lang="en-US" dirty="0" smtClean="0"/>
                        <a:t>Agile</a:t>
                      </a:r>
                      <a:r>
                        <a:rPr lang="en-US" baseline="0" dirty="0" smtClean="0"/>
                        <a:t> </a:t>
                      </a:r>
                      <a:endParaRPr lang="en-US" dirty="0"/>
                    </a:p>
                  </a:txBody>
                  <a:tcPr/>
                </a:tc>
                <a:tc>
                  <a:txBody>
                    <a:bodyPr/>
                    <a:lstStyle/>
                    <a:p>
                      <a:r>
                        <a:rPr lang="en-US" dirty="0" smtClean="0"/>
                        <a:t>Traditional</a:t>
                      </a:r>
                      <a:endParaRPr lang="en-US" dirty="0"/>
                    </a:p>
                  </a:txBody>
                  <a:tcPr/>
                </a:tc>
                <a:extLst>
                  <a:ext uri="{0D108BD9-81ED-4DB2-BD59-A6C34878D82A}">
                    <a16:rowId xmlns:a16="http://schemas.microsoft.com/office/drawing/2014/main" val="78440934"/>
                  </a:ext>
                </a:extLst>
              </a:tr>
              <a:tr h="370840">
                <a:tc>
                  <a:txBody>
                    <a:bodyPr/>
                    <a:lstStyle/>
                    <a:p>
                      <a:r>
                        <a:rPr lang="en-US" dirty="0" smtClean="0"/>
                        <a:t>Continues Design</a:t>
                      </a:r>
                    </a:p>
                  </a:txBody>
                  <a:tcPr/>
                </a:tc>
                <a:tc>
                  <a:txBody>
                    <a:bodyPr/>
                    <a:lstStyle/>
                    <a:p>
                      <a:r>
                        <a:rPr lang="en-US" dirty="0" smtClean="0"/>
                        <a:t>Design up front</a:t>
                      </a:r>
                      <a:endParaRPr lang="en-US" dirty="0"/>
                    </a:p>
                  </a:txBody>
                  <a:tcPr/>
                </a:tc>
                <a:extLst>
                  <a:ext uri="{0D108BD9-81ED-4DB2-BD59-A6C34878D82A}">
                    <a16:rowId xmlns:a16="http://schemas.microsoft.com/office/drawing/2014/main" val="971383277"/>
                  </a:ext>
                </a:extLst>
              </a:tr>
              <a:tr h="370840">
                <a:tc>
                  <a:txBody>
                    <a:bodyPr/>
                    <a:lstStyle/>
                    <a:p>
                      <a:r>
                        <a:rPr lang="en-US" dirty="0" smtClean="0"/>
                        <a:t>Flexible</a:t>
                      </a:r>
                      <a:endParaRPr lang="en-US" dirty="0"/>
                    </a:p>
                  </a:txBody>
                  <a:tcPr/>
                </a:tc>
                <a:tc>
                  <a:txBody>
                    <a:bodyPr/>
                    <a:lstStyle/>
                    <a:p>
                      <a:r>
                        <a:rPr lang="en-US" dirty="0" smtClean="0"/>
                        <a:t>Fixed scope</a:t>
                      </a:r>
                    </a:p>
                  </a:txBody>
                  <a:tcPr/>
                </a:tc>
                <a:extLst>
                  <a:ext uri="{0D108BD9-81ED-4DB2-BD59-A6C34878D82A}">
                    <a16:rowId xmlns:a16="http://schemas.microsoft.com/office/drawing/2014/main" val="3039359751"/>
                  </a:ext>
                </a:extLst>
              </a:tr>
              <a:tr h="370840">
                <a:tc>
                  <a:txBody>
                    <a:bodyPr/>
                    <a:lstStyle/>
                    <a:p>
                      <a:r>
                        <a:rPr lang="en-US" dirty="0" smtClean="0"/>
                        <a:t>Features/Requirements</a:t>
                      </a:r>
                      <a:endParaRPr lang="en-US" dirty="0"/>
                    </a:p>
                  </a:txBody>
                  <a:tcPr/>
                </a:tc>
                <a:tc>
                  <a:txBody>
                    <a:bodyPr/>
                    <a:lstStyle/>
                    <a:p>
                      <a:r>
                        <a:rPr lang="en-US" dirty="0" smtClean="0"/>
                        <a:t>Deliverables</a:t>
                      </a:r>
                      <a:endParaRPr lang="en-US" dirty="0"/>
                    </a:p>
                  </a:txBody>
                  <a:tcPr/>
                </a:tc>
                <a:extLst>
                  <a:ext uri="{0D108BD9-81ED-4DB2-BD59-A6C34878D82A}">
                    <a16:rowId xmlns:a16="http://schemas.microsoft.com/office/drawing/2014/main" val="3640678357"/>
                  </a:ext>
                </a:extLst>
              </a:tr>
              <a:tr h="370840">
                <a:tc>
                  <a:txBody>
                    <a:bodyPr/>
                    <a:lstStyle/>
                    <a:p>
                      <a:r>
                        <a:rPr lang="en-US" dirty="0" smtClean="0"/>
                        <a:t>Freeze design as late as possible</a:t>
                      </a:r>
                      <a:endParaRPr lang="en-US" dirty="0"/>
                    </a:p>
                  </a:txBody>
                  <a:tcPr/>
                </a:tc>
                <a:tc>
                  <a:txBody>
                    <a:bodyPr/>
                    <a:lstStyle/>
                    <a:p>
                      <a:r>
                        <a:rPr lang="en-US" dirty="0" smtClean="0"/>
                        <a:t>Freeze design as early as possible</a:t>
                      </a:r>
                      <a:endParaRPr lang="en-US" dirty="0"/>
                    </a:p>
                  </a:txBody>
                  <a:tcPr/>
                </a:tc>
                <a:extLst>
                  <a:ext uri="{0D108BD9-81ED-4DB2-BD59-A6C34878D82A}">
                    <a16:rowId xmlns:a16="http://schemas.microsoft.com/office/drawing/2014/main" val="1799706001"/>
                  </a:ext>
                </a:extLst>
              </a:tr>
              <a:tr h="370840">
                <a:tc>
                  <a:txBody>
                    <a:bodyPr/>
                    <a:lstStyle/>
                    <a:p>
                      <a:r>
                        <a:rPr lang="en-US" dirty="0" smtClean="0"/>
                        <a:t>High Uncertainty</a:t>
                      </a:r>
                      <a:endParaRPr lang="en-US" dirty="0"/>
                    </a:p>
                  </a:txBody>
                  <a:tcPr/>
                </a:tc>
                <a:tc>
                  <a:txBody>
                    <a:bodyPr/>
                    <a:lstStyle/>
                    <a:p>
                      <a:r>
                        <a:rPr lang="en-US" dirty="0" smtClean="0"/>
                        <a:t>Low Uncertainty</a:t>
                      </a:r>
                      <a:endParaRPr lang="en-US" dirty="0"/>
                    </a:p>
                  </a:txBody>
                  <a:tcPr/>
                </a:tc>
                <a:extLst>
                  <a:ext uri="{0D108BD9-81ED-4DB2-BD59-A6C34878D82A}">
                    <a16:rowId xmlns:a16="http://schemas.microsoft.com/office/drawing/2014/main" val="2984586445"/>
                  </a:ext>
                </a:extLst>
              </a:tr>
              <a:tr h="370840">
                <a:tc>
                  <a:txBody>
                    <a:bodyPr/>
                    <a:lstStyle/>
                    <a:p>
                      <a:r>
                        <a:rPr lang="en-US" dirty="0" smtClean="0"/>
                        <a:t>Embrace Change</a:t>
                      </a:r>
                      <a:endParaRPr lang="en-US" dirty="0"/>
                    </a:p>
                  </a:txBody>
                  <a:tcPr/>
                </a:tc>
                <a:tc>
                  <a:txBody>
                    <a:bodyPr/>
                    <a:lstStyle/>
                    <a:p>
                      <a:r>
                        <a:rPr lang="en-US" dirty="0" smtClean="0"/>
                        <a:t>Avoid Change</a:t>
                      </a:r>
                      <a:endParaRPr lang="en-US" dirty="0"/>
                    </a:p>
                  </a:txBody>
                  <a:tcPr/>
                </a:tc>
                <a:extLst>
                  <a:ext uri="{0D108BD9-81ED-4DB2-BD59-A6C34878D82A}">
                    <a16:rowId xmlns:a16="http://schemas.microsoft.com/office/drawing/2014/main" val="1053196499"/>
                  </a:ext>
                </a:extLst>
              </a:tr>
              <a:tr h="370840">
                <a:tc>
                  <a:txBody>
                    <a:bodyPr/>
                    <a:lstStyle/>
                    <a:p>
                      <a:r>
                        <a:rPr lang="en-US" dirty="0" smtClean="0"/>
                        <a:t>High Customer Interaction</a:t>
                      </a:r>
                      <a:endParaRPr lang="en-US" dirty="0"/>
                    </a:p>
                  </a:txBody>
                  <a:tcPr/>
                </a:tc>
                <a:tc>
                  <a:txBody>
                    <a:bodyPr/>
                    <a:lstStyle/>
                    <a:p>
                      <a:r>
                        <a:rPr lang="en-US" dirty="0" smtClean="0"/>
                        <a:t>Low Customer Interaction</a:t>
                      </a:r>
                      <a:endParaRPr lang="en-US" dirty="0"/>
                    </a:p>
                  </a:txBody>
                  <a:tcPr/>
                </a:tc>
                <a:extLst>
                  <a:ext uri="{0D108BD9-81ED-4DB2-BD59-A6C34878D82A}">
                    <a16:rowId xmlns:a16="http://schemas.microsoft.com/office/drawing/2014/main" val="834895205"/>
                  </a:ext>
                </a:extLst>
              </a:tr>
              <a:tr h="370840">
                <a:tc>
                  <a:txBody>
                    <a:bodyPr/>
                    <a:lstStyle/>
                    <a:p>
                      <a:r>
                        <a:rPr lang="en-US" dirty="0" smtClean="0"/>
                        <a:t>Self-organized project</a:t>
                      </a:r>
                      <a:r>
                        <a:rPr lang="en-US" baseline="0" dirty="0" smtClean="0"/>
                        <a:t> teams</a:t>
                      </a:r>
                      <a:endParaRPr lang="en-US" dirty="0"/>
                    </a:p>
                  </a:txBody>
                  <a:tcPr/>
                </a:tc>
                <a:tc>
                  <a:txBody>
                    <a:bodyPr/>
                    <a:lstStyle/>
                    <a:p>
                      <a:r>
                        <a:rPr lang="en-US" dirty="0" smtClean="0"/>
                        <a:t>Conventional</a:t>
                      </a:r>
                      <a:r>
                        <a:rPr lang="en-US" baseline="0" dirty="0" smtClean="0"/>
                        <a:t> project teams</a:t>
                      </a:r>
                      <a:endParaRPr lang="en-US" dirty="0"/>
                    </a:p>
                  </a:txBody>
                  <a:tcPr/>
                </a:tc>
                <a:extLst>
                  <a:ext uri="{0D108BD9-81ED-4DB2-BD59-A6C34878D82A}">
                    <a16:rowId xmlns:a16="http://schemas.microsoft.com/office/drawing/2014/main" val="3735406289"/>
                  </a:ext>
                </a:extLst>
              </a:tr>
            </a:tbl>
          </a:graphicData>
        </a:graphic>
      </p:graphicFrame>
      <p:sp>
        <p:nvSpPr>
          <p:cNvPr id="6" name="Footer Placeholder 5"/>
          <p:cNvSpPr>
            <a:spLocks noGrp="1"/>
          </p:cNvSpPr>
          <p:nvPr>
            <p:ph type="ftr" sz="quarter" idx="11"/>
          </p:nvPr>
        </p:nvSpPr>
        <p:spPr/>
        <p:txBody>
          <a:bodyPr/>
          <a:lstStyle/>
          <a:p>
            <a:r>
              <a:rPr lang="en-US" smtClean="0"/>
              <a:t>Cheol Myoung</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127</a:t>
            </a:fld>
            <a:endParaRPr lang="en-US" dirty="0"/>
          </a:p>
        </p:txBody>
      </p:sp>
    </p:spTree>
    <p:extLst>
      <p:ext uri="{BB962C8B-B14F-4D97-AF65-F5344CB8AC3E}">
        <p14:creationId xmlns:p14="http://schemas.microsoft.com/office/powerpoint/2010/main" val="2140659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B54B-A1BF-4B5B-9647-C309325D3586}"/>
              </a:ext>
            </a:extLst>
          </p:cNvPr>
          <p:cNvSpPr>
            <a:spLocks noGrp="1"/>
          </p:cNvSpPr>
          <p:nvPr>
            <p:ph type="title"/>
          </p:nvPr>
        </p:nvSpPr>
        <p:spPr>
          <a:xfrm>
            <a:off x="648930" y="629267"/>
            <a:ext cx="9252154" cy="1016654"/>
          </a:xfrm>
        </p:spPr>
        <p:txBody>
          <a:bodyPr>
            <a:normAutofit/>
          </a:bodyPr>
          <a:lstStyle/>
          <a:p>
            <a:r>
              <a:rPr lang="en-US">
                <a:solidFill>
                  <a:srgbClr val="EBEBEB"/>
                </a:solidFill>
              </a:rPr>
              <a:t>Introduction</a:t>
            </a:r>
          </a:p>
        </p:txBody>
      </p:sp>
      <p:graphicFrame>
        <p:nvGraphicFramePr>
          <p:cNvPr id="5" name="Content Placeholder 2">
            <a:extLst>
              <a:ext uri="{FF2B5EF4-FFF2-40B4-BE49-F238E27FC236}">
                <a16:creationId xmlns:a16="http://schemas.microsoft.com/office/drawing/2014/main" id="{4957BA04-15CC-488F-8D36-C4D0F8976D6F}"/>
              </a:ext>
            </a:extLst>
          </p:cNvPr>
          <p:cNvGraphicFramePr>
            <a:graphicFrameLocks noGrp="1"/>
          </p:cNvGraphicFramePr>
          <p:nvPr>
            <p:ph idx="1"/>
            <p:extLst/>
          </p:nvPr>
        </p:nvGraphicFramePr>
        <p:xfrm>
          <a:off x="648930" y="2810256"/>
          <a:ext cx="10895370" cy="3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811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0D48-EB5F-445D-AA81-AFA8453E0B80}"/>
              </a:ext>
            </a:extLst>
          </p:cNvPr>
          <p:cNvSpPr>
            <a:spLocks noGrp="1"/>
          </p:cNvSpPr>
          <p:nvPr>
            <p:ph type="title"/>
          </p:nvPr>
        </p:nvSpPr>
        <p:spPr>
          <a:xfrm>
            <a:off x="643855" y="1447800"/>
            <a:ext cx="3108626" cy="4572000"/>
          </a:xfrm>
        </p:spPr>
        <p:txBody>
          <a:bodyPr anchor="ctr">
            <a:normAutofit/>
          </a:bodyPr>
          <a:lstStyle/>
          <a:p>
            <a:r>
              <a:rPr lang="en-US" sz="3200">
                <a:solidFill>
                  <a:srgbClr val="F2F2F2"/>
                </a:solidFill>
              </a:rPr>
              <a:t>Market Basket Analysis Overview</a:t>
            </a:r>
          </a:p>
        </p:txBody>
      </p:sp>
      <p:graphicFrame>
        <p:nvGraphicFramePr>
          <p:cNvPr id="5" name="Content Placeholder 2">
            <a:extLst>
              <a:ext uri="{FF2B5EF4-FFF2-40B4-BE49-F238E27FC236}">
                <a16:creationId xmlns:a16="http://schemas.microsoft.com/office/drawing/2014/main" id="{4EA3F302-104B-425D-9370-8B1654F6A8BB}"/>
              </a:ext>
            </a:extLst>
          </p:cNvPr>
          <p:cNvGraphicFramePr>
            <a:graphicFrameLocks noGrp="1"/>
          </p:cNvGraphicFramePr>
          <p:nvPr>
            <p:ph idx="1"/>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9703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B24F-EAA4-44F5-89A7-B013FBCFCE78}"/>
              </a:ext>
            </a:extLst>
          </p:cNvPr>
          <p:cNvSpPr>
            <a:spLocks noGrp="1"/>
          </p:cNvSpPr>
          <p:nvPr>
            <p:ph type="title"/>
          </p:nvPr>
        </p:nvSpPr>
        <p:spPr/>
        <p:txBody>
          <a:bodyPr/>
          <a:lstStyle/>
          <a:p>
            <a:r>
              <a:rPr lang="en-US" dirty="0"/>
              <a:t>Market Basket Analysis Factors</a:t>
            </a:r>
          </a:p>
        </p:txBody>
      </p:sp>
      <p:sp>
        <p:nvSpPr>
          <p:cNvPr id="3" name="Content Placeholder 2">
            <a:extLst>
              <a:ext uri="{FF2B5EF4-FFF2-40B4-BE49-F238E27FC236}">
                <a16:creationId xmlns:a16="http://schemas.microsoft.com/office/drawing/2014/main" id="{560FDD82-2138-4B45-9FBF-F46BCE5AFA88}"/>
              </a:ext>
            </a:extLst>
          </p:cNvPr>
          <p:cNvSpPr>
            <a:spLocks noGrp="1"/>
          </p:cNvSpPr>
          <p:nvPr>
            <p:ph idx="1"/>
          </p:nvPr>
        </p:nvSpPr>
        <p:spPr>
          <a:xfrm>
            <a:off x="905435" y="2052918"/>
            <a:ext cx="6676690" cy="4171419"/>
          </a:xfrm>
        </p:spPr>
        <p:txBody>
          <a:bodyPr>
            <a:normAutofit lnSpcReduction="10000"/>
          </a:bodyPr>
          <a:lstStyle/>
          <a:p>
            <a:r>
              <a:rPr lang="en-US" dirty="0"/>
              <a:t>Goal: Measure the Strength of Association Rules</a:t>
            </a:r>
          </a:p>
          <a:p>
            <a:pPr lvl="1"/>
            <a:r>
              <a:rPr lang="en-US" dirty="0"/>
              <a:t>An </a:t>
            </a:r>
            <a:r>
              <a:rPr lang="en-US" u="sng" dirty="0"/>
              <a:t>association rule</a:t>
            </a:r>
            <a:r>
              <a:rPr lang="en-US" dirty="0"/>
              <a:t> is a statement of the form (item set A) =&gt; (item set B)</a:t>
            </a:r>
          </a:p>
          <a:p>
            <a:pPr lvl="2"/>
            <a:r>
              <a:rPr lang="en-US" dirty="0"/>
              <a:t>Ex. If they buy chips, then they will buy soda</a:t>
            </a:r>
          </a:p>
          <a:p>
            <a:pPr lvl="1"/>
            <a:r>
              <a:rPr lang="en-US" dirty="0"/>
              <a:t>Measures</a:t>
            </a:r>
          </a:p>
          <a:p>
            <a:pPr lvl="2"/>
            <a:r>
              <a:rPr lang="en-US" dirty="0"/>
              <a:t>Support = (containing item combination)/ (total number of record)</a:t>
            </a:r>
          </a:p>
          <a:p>
            <a:pPr lvl="2"/>
            <a:r>
              <a:rPr lang="en-US" dirty="0"/>
              <a:t>Confidence = (the support of the combination{A&amp;B})/ (the support of the condition {A})</a:t>
            </a:r>
          </a:p>
          <a:p>
            <a:pPr lvl="1"/>
            <a:r>
              <a:rPr lang="en-US" dirty="0"/>
              <a:t>In the simplest situation, data consists of two variables: a transaction and an item</a:t>
            </a:r>
          </a:p>
          <a:p>
            <a:pPr marL="457200" lvl="1" indent="0">
              <a:buNone/>
            </a:pPr>
            <a:endParaRPr lang="en-US" dirty="0"/>
          </a:p>
        </p:txBody>
      </p:sp>
      <p:sp>
        <p:nvSpPr>
          <p:cNvPr id="4" name="Rectangle 3">
            <a:extLst>
              <a:ext uri="{FF2B5EF4-FFF2-40B4-BE49-F238E27FC236}">
                <a16:creationId xmlns:a16="http://schemas.microsoft.com/office/drawing/2014/main" id="{15A351CA-46C8-41E8-855A-0AFFB9C67A2E}"/>
              </a:ext>
            </a:extLst>
          </p:cNvPr>
          <p:cNvSpPr>
            <a:spLocks noChangeArrowheads="1"/>
          </p:cNvSpPr>
          <p:nvPr/>
        </p:nvSpPr>
        <p:spPr bwMode="auto">
          <a:xfrm>
            <a:off x="7582125" y="2031047"/>
            <a:ext cx="4214615" cy="36933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dirty="0">
                <a:cs typeface="Lucida Grande" pitchFamily="1" charset="0"/>
              </a:rPr>
              <a:t>﻿</a:t>
            </a:r>
            <a:r>
              <a:rPr lang="en-US" altLang="en-US" dirty="0"/>
              <a:t>TID	CID	Date	Item	</a:t>
            </a:r>
            <a:r>
              <a:rPr lang="en-US" altLang="en-US" dirty="0" err="1"/>
              <a:t>Qty</a:t>
            </a:r>
            <a:endParaRPr lang="en-US" altLang="en-US" dirty="0"/>
          </a:p>
          <a:p>
            <a:pPr algn="ctr"/>
            <a:r>
              <a:rPr lang="en-US" altLang="en-US" dirty="0">
                <a:solidFill>
                  <a:schemeClr val="accent1">
                    <a:lumMod val="20000"/>
                    <a:lumOff val="80000"/>
                  </a:schemeClr>
                </a:solidFill>
              </a:rPr>
              <a:t>111	201	5/1/99	Pen	2</a:t>
            </a:r>
          </a:p>
          <a:p>
            <a:pPr algn="ctr"/>
            <a:r>
              <a:rPr lang="en-US" altLang="en-US" dirty="0">
                <a:solidFill>
                  <a:schemeClr val="accent1">
                    <a:lumMod val="20000"/>
                    <a:lumOff val="80000"/>
                  </a:schemeClr>
                </a:solidFill>
              </a:rPr>
              <a:t>111	201	5/1/99	Ink	1</a:t>
            </a:r>
          </a:p>
          <a:p>
            <a:pPr algn="ctr"/>
            <a:r>
              <a:rPr lang="en-US" altLang="en-US" dirty="0">
                <a:solidFill>
                  <a:schemeClr val="accent1">
                    <a:lumMod val="20000"/>
                    <a:lumOff val="80000"/>
                  </a:schemeClr>
                </a:solidFill>
              </a:rPr>
              <a:t>111	201	5/1/99	Milk	3</a:t>
            </a:r>
          </a:p>
          <a:p>
            <a:pPr algn="ctr"/>
            <a:r>
              <a:rPr lang="en-US" altLang="en-US" dirty="0">
                <a:solidFill>
                  <a:schemeClr val="accent1">
                    <a:lumMod val="20000"/>
                    <a:lumOff val="80000"/>
                  </a:schemeClr>
                </a:solidFill>
              </a:rPr>
              <a:t>111	201	5/1/99	Juice	6</a:t>
            </a:r>
          </a:p>
          <a:p>
            <a:pPr algn="ctr"/>
            <a:r>
              <a:rPr lang="en-US" altLang="en-US" dirty="0">
                <a:solidFill>
                  <a:schemeClr val="accent3">
                    <a:lumMod val="20000"/>
                    <a:lumOff val="80000"/>
                  </a:schemeClr>
                </a:solidFill>
              </a:rPr>
              <a:t>112	105	6/3/99	Pen	1</a:t>
            </a:r>
          </a:p>
          <a:p>
            <a:pPr algn="ctr"/>
            <a:r>
              <a:rPr lang="en-US" altLang="en-US" dirty="0">
                <a:solidFill>
                  <a:schemeClr val="accent3">
                    <a:lumMod val="20000"/>
                    <a:lumOff val="80000"/>
                  </a:schemeClr>
                </a:solidFill>
              </a:rPr>
              <a:t>112	105	6/3/99	Ink	1</a:t>
            </a:r>
          </a:p>
          <a:p>
            <a:pPr algn="ctr"/>
            <a:r>
              <a:rPr lang="en-US" altLang="en-US" dirty="0">
                <a:solidFill>
                  <a:schemeClr val="accent3">
                    <a:lumMod val="20000"/>
                    <a:lumOff val="80000"/>
                  </a:schemeClr>
                </a:solidFill>
              </a:rPr>
              <a:t>112	105	6/3/99	Milk	1</a:t>
            </a:r>
          </a:p>
          <a:p>
            <a:pPr algn="ctr"/>
            <a:r>
              <a:rPr lang="en-US" altLang="en-US" dirty="0">
                <a:solidFill>
                  <a:schemeClr val="accent6">
                    <a:lumMod val="20000"/>
                    <a:lumOff val="80000"/>
                  </a:schemeClr>
                </a:solidFill>
              </a:rPr>
              <a:t>113	106	6/5/99	Pen	1</a:t>
            </a:r>
          </a:p>
          <a:p>
            <a:pPr algn="ctr"/>
            <a:r>
              <a:rPr lang="en-US" altLang="en-US" dirty="0">
                <a:solidFill>
                  <a:schemeClr val="accent6">
                    <a:lumMod val="20000"/>
                    <a:lumOff val="80000"/>
                  </a:schemeClr>
                </a:solidFill>
              </a:rPr>
              <a:t>113	106	6/5/99	Milk	1</a:t>
            </a:r>
          </a:p>
          <a:p>
            <a:pPr algn="ctr"/>
            <a:r>
              <a:rPr lang="en-US" altLang="en-US" dirty="0">
                <a:solidFill>
                  <a:schemeClr val="bg2">
                    <a:lumMod val="20000"/>
                    <a:lumOff val="80000"/>
                  </a:schemeClr>
                </a:solidFill>
              </a:rPr>
              <a:t>114	201	7/1/99	Pen	2</a:t>
            </a:r>
          </a:p>
          <a:p>
            <a:pPr algn="ctr"/>
            <a:r>
              <a:rPr lang="en-US" altLang="en-US" dirty="0">
                <a:solidFill>
                  <a:schemeClr val="bg2">
                    <a:lumMod val="20000"/>
                    <a:lumOff val="80000"/>
                  </a:schemeClr>
                </a:solidFill>
              </a:rPr>
              <a:t>114	201	7/1/99	Ink	2</a:t>
            </a:r>
          </a:p>
          <a:p>
            <a:pPr algn="ctr"/>
            <a:r>
              <a:rPr lang="en-US" altLang="en-US" dirty="0">
                <a:solidFill>
                  <a:schemeClr val="bg2">
                    <a:lumMod val="20000"/>
                    <a:lumOff val="80000"/>
                  </a:schemeClr>
                </a:solidFill>
              </a:rPr>
              <a:t>114	201	7/1/99	Juice	4</a:t>
            </a:r>
          </a:p>
        </p:txBody>
      </p:sp>
      <p:sp>
        <p:nvSpPr>
          <p:cNvPr id="5" name="Rectangle 4">
            <a:extLst>
              <a:ext uri="{FF2B5EF4-FFF2-40B4-BE49-F238E27FC236}">
                <a16:creationId xmlns:a16="http://schemas.microsoft.com/office/drawing/2014/main" id="{13E92887-B81D-4826-9318-9D50E8724055}"/>
              </a:ext>
            </a:extLst>
          </p:cNvPr>
          <p:cNvSpPr>
            <a:spLocks noChangeArrowheads="1"/>
          </p:cNvSpPr>
          <p:nvPr/>
        </p:nvSpPr>
        <p:spPr bwMode="auto">
          <a:xfrm>
            <a:off x="7582124" y="5724366"/>
            <a:ext cx="4214615" cy="1200329"/>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dirty="0"/>
              <a:t>{Ink} =&gt; {Milk}</a:t>
            </a:r>
          </a:p>
          <a:p>
            <a:pPr algn="r"/>
            <a:r>
              <a:rPr lang="en-US" altLang="en-US" dirty="0"/>
              <a:t>Support: 50%</a:t>
            </a:r>
          </a:p>
          <a:p>
            <a:pPr algn="r"/>
            <a:r>
              <a:rPr lang="en-US" altLang="en-US" dirty="0"/>
              <a:t>Confidence: 66.7%</a:t>
            </a:r>
          </a:p>
          <a:p>
            <a:endParaRPr lang="en-US" altLang="en-US" dirty="0"/>
          </a:p>
        </p:txBody>
      </p:sp>
    </p:spTree>
    <p:extLst>
      <p:ext uri="{BB962C8B-B14F-4D97-AF65-F5344CB8AC3E}">
        <p14:creationId xmlns:p14="http://schemas.microsoft.com/office/powerpoint/2010/main" val="4186119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14AD-2469-4579-9185-2CD734FF72A2}"/>
              </a:ext>
            </a:extLst>
          </p:cNvPr>
          <p:cNvSpPr>
            <a:spLocks noGrp="1"/>
          </p:cNvSpPr>
          <p:nvPr>
            <p:ph type="title"/>
          </p:nvPr>
        </p:nvSpPr>
        <p:spPr>
          <a:xfrm>
            <a:off x="646111" y="452718"/>
            <a:ext cx="9404723" cy="1400530"/>
          </a:xfrm>
        </p:spPr>
        <p:txBody>
          <a:bodyPr>
            <a:normAutofit/>
          </a:bodyPr>
          <a:lstStyle/>
          <a:p>
            <a:r>
              <a:rPr lang="en-US"/>
              <a:t>Main Uses</a:t>
            </a:r>
            <a:endParaRPr lang="en-US" dirty="0"/>
          </a:p>
        </p:txBody>
      </p:sp>
      <p:graphicFrame>
        <p:nvGraphicFramePr>
          <p:cNvPr id="5" name="Content Placeholder 2">
            <a:extLst>
              <a:ext uri="{FF2B5EF4-FFF2-40B4-BE49-F238E27FC236}">
                <a16:creationId xmlns:a16="http://schemas.microsoft.com/office/drawing/2014/main" id="{A5DBC8F9-B318-44F9-9F95-1E3DB5C0BC9D}"/>
              </a:ext>
            </a:extLst>
          </p:cNvPr>
          <p:cNvGraphicFramePr>
            <a:graphicFrameLocks noGrp="1"/>
          </p:cNvGraphicFramePr>
          <p:nvPr>
            <p:ph idx="1"/>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87308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B520FE-84EE-4E0C-B4DA-4DBEDDC23C04}"/>
              </a:ext>
            </a:extLst>
          </p:cNvPr>
          <p:cNvPicPr>
            <a:picLocks noChangeAspect="1"/>
          </p:cNvPicPr>
          <p:nvPr/>
        </p:nvPicPr>
        <p:blipFill rotWithShape="1">
          <a:blip r:embed="rId2">
            <a:alphaModFix amt="45000"/>
          </a:blip>
          <a:srcRect t="5743" b="9987"/>
          <a:stretch/>
        </p:blipFill>
        <p:spPr>
          <a:xfrm>
            <a:off x="20" y="10"/>
            <a:ext cx="12191980" cy="6857990"/>
          </a:xfrm>
          <a:prstGeom prst="rect">
            <a:avLst/>
          </a:prstGeom>
        </p:spPr>
      </p:pic>
      <p:sp>
        <p:nvSpPr>
          <p:cNvPr id="2" name="Title 1">
            <a:extLst>
              <a:ext uri="{FF2B5EF4-FFF2-40B4-BE49-F238E27FC236}">
                <a16:creationId xmlns:a16="http://schemas.microsoft.com/office/drawing/2014/main" id="{1D30380D-DBE1-4CC7-846C-C6207D94BE03}"/>
              </a:ext>
            </a:extLst>
          </p:cNvPr>
          <p:cNvSpPr>
            <a:spLocks noGrp="1"/>
          </p:cNvSpPr>
          <p:nvPr>
            <p:ph type="ctrTitle"/>
          </p:nvPr>
        </p:nvSpPr>
        <p:spPr>
          <a:xfrm>
            <a:off x="1769532" y="2091263"/>
            <a:ext cx="8652938" cy="2461504"/>
          </a:xfrm>
        </p:spPr>
        <p:txBody>
          <a:bodyPr>
            <a:normAutofit/>
          </a:bodyPr>
          <a:lstStyle/>
          <a:p>
            <a:r>
              <a:rPr lang="en-US" dirty="0"/>
              <a:t>How to motivate a work force </a:t>
            </a:r>
          </a:p>
        </p:txBody>
      </p:sp>
      <p:sp>
        <p:nvSpPr>
          <p:cNvPr id="3" name="Subtitle 2">
            <a:extLst>
              <a:ext uri="{FF2B5EF4-FFF2-40B4-BE49-F238E27FC236}">
                <a16:creationId xmlns:a16="http://schemas.microsoft.com/office/drawing/2014/main" id="{940E5DA2-F848-4FE8-B241-26F9FDC943EC}"/>
              </a:ext>
            </a:extLst>
          </p:cNvPr>
          <p:cNvSpPr>
            <a:spLocks noGrp="1"/>
          </p:cNvSpPr>
          <p:nvPr>
            <p:ph type="subTitle" idx="1"/>
          </p:nvPr>
        </p:nvSpPr>
        <p:spPr>
          <a:xfrm>
            <a:off x="1769532" y="4623127"/>
            <a:ext cx="8655200" cy="457201"/>
          </a:xfrm>
        </p:spPr>
        <p:txBody>
          <a:bodyPr>
            <a:normAutofit/>
          </a:bodyPr>
          <a:lstStyle/>
          <a:p>
            <a:r>
              <a:rPr lang="en-US" dirty="0">
                <a:solidFill>
                  <a:schemeClr val="tx1"/>
                </a:solidFill>
              </a:rPr>
              <a:t>Jack Burleigh</a:t>
            </a:r>
          </a:p>
        </p:txBody>
      </p:sp>
    </p:spTree>
    <p:extLst>
      <p:ext uri="{BB962C8B-B14F-4D97-AF65-F5344CB8AC3E}">
        <p14:creationId xmlns:p14="http://schemas.microsoft.com/office/powerpoint/2010/main" val="2665824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88F4E-FEA5-4A82-B0E3-ED6EA6441A02}"/>
              </a:ext>
            </a:extLst>
          </p:cNvPr>
          <p:cNvSpPr>
            <a:spLocks noGrp="1"/>
          </p:cNvSpPr>
          <p:nvPr>
            <p:ph type="title"/>
          </p:nvPr>
        </p:nvSpPr>
        <p:spPr>
          <a:xfrm>
            <a:off x="1066800" y="642594"/>
            <a:ext cx="10058400" cy="1371600"/>
          </a:xfrm>
        </p:spPr>
        <p:txBody>
          <a:bodyPr>
            <a:normAutofit/>
          </a:bodyPr>
          <a:lstStyle/>
          <a:p>
            <a:pPr algn="ctr"/>
            <a:r>
              <a:rPr lang="en-US" dirty="0"/>
              <a:t>Leadership and Power Techniques</a:t>
            </a:r>
            <a:endParaRPr lang="en-US"/>
          </a:p>
        </p:txBody>
      </p:sp>
      <p:graphicFrame>
        <p:nvGraphicFramePr>
          <p:cNvPr id="5" name="Content Placeholder 2">
            <a:extLst>
              <a:ext uri="{FF2B5EF4-FFF2-40B4-BE49-F238E27FC236}">
                <a16:creationId xmlns:a16="http://schemas.microsoft.com/office/drawing/2014/main" id="{76A06746-AEBA-48A9-B627-76D7A9526F69}"/>
              </a:ext>
            </a:extLst>
          </p:cNvPr>
          <p:cNvGraphicFramePr>
            <a:graphicFrameLocks noGrp="1"/>
          </p:cNvGraphicFramePr>
          <p:nvPr>
            <p:ph idx="1"/>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8579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1BF5E-30AE-435B-A402-A32A03783886}"/>
              </a:ext>
            </a:extLst>
          </p:cNvPr>
          <p:cNvSpPr>
            <a:spLocks noGrp="1"/>
          </p:cNvSpPr>
          <p:nvPr>
            <p:ph type="title"/>
          </p:nvPr>
        </p:nvSpPr>
        <p:spPr/>
        <p:txBody>
          <a:bodyPr/>
          <a:lstStyle/>
          <a:p>
            <a:pPr algn="ctr"/>
            <a:r>
              <a:rPr lang="en-US" dirty="0"/>
              <a:t>Internal Pressure </a:t>
            </a:r>
          </a:p>
        </p:txBody>
      </p:sp>
      <p:sp>
        <p:nvSpPr>
          <p:cNvPr id="3" name="Content Placeholder 2">
            <a:extLst>
              <a:ext uri="{FF2B5EF4-FFF2-40B4-BE49-F238E27FC236}">
                <a16:creationId xmlns:a16="http://schemas.microsoft.com/office/drawing/2014/main" id="{8027303C-8D5B-421C-998A-19952415E5D7}"/>
              </a:ext>
            </a:extLst>
          </p:cNvPr>
          <p:cNvSpPr>
            <a:spLocks noGrp="1"/>
          </p:cNvSpPr>
          <p:nvPr>
            <p:ph sz="half" idx="1"/>
          </p:nvPr>
        </p:nvSpPr>
        <p:spPr/>
        <p:txBody>
          <a:bodyPr>
            <a:normAutofit/>
          </a:bodyPr>
          <a:lstStyle/>
          <a:p>
            <a:r>
              <a:rPr lang="en-US" sz="2800" dirty="0"/>
              <a:t>Inspire your workers.</a:t>
            </a:r>
          </a:p>
          <a:p>
            <a:r>
              <a:rPr lang="en-US" sz="2800" dirty="0"/>
              <a:t>Make them want to be better.</a:t>
            </a:r>
          </a:p>
          <a:p>
            <a:r>
              <a:rPr lang="en-US" sz="2800" dirty="0"/>
              <a:t>Lead them don’t manage them.</a:t>
            </a:r>
          </a:p>
        </p:txBody>
      </p:sp>
      <p:sp>
        <p:nvSpPr>
          <p:cNvPr id="4" name="Content Placeholder 3">
            <a:extLst>
              <a:ext uri="{FF2B5EF4-FFF2-40B4-BE49-F238E27FC236}">
                <a16:creationId xmlns:a16="http://schemas.microsoft.com/office/drawing/2014/main" id="{0011149E-D0E6-4077-8110-18F8D7F2F181}"/>
              </a:ext>
            </a:extLst>
          </p:cNvPr>
          <p:cNvSpPr>
            <a:spLocks noGrp="1"/>
          </p:cNvSpPr>
          <p:nvPr>
            <p:ph sz="half" idx="2"/>
          </p:nvPr>
        </p:nvSpPr>
        <p:spPr/>
        <p:txBody>
          <a:bodyPr>
            <a:normAutofit/>
          </a:bodyPr>
          <a:lstStyle/>
          <a:p>
            <a:r>
              <a:rPr lang="en-US" sz="2800" dirty="0"/>
              <a:t>Threaten </a:t>
            </a:r>
          </a:p>
          <a:p>
            <a:r>
              <a:rPr lang="en-US" sz="2800" dirty="0"/>
              <a:t>Scare your workers into submission. </a:t>
            </a:r>
          </a:p>
          <a:p>
            <a:r>
              <a:rPr lang="en-US" sz="2800" dirty="0"/>
              <a:t>Demand results you want to see. </a:t>
            </a:r>
          </a:p>
        </p:txBody>
      </p:sp>
    </p:spTree>
    <p:extLst>
      <p:ext uri="{BB962C8B-B14F-4D97-AF65-F5344CB8AC3E}">
        <p14:creationId xmlns:p14="http://schemas.microsoft.com/office/powerpoint/2010/main" val="1372698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4059600" y="1925667"/>
            <a:ext cx="4950000" cy="2049600"/>
          </a:xfrm>
          <a:prstGeom prst="rect">
            <a:avLst/>
          </a:prstGeom>
        </p:spPr>
        <p:txBody>
          <a:bodyPr spcFirstLastPara="1" vert="horz" wrap="square" lIns="121900" tIns="121900" rIns="121900" bIns="121900" rtlCol="0" anchor="b" anchorCtr="0">
            <a:noAutofit/>
          </a:bodyPr>
          <a:lstStyle/>
          <a:p>
            <a:pPr>
              <a:spcBef>
                <a:spcPts val="0"/>
              </a:spcBef>
            </a:pPr>
            <a:r>
              <a:rPr lang="en"/>
              <a:t>FINANCE 359</a:t>
            </a:r>
            <a:endParaRPr/>
          </a:p>
          <a:p>
            <a:pPr>
              <a:spcBef>
                <a:spcPts val="0"/>
              </a:spcBef>
            </a:pPr>
            <a:r>
              <a:rPr lang="en"/>
              <a:t>Quantitative Finance </a:t>
            </a:r>
            <a:endParaRPr/>
          </a:p>
        </p:txBody>
      </p:sp>
      <p:sp>
        <p:nvSpPr>
          <p:cNvPr id="63" name="Google Shape;63;p13"/>
          <p:cNvSpPr txBox="1">
            <a:spLocks noGrp="1"/>
          </p:cNvSpPr>
          <p:nvPr>
            <p:ph type="subTitle" idx="1"/>
          </p:nvPr>
        </p:nvSpPr>
        <p:spPr>
          <a:xfrm>
            <a:off x="4059600" y="4155440"/>
            <a:ext cx="4072800" cy="935200"/>
          </a:xfrm>
          <a:prstGeom prst="rect">
            <a:avLst/>
          </a:prstGeom>
        </p:spPr>
        <p:txBody>
          <a:bodyPr spcFirstLastPara="1" vert="horz" wrap="square" lIns="121900" tIns="121900" rIns="121900" bIns="121900" rtlCol="0" anchor="t" anchorCtr="0">
            <a:noAutofit/>
          </a:bodyPr>
          <a:lstStyle/>
          <a:p>
            <a:pPr>
              <a:spcBef>
                <a:spcPts val="0"/>
              </a:spcBef>
            </a:pPr>
            <a:r>
              <a:rPr lang="en"/>
              <a:t>Arpine </a:t>
            </a:r>
            <a:r>
              <a:rPr lang="en" u="sng"/>
              <a:t>Zamanyan</a:t>
            </a:r>
            <a:endParaRPr u="sng"/>
          </a:p>
          <a:p>
            <a:pPr>
              <a:spcBef>
                <a:spcPts val="0"/>
              </a:spcBef>
            </a:pPr>
            <a:r>
              <a:rPr lang="en"/>
              <a:t>Major: Financial Analysis</a:t>
            </a:r>
            <a:endParaRPr/>
          </a:p>
        </p:txBody>
      </p:sp>
    </p:spTree>
    <p:extLst>
      <p:ext uri="{BB962C8B-B14F-4D97-AF65-F5344CB8AC3E}">
        <p14:creationId xmlns:p14="http://schemas.microsoft.com/office/powerpoint/2010/main" val="2013078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43D61-F291-4DCE-A307-B4FB8885DDC0}"/>
              </a:ext>
            </a:extLst>
          </p:cNvPr>
          <p:cNvSpPr>
            <a:spLocks noGrp="1"/>
          </p:cNvSpPr>
          <p:nvPr>
            <p:ph type="title"/>
          </p:nvPr>
        </p:nvSpPr>
        <p:spPr/>
        <p:txBody>
          <a:bodyPr/>
          <a:lstStyle/>
          <a:p>
            <a:pPr algn="ctr"/>
            <a:r>
              <a:rPr lang="en-US" dirty="0"/>
              <a:t>External Pressure</a:t>
            </a:r>
          </a:p>
        </p:txBody>
      </p:sp>
      <p:sp>
        <p:nvSpPr>
          <p:cNvPr id="3" name="Content Placeholder 2">
            <a:extLst>
              <a:ext uri="{FF2B5EF4-FFF2-40B4-BE49-F238E27FC236}">
                <a16:creationId xmlns:a16="http://schemas.microsoft.com/office/drawing/2014/main" id="{2D900475-5D31-4C3C-89B4-AFAF80C73455}"/>
              </a:ext>
            </a:extLst>
          </p:cNvPr>
          <p:cNvSpPr>
            <a:spLocks noGrp="1"/>
          </p:cNvSpPr>
          <p:nvPr>
            <p:ph sz="half" idx="1"/>
          </p:nvPr>
        </p:nvSpPr>
        <p:spPr/>
        <p:txBody>
          <a:bodyPr>
            <a:normAutofit/>
          </a:bodyPr>
          <a:lstStyle/>
          <a:p>
            <a:r>
              <a:rPr lang="en-US" sz="2800" dirty="0"/>
              <a:t>This is for the situation when workers don’t want to be around you. They simply like being at the company to reap the rewards of working.</a:t>
            </a:r>
          </a:p>
          <a:p>
            <a:r>
              <a:rPr lang="en-US" sz="2800" dirty="0"/>
              <a:t>So figure out why your staff like to work for you. </a:t>
            </a:r>
          </a:p>
        </p:txBody>
      </p:sp>
      <p:sp>
        <p:nvSpPr>
          <p:cNvPr id="4" name="Content Placeholder 3">
            <a:extLst>
              <a:ext uri="{FF2B5EF4-FFF2-40B4-BE49-F238E27FC236}">
                <a16:creationId xmlns:a16="http://schemas.microsoft.com/office/drawing/2014/main" id="{4A37F990-D8E7-43C1-91F7-9898C0DE9A11}"/>
              </a:ext>
            </a:extLst>
          </p:cNvPr>
          <p:cNvSpPr>
            <a:spLocks noGrp="1"/>
          </p:cNvSpPr>
          <p:nvPr>
            <p:ph sz="half" idx="2"/>
          </p:nvPr>
        </p:nvSpPr>
        <p:spPr/>
        <p:txBody>
          <a:bodyPr>
            <a:normAutofit/>
          </a:bodyPr>
          <a:lstStyle/>
          <a:p>
            <a:r>
              <a:rPr lang="en-US" sz="2800" dirty="0"/>
              <a:t>Motivators</a:t>
            </a:r>
          </a:p>
          <a:p>
            <a:pPr lvl="1"/>
            <a:r>
              <a:rPr lang="en-US" sz="2800" dirty="0"/>
              <a:t>Pay </a:t>
            </a:r>
          </a:p>
          <a:p>
            <a:pPr lvl="1"/>
            <a:r>
              <a:rPr lang="en-US" sz="2800" dirty="0"/>
              <a:t>Hours</a:t>
            </a:r>
          </a:p>
          <a:p>
            <a:pPr lvl="1"/>
            <a:r>
              <a:rPr lang="en-US" sz="2800" dirty="0"/>
              <a:t>Job benefits </a:t>
            </a:r>
          </a:p>
          <a:p>
            <a:pPr lvl="1"/>
            <a:r>
              <a:rPr lang="en-US" sz="2800" dirty="0"/>
              <a:t>Vacation</a:t>
            </a:r>
          </a:p>
          <a:p>
            <a:pPr lvl="1"/>
            <a:r>
              <a:rPr lang="en-US" sz="2800" dirty="0"/>
              <a:t>Safety </a:t>
            </a:r>
          </a:p>
        </p:txBody>
      </p:sp>
    </p:spTree>
    <p:extLst>
      <p:ext uri="{BB962C8B-B14F-4D97-AF65-F5344CB8AC3E}">
        <p14:creationId xmlns:p14="http://schemas.microsoft.com/office/powerpoint/2010/main" val="4251797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B39D-1AE4-4F90-9195-322A847FE99F}"/>
              </a:ext>
            </a:extLst>
          </p:cNvPr>
          <p:cNvSpPr>
            <a:spLocks noGrp="1"/>
          </p:cNvSpPr>
          <p:nvPr>
            <p:ph type="title"/>
          </p:nvPr>
        </p:nvSpPr>
        <p:spPr/>
        <p:txBody>
          <a:bodyPr/>
          <a:lstStyle/>
          <a:p>
            <a:r>
              <a:rPr lang="en-US" dirty="0"/>
              <a:t>Leadership is situational</a:t>
            </a:r>
          </a:p>
        </p:txBody>
      </p:sp>
      <p:sp>
        <p:nvSpPr>
          <p:cNvPr id="3" name="Text Placeholder 2">
            <a:extLst>
              <a:ext uri="{FF2B5EF4-FFF2-40B4-BE49-F238E27FC236}">
                <a16:creationId xmlns:a16="http://schemas.microsoft.com/office/drawing/2014/main" id="{E1C7FFA4-FEB0-40F3-9569-70754FB9716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028669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B5D58-6897-DC49-9D1C-64C6525E1EDD}"/>
              </a:ext>
            </a:extLst>
          </p:cNvPr>
          <p:cNvSpPr>
            <a:spLocks noGrp="1"/>
          </p:cNvSpPr>
          <p:nvPr>
            <p:ph type="ctrTitle"/>
          </p:nvPr>
        </p:nvSpPr>
        <p:spPr>
          <a:xfrm>
            <a:off x="1469986" y="1964267"/>
            <a:ext cx="9690140" cy="2421464"/>
          </a:xfrm>
        </p:spPr>
        <p:txBody>
          <a:bodyPr/>
          <a:lstStyle/>
          <a:p>
            <a:r>
              <a:rPr lang="en-US" dirty="0"/>
              <a:t>Marketing: Consumer Behavior</a:t>
            </a:r>
          </a:p>
        </p:txBody>
      </p:sp>
      <p:sp>
        <p:nvSpPr>
          <p:cNvPr id="3" name="Subtitle 2">
            <a:extLst>
              <a:ext uri="{FF2B5EF4-FFF2-40B4-BE49-F238E27FC236}">
                <a16:creationId xmlns:a16="http://schemas.microsoft.com/office/drawing/2014/main" id="{D569A3EC-937F-3E40-A147-5B8C1921E07C}"/>
              </a:ext>
            </a:extLst>
          </p:cNvPr>
          <p:cNvSpPr>
            <a:spLocks noGrp="1"/>
          </p:cNvSpPr>
          <p:nvPr>
            <p:ph type="subTitle" idx="1"/>
          </p:nvPr>
        </p:nvSpPr>
        <p:spPr>
          <a:xfrm>
            <a:off x="1743056" y="4477249"/>
            <a:ext cx="9144000" cy="1655762"/>
          </a:xfrm>
        </p:spPr>
        <p:txBody>
          <a:bodyPr/>
          <a:lstStyle/>
          <a:p>
            <a:r>
              <a:rPr lang="en-US" dirty="0"/>
              <a:t>By: Stephanie Calabrese</a:t>
            </a:r>
          </a:p>
        </p:txBody>
      </p:sp>
    </p:spTree>
    <p:extLst>
      <p:ext uri="{BB962C8B-B14F-4D97-AF65-F5344CB8AC3E}">
        <p14:creationId xmlns:p14="http://schemas.microsoft.com/office/powerpoint/2010/main" val="5720684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D15A3-592F-3246-84EB-B2A091532D18}"/>
              </a:ext>
            </a:extLst>
          </p:cNvPr>
          <p:cNvSpPr>
            <a:spLocks noGrp="1"/>
          </p:cNvSpPr>
          <p:nvPr>
            <p:ph type="title"/>
          </p:nvPr>
        </p:nvSpPr>
        <p:spPr>
          <a:xfrm>
            <a:off x="685801" y="875818"/>
            <a:ext cx="10131425" cy="1277073"/>
          </a:xfrm>
        </p:spPr>
        <p:txBody>
          <a:bodyPr>
            <a:normAutofit fontScale="90000"/>
          </a:bodyPr>
          <a:lstStyle/>
          <a:p>
            <a:pPr algn="ctr"/>
            <a:r>
              <a:rPr lang="en-US" b="1" u="sng" dirty="0"/>
              <a:t>Attention</a:t>
            </a:r>
            <a:r>
              <a:rPr lang="en-US" dirty="0"/>
              <a:t> and </a:t>
            </a:r>
            <a:r>
              <a:rPr lang="en-US" b="1" u="sng" dirty="0"/>
              <a:t>Perception</a:t>
            </a:r>
            <a:r>
              <a:rPr lang="en-US" dirty="0"/>
              <a:t> </a:t>
            </a:r>
            <a:br>
              <a:rPr lang="en-US" dirty="0"/>
            </a:br>
            <a:r>
              <a:rPr lang="en-US" dirty="0"/>
              <a:t>are two ways consumers process </a:t>
            </a:r>
            <a:br>
              <a:rPr lang="en-US" dirty="0"/>
            </a:br>
            <a:r>
              <a:rPr lang="en-US" dirty="0"/>
              <a:t>marketing stimuli. </a:t>
            </a:r>
            <a:br>
              <a:rPr lang="en-US" dirty="0"/>
            </a:br>
            <a:r>
              <a:rPr lang="en-US" dirty="0"/>
              <a:t>	</a:t>
            </a:r>
          </a:p>
        </p:txBody>
      </p:sp>
      <p:sp>
        <p:nvSpPr>
          <p:cNvPr id="5" name="TextBox 4">
            <a:extLst>
              <a:ext uri="{FF2B5EF4-FFF2-40B4-BE49-F238E27FC236}">
                <a16:creationId xmlns:a16="http://schemas.microsoft.com/office/drawing/2014/main" id="{A884D0B2-D990-0140-90BA-992AB0CCE0D4}"/>
              </a:ext>
            </a:extLst>
          </p:cNvPr>
          <p:cNvSpPr txBox="1"/>
          <p:nvPr/>
        </p:nvSpPr>
        <p:spPr>
          <a:xfrm>
            <a:off x="685801" y="2013996"/>
            <a:ext cx="10131425" cy="1107996"/>
          </a:xfrm>
          <a:prstGeom prst="rect">
            <a:avLst/>
          </a:prstGeom>
          <a:noFill/>
        </p:spPr>
        <p:txBody>
          <a:bodyPr wrap="square" rtlCol="0">
            <a:spAutoFit/>
          </a:bodyPr>
          <a:lstStyle/>
          <a:p>
            <a:pPr marL="285750" indent="-285750">
              <a:buFont typeface="Arial" panose="020B0604020202020204" pitchFamily="34" charset="0"/>
              <a:buChar char="•"/>
            </a:pPr>
            <a:r>
              <a:rPr lang="en-US" sz="2400" dirty="0"/>
              <a:t>These two process concepts are important for marketers in order to ensure that consumers are processing the marketing stimuli to its fullest.</a:t>
            </a:r>
            <a:r>
              <a:rPr lang="en-US" dirty="0"/>
              <a:t/>
            </a:r>
            <a:br>
              <a:rPr lang="en-US" dirty="0"/>
            </a:br>
            <a:endParaRPr lang="en-US" dirty="0"/>
          </a:p>
        </p:txBody>
      </p:sp>
      <p:sp>
        <p:nvSpPr>
          <p:cNvPr id="6" name="TextBox 5">
            <a:extLst>
              <a:ext uri="{FF2B5EF4-FFF2-40B4-BE49-F238E27FC236}">
                <a16:creationId xmlns:a16="http://schemas.microsoft.com/office/drawing/2014/main" id="{C8AC3712-5149-A542-98CC-535B57441B73}"/>
              </a:ext>
            </a:extLst>
          </p:cNvPr>
          <p:cNvSpPr txBox="1"/>
          <p:nvPr/>
        </p:nvSpPr>
        <p:spPr>
          <a:xfrm>
            <a:off x="474563" y="3212938"/>
            <a:ext cx="4838218" cy="3323987"/>
          </a:xfrm>
          <a:prstGeom prst="rect">
            <a:avLst/>
          </a:prstGeom>
          <a:noFill/>
        </p:spPr>
        <p:txBody>
          <a:bodyPr wrap="square" rtlCol="0">
            <a:spAutoFit/>
          </a:bodyPr>
          <a:lstStyle/>
          <a:p>
            <a:pPr algn="ctr"/>
            <a:r>
              <a:rPr lang="en-US" sz="2800" b="1" u="sng" dirty="0"/>
              <a:t>Attention</a:t>
            </a:r>
          </a:p>
          <a:p>
            <a:pPr algn="ctr"/>
            <a:r>
              <a:rPr lang="en-US" sz="2800" dirty="0"/>
              <a:t>Consumer Must </a:t>
            </a:r>
          </a:p>
          <a:p>
            <a:pPr algn="ctr"/>
            <a:r>
              <a:rPr lang="en-US" sz="2800" dirty="0"/>
              <a:t>“Look at” </a:t>
            </a:r>
          </a:p>
          <a:p>
            <a:pPr algn="ctr"/>
            <a:r>
              <a:rPr lang="en-US" sz="2800" dirty="0"/>
              <a:t>the message</a:t>
            </a:r>
          </a:p>
          <a:p>
            <a:pPr algn="ctr"/>
            <a:endParaRPr lang="en-US" sz="2000" dirty="0"/>
          </a:p>
          <a:p>
            <a:pPr algn="ctr"/>
            <a:r>
              <a:rPr lang="en-US" sz="2000" dirty="0"/>
              <a:t>To maximize attention paid to visual </a:t>
            </a:r>
          </a:p>
          <a:p>
            <a:pPr algn="ctr"/>
            <a:r>
              <a:rPr lang="en-US" sz="2000" dirty="0"/>
              <a:t>advertisements, it matters how that </a:t>
            </a:r>
          </a:p>
          <a:p>
            <a:pPr algn="ctr"/>
            <a:r>
              <a:rPr lang="en-US" sz="2000" dirty="0"/>
              <a:t>information enters our visual field. </a:t>
            </a:r>
          </a:p>
          <a:p>
            <a:endParaRPr lang="en-US" dirty="0"/>
          </a:p>
        </p:txBody>
      </p:sp>
      <p:sp>
        <p:nvSpPr>
          <p:cNvPr id="7" name="TextBox 6">
            <a:extLst>
              <a:ext uri="{FF2B5EF4-FFF2-40B4-BE49-F238E27FC236}">
                <a16:creationId xmlns:a16="http://schemas.microsoft.com/office/drawing/2014/main" id="{1963140D-82BA-A34F-AB0A-FB441544B2EF}"/>
              </a:ext>
            </a:extLst>
          </p:cNvPr>
          <p:cNvSpPr txBox="1"/>
          <p:nvPr/>
        </p:nvSpPr>
        <p:spPr>
          <a:xfrm>
            <a:off x="6096000" y="3212937"/>
            <a:ext cx="4838218" cy="3046988"/>
          </a:xfrm>
          <a:prstGeom prst="rect">
            <a:avLst/>
          </a:prstGeom>
          <a:noFill/>
        </p:spPr>
        <p:txBody>
          <a:bodyPr wrap="square" rtlCol="0">
            <a:spAutoFit/>
          </a:bodyPr>
          <a:lstStyle/>
          <a:p>
            <a:pPr algn="ctr"/>
            <a:r>
              <a:rPr lang="en-US" sz="2800" b="1" u="sng" dirty="0"/>
              <a:t>Perception</a:t>
            </a:r>
          </a:p>
          <a:p>
            <a:pPr algn="ctr"/>
            <a:r>
              <a:rPr lang="en-US" sz="2800" dirty="0"/>
              <a:t>Consumer Must </a:t>
            </a:r>
          </a:p>
          <a:p>
            <a:pPr algn="ctr"/>
            <a:r>
              <a:rPr lang="en-US" sz="2800" dirty="0"/>
              <a:t>“Take in” </a:t>
            </a:r>
          </a:p>
          <a:p>
            <a:pPr algn="ctr"/>
            <a:r>
              <a:rPr lang="en-US" sz="2800" dirty="0"/>
              <a:t>the message</a:t>
            </a:r>
          </a:p>
          <a:p>
            <a:pPr algn="ctr"/>
            <a:endParaRPr lang="en-US" sz="2000" dirty="0"/>
          </a:p>
          <a:p>
            <a:pPr algn="ctr"/>
            <a:r>
              <a:rPr lang="en-US" sz="2000" dirty="0"/>
              <a:t>We receive external stimuli through our </a:t>
            </a:r>
          </a:p>
          <a:p>
            <a:pPr algn="ctr"/>
            <a:r>
              <a:rPr lang="en-US" sz="2000" dirty="0"/>
              <a:t>five senses. All five senses can be </a:t>
            </a:r>
          </a:p>
          <a:p>
            <a:pPr algn="ctr"/>
            <a:r>
              <a:rPr lang="en-US" sz="2000" dirty="0"/>
              <a:t>used to market to the consumer.</a:t>
            </a:r>
          </a:p>
        </p:txBody>
      </p:sp>
    </p:spTree>
    <p:extLst>
      <p:ext uri="{BB962C8B-B14F-4D97-AF65-F5344CB8AC3E}">
        <p14:creationId xmlns:p14="http://schemas.microsoft.com/office/powerpoint/2010/main" val="3564930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FBAB701-E5AA-0D48-8B59-63FEF2F372A9}"/>
              </a:ext>
            </a:extLst>
          </p:cNvPr>
          <p:cNvPicPr>
            <a:picLocks noGrp="1" noChangeAspect="1"/>
          </p:cNvPicPr>
          <p:nvPr>
            <p:ph idx="1"/>
          </p:nvPr>
        </p:nvPicPr>
        <p:blipFill>
          <a:blip r:embed="rId2"/>
          <a:stretch>
            <a:fillRect/>
          </a:stretch>
        </p:blipFill>
        <p:spPr>
          <a:xfrm>
            <a:off x="6586538" y="700088"/>
            <a:ext cx="5605462" cy="6157912"/>
          </a:xfrm>
        </p:spPr>
      </p:pic>
      <p:sp>
        <p:nvSpPr>
          <p:cNvPr id="5" name="TextBox 4">
            <a:extLst>
              <a:ext uri="{FF2B5EF4-FFF2-40B4-BE49-F238E27FC236}">
                <a16:creationId xmlns:a16="http://schemas.microsoft.com/office/drawing/2014/main" id="{CAADCBE5-B909-9B41-9F05-C5612A4E4493}"/>
              </a:ext>
            </a:extLst>
          </p:cNvPr>
          <p:cNvSpPr txBox="1"/>
          <p:nvPr/>
        </p:nvSpPr>
        <p:spPr>
          <a:xfrm>
            <a:off x="685800" y="1209671"/>
            <a:ext cx="4919663" cy="1692771"/>
          </a:xfrm>
          <a:prstGeom prst="rect">
            <a:avLst/>
          </a:prstGeom>
          <a:noFill/>
        </p:spPr>
        <p:txBody>
          <a:bodyPr wrap="square" rtlCol="0">
            <a:spAutoFit/>
          </a:bodyPr>
          <a:lstStyle/>
          <a:p>
            <a:pPr marL="342900" indent="-342900">
              <a:buFont typeface="Arial" panose="020B0604020202020204" pitchFamily="34" charset="0"/>
              <a:buChar char="•"/>
            </a:pPr>
            <a:r>
              <a:rPr lang="en-US" sz="2400" dirty="0"/>
              <a:t>Hemispheric lateralization is how consumers use peripheral vision to become aware of stimuli.</a:t>
            </a:r>
          </a:p>
          <a:p>
            <a:endParaRPr lang="en-US" sz="3200" b="1" u="sng" dirty="0"/>
          </a:p>
        </p:txBody>
      </p:sp>
      <p:sp>
        <p:nvSpPr>
          <p:cNvPr id="8" name="TextBox 7">
            <a:extLst>
              <a:ext uri="{FF2B5EF4-FFF2-40B4-BE49-F238E27FC236}">
                <a16:creationId xmlns:a16="http://schemas.microsoft.com/office/drawing/2014/main" id="{5012FD03-E06C-D847-8978-88F869A6E4F1}"/>
              </a:ext>
            </a:extLst>
          </p:cNvPr>
          <p:cNvSpPr txBox="1"/>
          <p:nvPr/>
        </p:nvSpPr>
        <p:spPr>
          <a:xfrm>
            <a:off x="957263" y="385763"/>
            <a:ext cx="4648200" cy="861774"/>
          </a:xfrm>
          <a:prstGeom prst="rect">
            <a:avLst/>
          </a:prstGeom>
          <a:noFill/>
        </p:spPr>
        <p:txBody>
          <a:bodyPr wrap="square" rtlCol="0">
            <a:spAutoFit/>
          </a:bodyPr>
          <a:lstStyle/>
          <a:p>
            <a:r>
              <a:rPr lang="en-US" sz="3200" b="1" u="sng" dirty="0"/>
              <a:t>Attention:</a:t>
            </a:r>
          </a:p>
          <a:p>
            <a:endParaRPr lang="en-US" dirty="0"/>
          </a:p>
        </p:txBody>
      </p:sp>
      <p:sp>
        <p:nvSpPr>
          <p:cNvPr id="9" name="TextBox 8">
            <a:extLst>
              <a:ext uri="{FF2B5EF4-FFF2-40B4-BE49-F238E27FC236}">
                <a16:creationId xmlns:a16="http://schemas.microsoft.com/office/drawing/2014/main" id="{88264FCD-749D-E04D-989C-F14BB62EEB93}"/>
              </a:ext>
            </a:extLst>
          </p:cNvPr>
          <p:cNvSpPr txBox="1"/>
          <p:nvPr/>
        </p:nvSpPr>
        <p:spPr>
          <a:xfrm>
            <a:off x="7088981" y="201097"/>
            <a:ext cx="4600575" cy="369332"/>
          </a:xfrm>
          <a:prstGeom prst="rect">
            <a:avLst/>
          </a:prstGeom>
          <a:noFill/>
        </p:spPr>
        <p:txBody>
          <a:bodyPr wrap="square" rtlCol="0">
            <a:spAutoFit/>
          </a:bodyPr>
          <a:lstStyle/>
          <a:p>
            <a:pPr algn="ctr"/>
            <a:r>
              <a:rPr lang="en-US" dirty="0"/>
              <a:t>Hemispheric lateralization</a:t>
            </a:r>
          </a:p>
        </p:txBody>
      </p:sp>
      <p:sp>
        <p:nvSpPr>
          <p:cNvPr id="10" name="TextBox 9">
            <a:extLst>
              <a:ext uri="{FF2B5EF4-FFF2-40B4-BE49-F238E27FC236}">
                <a16:creationId xmlns:a16="http://schemas.microsoft.com/office/drawing/2014/main" id="{D2A518A7-45BC-2940-A1EE-0A7C137D65ED}"/>
              </a:ext>
            </a:extLst>
          </p:cNvPr>
          <p:cNvSpPr txBox="1"/>
          <p:nvPr/>
        </p:nvSpPr>
        <p:spPr>
          <a:xfrm>
            <a:off x="685799" y="2482599"/>
            <a:ext cx="4919663" cy="1692771"/>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ability to process depends on where a stimulus is placed in relation to a subject (consumer)</a:t>
            </a:r>
          </a:p>
          <a:p>
            <a:endParaRPr lang="en-US" sz="3200" b="1" u="sng" dirty="0"/>
          </a:p>
        </p:txBody>
      </p:sp>
      <p:sp>
        <p:nvSpPr>
          <p:cNvPr id="11" name="TextBox 10">
            <a:extLst>
              <a:ext uri="{FF2B5EF4-FFF2-40B4-BE49-F238E27FC236}">
                <a16:creationId xmlns:a16="http://schemas.microsoft.com/office/drawing/2014/main" id="{133945B1-741F-3644-ACAD-DDE944C90623}"/>
              </a:ext>
            </a:extLst>
          </p:cNvPr>
          <p:cNvSpPr txBox="1"/>
          <p:nvPr/>
        </p:nvSpPr>
        <p:spPr>
          <a:xfrm>
            <a:off x="685798" y="3741239"/>
            <a:ext cx="4919663"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Stimuli that enter the peripheral vision from left are processed by the right hemisphere and vise versa.</a:t>
            </a:r>
            <a:endParaRPr lang="en-US" sz="3200" b="1" u="sng" dirty="0"/>
          </a:p>
        </p:txBody>
      </p:sp>
      <p:sp>
        <p:nvSpPr>
          <p:cNvPr id="13" name="TextBox 12">
            <a:extLst>
              <a:ext uri="{FF2B5EF4-FFF2-40B4-BE49-F238E27FC236}">
                <a16:creationId xmlns:a16="http://schemas.microsoft.com/office/drawing/2014/main" id="{FEED77B5-DFB4-784C-95D2-B875A9C11F25}"/>
              </a:ext>
            </a:extLst>
          </p:cNvPr>
          <p:cNvSpPr txBox="1"/>
          <p:nvPr/>
        </p:nvSpPr>
        <p:spPr>
          <a:xfrm>
            <a:off x="685797" y="5288340"/>
            <a:ext cx="4919663"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Location of advertisements are important to how consumers attention is grabbed.</a:t>
            </a:r>
            <a:endParaRPr lang="en-US" sz="3200" b="1" u="sng" dirty="0"/>
          </a:p>
        </p:txBody>
      </p:sp>
    </p:spTree>
    <p:extLst>
      <p:ext uri="{BB962C8B-B14F-4D97-AF65-F5344CB8AC3E}">
        <p14:creationId xmlns:p14="http://schemas.microsoft.com/office/powerpoint/2010/main" val="584405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DCBE5-B909-9B41-9F05-C5612A4E4493}"/>
              </a:ext>
            </a:extLst>
          </p:cNvPr>
          <p:cNvSpPr txBox="1"/>
          <p:nvPr/>
        </p:nvSpPr>
        <p:spPr>
          <a:xfrm>
            <a:off x="685800" y="2224089"/>
            <a:ext cx="4919663" cy="1692771"/>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Warm colors : Encourage activity and excitement also Increases appetite</a:t>
            </a:r>
          </a:p>
          <a:p>
            <a:endParaRPr lang="en-US" sz="3200" b="1" u="sng" dirty="0"/>
          </a:p>
        </p:txBody>
      </p:sp>
      <p:sp>
        <p:nvSpPr>
          <p:cNvPr id="8" name="TextBox 7">
            <a:extLst>
              <a:ext uri="{FF2B5EF4-FFF2-40B4-BE49-F238E27FC236}">
                <a16:creationId xmlns:a16="http://schemas.microsoft.com/office/drawing/2014/main" id="{5012FD03-E06C-D847-8978-88F869A6E4F1}"/>
              </a:ext>
            </a:extLst>
          </p:cNvPr>
          <p:cNvSpPr txBox="1"/>
          <p:nvPr/>
        </p:nvSpPr>
        <p:spPr>
          <a:xfrm>
            <a:off x="957263" y="385763"/>
            <a:ext cx="4648200" cy="861774"/>
          </a:xfrm>
          <a:prstGeom prst="rect">
            <a:avLst/>
          </a:prstGeom>
          <a:noFill/>
        </p:spPr>
        <p:txBody>
          <a:bodyPr wrap="square" rtlCol="0">
            <a:spAutoFit/>
          </a:bodyPr>
          <a:lstStyle/>
          <a:p>
            <a:r>
              <a:rPr lang="en-US" sz="3200" b="1" u="sng" dirty="0"/>
              <a:t>Perception: </a:t>
            </a:r>
            <a:r>
              <a:rPr lang="en-US" sz="3200" b="1" dirty="0"/>
              <a:t>Visual</a:t>
            </a:r>
          </a:p>
          <a:p>
            <a:endParaRPr lang="en-US" dirty="0"/>
          </a:p>
        </p:txBody>
      </p:sp>
      <p:sp>
        <p:nvSpPr>
          <p:cNvPr id="10" name="TextBox 9">
            <a:extLst>
              <a:ext uri="{FF2B5EF4-FFF2-40B4-BE49-F238E27FC236}">
                <a16:creationId xmlns:a16="http://schemas.microsoft.com/office/drawing/2014/main" id="{D2A518A7-45BC-2940-A1EE-0A7C137D65ED}"/>
              </a:ext>
            </a:extLst>
          </p:cNvPr>
          <p:cNvSpPr txBox="1"/>
          <p:nvPr/>
        </p:nvSpPr>
        <p:spPr>
          <a:xfrm>
            <a:off x="685796" y="3612421"/>
            <a:ext cx="4919663"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Cold/cool colors : sooth and relax also suppress appetite</a:t>
            </a:r>
            <a:r>
              <a:rPr lang="en-US" sz="2400" dirty="0"/>
              <a:t> </a:t>
            </a:r>
            <a:endParaRPr lang="en-US" sz="2400" b="1" u="sng" dirty="0"/>
          </a:p>
        </p:txBody>
      </p:sp>
      <p:sp>
        <p:nvSpPr>
          <p:cNvPr id="11" name="TextBox 10">
            <a:extLst>
              <a:ext uri="{FF2B5EF4-FFF2-40B4-BE49-F238E27FC236}">
                <a16:creationId xmlns:a16="http://schemas.microsoft.com/office/drawing/2014/main" id="{133945B1-741F-3644-ACAD-DDE944C90623}"/>
              </a:ext>
            </a:extLst>
          </p:cNvPr>
          <p:cNvSpPr txBox="1"/>
          <p:nvPr/>
        </p:nvSpPr>
        <p:spPr>
          <a:xfrm>
            <a:off x="685795" y="1247537"/>
            <a:ext cx="4919663"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Consumers perceive 80% of their information through vision.</a:t>
            </a:r>
          </a:p>
        </p:txBody>
      </p:sp>
      <p:sp>
        <p:nvSpPr>
          <p:cNvPr id="13" name="TextBox 12">
            <a:extLst>
              <a:ext uri="{FF2B5EF4-FFF2-40B4-BE49-F238E27FC236}">
                <a16:creationId xmlns:a16="http://schemas.microsoft.com/office/drawing/2014/main" id="{FEED77B5-DFB4-784C-95D2-B875A9C11F25}"/>
              </a:ext>
            </a:extLst>
          </p:cNvPr>
          <p:cNvSpPr txBox="1"/>
          <p:nvPr/>
        </p:nvSpPr>
        <p:spPr>
          <a:xfrm>
            <a:off x="685794" y="4705027"/>
            <a:ext cx="4919663"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The science behind how consumers previse colors is important for company branding.</a:t>
            </a:r>
            <a:endParaRPr lang="en-US" sz="3200" dirty="0"/>
          </a:p>
        </p:txBody>
      </p:sp>
      <p:pic>
        <p:nvPicPr>
          <p:cNvPr id="6" name="Content Placeholder 5" descr="A picture containing drawing&#10;&#10;Description automatically generated">
            <a:extLst>
              <a:ext uri="{FF2B5EF4-FFF2-40B4-BE49-F238E27FC236}">
                <a16:creationId xmlns:a16="http://schemas.microsoft.com/office/drawing/2014/main" id="{28B50DE2-9E95-754C-991A-B8C3C5256C59}"/>
              </a:ext>
            </a:extLst>
          </p:cNvPr>
          <p:cNvPicPr>
            <a:picLocks noGrp="1" noChangeAspect="1"/>
          </p:cNvPicPr>
          <p:nvPr>
            <p:ph idx="1"/>
          </p:nvPr>
        </p:nvPicPr>
        <p:blipFill>
          <a:blip r:embed="rId2"/>
          <a:stretch>
            <a:fillRect/>
          </a:stretch>
        </p:blipFill>
        <p:spPr>
          <a:xfrm>
            <a:off x="6457170" y="651833"/>
            <a:ext cx="5506230" cy="5181600"/>
          </a:xfrm>
        </p:spPr>
      </p:pic>
    </p:spTree>
    <p:extLst>
      <p:ext uri="{BB962C8B-B14F-4D97-AF65-F5344CB8AC3E}">
        <p14:creationId xmlns:p14="http://schemas.microsoft.com/office/powerpoint/2010/main" val="944411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BE8654-0647-E645-9237-7DDF7211CF43}"/>
              </a:ext>
            </a:extLst>
          </p:cNvPr>
          <p:cNvPicPr>
            <a:picLocks noChangeAspect="1"/>
          </p:cNvPicPr>
          <p:nvPr/>
        </p:nvPicPr>
        <p:blipFill>
          <a:blip r:embed="rId2"/>
          <a:stretch>
            <a:fillRect/>
          </a:stretch>
        </p:blipFill>
        <p:spPr>
          <a:xfrm>
            <a:off x="5700713" y="550069"/>
            <a:ext cx="6195620" cy="5757862"/>
          </a:xfrm>
          <a:prstGeom prst="rect">
            <a:avLst/>
          </a:prstGeom>
        </p:spPr>
      </p:pic>
      <p:sp>
        <p:nvSpPr>
          <p:cNvPr id="7" name="TextBox 6">
            <a:extLst>
              <a:ext uri="{FF2B5EF4-FFF2-40B4-BE49-F238E27FC236}">
                <a16:creationId xmlns:a16="http://schemas.microsoft.com/office/drawing/2014/main" id="{654FEDB4-5FCA-684E-A652-A2708D35E6FD}"/>
              </a:ext>
            </a:extLst>
          </p:cNvPr>
          <p:cNvSpPr txBox="1"/>
          <p:nvPr/>
        </p:nvSpPr>
        <p:spPr>
          <a:xfrm>
            <a:off x="742951" y="550069"/>
            <a:ext cx="4648200" cy="861774"/>
          </a:xfrm>
          <a:prstGeom prst="rect">
            <a:avLst/>
          </a:prstGeom>
          <a:noFill/>
        </p:spPr>
        <p:txBody>
          <a:bodyPr wrap="square" rtlCol="0">
            <a:spAutoFit/>
          </a:bodyPr>
          <a:lstStyle/>
          <a:p>
            <a:r>
              <a:rPr lang="en-US" sz="3200" b="1" u="sng" dirty="0"/>
              <a:t>Perception: </a:t>
            </a:r>
            <a:r>
              <a:rPr lang="en-US" sz="3200" b="1" dirty="0"/>
              <a:t>Visual</a:t>
            </a:r>
          </a:p>
          <a:p>
            <a:endParaRPr lang="en-US" dirty="0"/>
          </a:p>
        </p:txBody>
      </p:sp>
      <p:sp>
        <p:nvSpPr>
          <p:cNvPr id="8" name="TextBox 7">
            <a:extLst>
              <a:ext uri="{FF2B5EF4-FFF2-40B4-BE49-F238E27FC236}">
                <a16:creationId xmlns:a16="http://schemas.microsoft.com/office/drawing/2014/main" id="{5D0A5804-B2EB-5B49-A568-5A63976132C0}"/>
              </a:ext>
            </a:extLst>
          </p:cNvPr>
          <p:cNvSpPr txBox="1"/>
          <p:nvPr/>
        </p:nvSpPr>
        <p:spPr>
          <a:xfrm>
            <a:off x="433388" y="2524006"/>
            <a:ext cx="4919663"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Colors play an important role in attracting profitable consumers.</a:t>
            </a:r>
          </a:p>
        </p:txBody>
      </p:sp>
      <p:sp>
        <p:nvSpPr>
          <p:cNvPr id="9" name="TextBox 8">
            <a:extLst>
              <a:ext uri="{FF2B5EF4-FFF2-40B4-BE49-F238E27FC236}">
                <a16:creationId xmlns:a16="http://schemas.microsoft.com/office/drawing/2014/main" id="{2FDF5AAD-81DA-4945-920E-A7E9A491EFFA}"/>
              </a:ext>
            </a:extLst>
          </p:cNvPr>
          <p:cNvSpPr txBox="1"/>
          <p:nvPr/>
        </p:nvSpPr>
        <p:spPr>
          <a:xfrm>
            <a:off x="433389" y="1281855"/>
            <a:ext cx="4919663"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Understanding color theory is one way to influence and shape consumer perception.</a:t>
            </a:r>
          </a:p>
        </p:txBody>
      </p:sp>
      <p:sp>
        <p:nvSpPr>
          <p:cNvPr id="11" name="TextBox 10">
            <a:extLst>
              <a:ext uri="{FF2B5EF4-FFF2-40B4-BE49-F238E27FC236}">
                <a16:creationId xmlns:a16="http://schemas.microsoft.com/office/drawing/2014/main" id="{872E451E-1CCD-2444-83D2-43FC969F9B55}"/>
              </a:ext>
            </a:extLst>
          </p:cNvPr>
          <p:cNvSpPr txBox="1"/>
          <p:nvPr/>
        </p:nvSpPr>
        <p:spPr>
          <a:xfrm>
            <a:off x="295665" y="4752856"/>
            <a:ext cx="4919663"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Though there are more senses that marketers use to alter consumer perception, Visual perception is the most effective out of the five senses.</a:t>
            </a:r>
          </a:p>
        </p:txBody>
      </p:sp>
      <p:sp>
        <p:nvSpPr>
          <p:cNvPr id="12" name="TextBox 11">
            <a:extLst>
              <a:ext uri="{FF2B5EF4-FFF2-40B4-BE49-F238E27FC236}">
                <a16:creationId xmlns:a16="http://schemas.microsoft.com/office/drawing/2014/main" id="{3CC6FB59-DEFD-DB47-B1D5-13DA85EFC02D}"/>
              </a:ext>
            </a:extLst>
          </p:cNvPr>
          <p:cNvSpPr txBox="1"/>
          <p:nvPr/>
        </p:nvSpPr>
        <p:spPr>
          <a:xfrm>
            <a:off x="433387" y="3453765"/>
            <a:ext cx="4919663"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Colors influence the consumers emotions and perception about the company.</a:t>
            </a:r>
          </a:p>
        </p:txBody>
      </p:sp>
    </p:spTree>
    <p:extLst>
      <p:ext uri="{BB962C8B-B14F-4D97-AF65-F5344CB8AC3E}">
        <p14:creationId xmlns:p14="http://schemas.microsoft.com/office/powerpoint/2010/main" val="3424352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CF3E-34F6-D54A-8B47-02BE46C27EB5}"/>
              </a:ext>
            </a:extLst>
          </p:cNvPr>
          <p:cNvSpPr>
            <a:spLocks noGrp="1"/>
          </p:cNvSpPr>
          <p:nvPr>
            <p:ph type="title"/>
          </p:nvPr>
        </p:nvSpPr>
        <p:spPr>
          <a:xfrm>
            <a:off x="685800" y="79751"/>
            <a:ext cx="10131425" cy="1456267"/>
          </a:xfrm>
        </p:spPr>
        <p:txBody>
          <a:bodyPr/>
          <a:lstStyle/>
          <a:p>
            <a:pPr algn="ctr"/>
            <a:r>
              <a:rPr lang="en-US" b="1" u="sng" dirty="0"/>
              <a:t>Attention</a:t>
            </a:r>
            <a:r>
              <a:rPr lang="en-US" dirty="0"/>
              <a:t> and </a:t>
            </a:r>
            <a:r>
              <a:rPr lang="en-US" b="1" u="sng" dirty="0"/>
              <a:t>Perception</a:t>
            </a:r>
          </a:p>
        </p:txBody>
      </p:sp>
      <p:sp>
        <p:nvSpPr>
          <p:cNvPr id="4" name="TextBox 3">
            <a:extLst>
              <a:ext uri="{FF2B5EF4-FFF2-40B4-BE49-F238E27FC236}">
                <a16:creationId xmlns:a16="http://schemas.microsoft.com/office/drawing/2014/main" id="{0E1282AA-344D-2C40-820E-DD733E06B1FA}"/>
              </a:ext>
            </a:extLst>
          </p:cNvPr>
          <p:cNvSpPr txBox="1"/>
          <p:nvPr/>
        </p:nvSpPr>
        <p:spPr>
          <a:xfrm>
            <a:off x="685800" y="3542249"/>
            <a:ext cx="10587037" cy="1107996"/>
          </a:xfrm>
          <a:prstGeom prst="rect">
            <a:avLst/>
          </a:prstGeom>
          <a:noFill/>
        </p:spPr>
        <p:txBody>
          <a:bodyPr wrap="square" rtlCol="0">
            <a:spAutoFit/>
          </a:bodyPr>
          <a:lstStyle/>
          <a:p>
            <a:pPr marL="285750" indent="-285750">
              <a:buFont typeface="Arial" panose="020B0604020202020204" pitchFamily="34" charset="0"/>
              <a:buChar char="•"/>
            </a:pPr>
            <a:r>
              <a:rPr lang="en-US" sz="2400" dirty="0"/>
              <a:t>Attention and Perception are two very important concepts for a marketing team to focus on because it will help the team solidify a well-known brand.</a:t>
            </a:r>
          </a:p>
          <a:p>
            <a:endParaRPr lang="en-US" dirty="0"/>
          </a:p>
        </p:txBody>
      </p:sp>
      <p:sp>
        <p:nvSpPr>
          <p:cNvPr id="3" name="TextBox 2">
            <a:extLst>
              <a:ext uri="{FF2B5EF4-FFF2-40B4-BE49-F238E27FC236}">
                <a16:creationId xmlns:a16="http://schemas.microsoft.com/office/drawing/2014/main" id="{C939AB3C-3F77-D84A-8284-004A7B24C226}"/>
              </a:ext>
            </a:extLst>
          </p:cNvPr>
          <p:cNvSpPr txBox="1"/>
          <p:nvPr/>
        </p:nvSpPr>
        <p:spPr>
          <a:xfrm>
            <a:off x="320173" y="1273214"/>
            <a:ext cx="10587037" cy="1354217"/>
          </a:xfrm>
          <a:prstGeom prst="rect">
            <a:avLst/>
          </a:prstGeom>
          <a:noFill/>
        </p:spPr>
        <p:txBody>
          <a:bodyPr wrap="square" rtlCol="0">
            <a:spAutoFit/>
          </a:bodyPr>
          <a:lstStyle/>
          <a:p>
            <a:pPr algn="ctr"/>
            <a:r>
              <a:rPr lang="en-US" sz="3200" i="1" u="sng" dirty="0"/>
              <a:t>“How might this idea be helpful in the </a:t>
            </a:r>
          </a:p>
          <a:p>
            <a:pPr algn="ctr"/>
            <a:r>
              <a:rPr lang="en-US" sz="3200" i="1" u="sng" dirty="0"/>
              <a:t>strategy formulation or execution process?”</a:t>
            </a:r>
          </a:p>
          <a:p>
            <a:pPr algn="ctr"/>
            <a:endParaRPr lang="en-US" dirty="0"/>
          </a:p>
        </p:txBody>
      </p:sp>
      <p:sp>
        <p:nvSpPr>
          <p:cNvPr id="5" name="TextBox 4">
            <a:extLst>
              <a:ext uri="{FF2B5EF4-FFF2-40B4-BE49-F238E27FC236}">
                <a16:creationId xmlns:a16="http://schemas.microsoft.com/office/drawing/2014/main" id="{1959C76A-8046-2546-89D6-DE58E72062DC}"/>
              </a:ext>
            </a:extLst>
          </p:cNvPr>
          <p:cNvSpPr txBox="1"/>
          <p:nvPr/>
        </p:nvSpPr>
        <p:spPr>
          <a:xfrm>
            <a:off x="685800" y="4393422"/>
            <a:ext cx="10162572" cy="1107996"/>
          </a:xfrm>
          <a:prstGeom prst="rect">
            <a:avLst/>
          </a:prstGeom>
          <a:noFill/>
        </p:spPr>
        <p:txBody>
          <a:bodyPr wrap="square" rtlCol="0">
            <a:spAutoFit/>
          </a:bodyPr>
          <a:lstStyle/>
          <a:p>
            <a:pPr marL="285750" indent="-285750">
              <a:buFont typeface="Arial" panose="020B0604020202020204" pitchFamily="34" charset="0"/>
              <a:buChar char="•"/>
            </a:pPr>
            <a:r>
              <a:rPr lang="en-US" sz="2400" dirty="0"/>
              <a:t>Grasping the attention of the consumer and manipulating their perception of the company or brand can effect sales.</a:t>
            </a:r>
          </a:p>
          <a:p>
            <a:endParaRPr lang="en-US" dirty="0"/>
          </a:p>
        </p:txBody>
      </p:sp>
      <p:sp>
        <p:nvSpPr>
          <p:cNvPr id="6" name="TextBox 5">
            <a:extLst>
              <a:ext uri="{FF2B5EF4-FFF2-40B4-BE49-F238E27FC236}">
                <a16:creationId xmlns:a16="http://schemas.microsoft.com/office/drawing/2014/main" id="{65BD2E83-B017-FE45-ADB2-32C92F2182E9}"/>
              </a:ext>
            </a:extLst>
          </p:cNvPr>
          <p:cNvSpPr txBox="1"/>
          <p:nvPr/>
        </p:nvSpPr>
        <p:spPr>
          <a:xfrm>
            <a:off x="685800" y="5308240"/>
            <a:ext cx="10004385"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Using the correct Attention and Perception techniques will ensure the likeness of the company with the consumer.</a:t>
            </a:r>
          </a:p>
        </p:txBody>
      </p:sp>
      <p:sp>
        <p:nvSpPr>
          <p:cNvPr id="8" name="TextBox 7">
            <a:extLst>
              <a:ext uri="{FF2B5EF4-FFF2-40B4-BE49-F238E27FC236}">
                <a16:creationId xmlns:a16="http://schemas.microsoft.com/office/drawing/2014/main" id="{6B3F836C-CD67-124F-8366-4667F1D23146}"/>
              </a:ext>
            </a:extLst>
          </p:cNvPr>
          <p:cNvSpPr txBox="1"/>
          <p:nvPr/>
        </p:nvSpPr>
        <p:spPr>
          <a:xfrm>
            <a:off x="547978" y="2463730"/>
            <a:ext cx="10131425" cy="830997"/>
          </a:xfrm>
          <a:prstGeom prst="rect">
            <a:avLst/>
          </a:prstGeom>
          <a:noFill/>
        </p:spPr>
        <p:txBody>
          <a:bodyPr wrap="square" rtlCol="0">
            <a:spAutoFit/>
          </a:bodyPr>
          <a:lstStyle/>
          <a:p>
            <a:pPr algn="ctr"/>
            <a:r>
              <a:rPr lang="en-US" sz="2400" dirty="0"/>
              <a:t>If the company had a strategy to gain consumer likeness </a:t>
            </a:r>
          </a:p>
          <a:p>
            <a:pPr algn="ctr"/>
            <a:r>
              <a:rPr lang="en-US" sz="2400" dirty="0"/>
              <a:t>and more brand awareness, they would use this concept because….</a:t>
            </a:r>
          </a:p>
        </p:txBody>
      </p:sp>
    </p:spTree>
    <p:extLst>
      <p:ext uri="{BB962C8B-B14F-4D97-AF65-F5344CB8AC3E}">
        <p14:creationId xmlns:p14="http://schemas.microsoft.com/office/powerpoint/2010/main" val="69093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640200" y="1464200"/>
            <a:ext cx="10911600" cy="1964800"/>
          </a:xfrm>
          <a:prstGeom prst="rect">
            <a:avLst/>
          </a:prstGeom>
        </p:spPr>
        <p:txBody>
          <a:bodyPr spcFirstLastPara="1" vert="horz" wrap="square" lIns="121900" tIns="121900" rIns="121900" bIns="121900" rtlCol="0" anchor="b" anchorCtr="0">
            <a:noAutofit/>
          </a:bodyPr>
          <a:lstStyle/>
          <a:p>
            <a:pPr algn="l">
              <a:spcBef>
                <a:spcPts val="0"/>
              </a:spcBef>
            </a:pPr>
            <a:endParaRPr sz="6400"/>
          </a:p>
          <a:p>
            <a:pPr algn="l">
              <a:spcBef>
                <a:spcPts val="0"/>
              </a:spcBef>
            </a:pPr>
            <a:endParaRPr sz="6400"/>
          </a:p>
          <a:p>
            <a:pPr algn="l">
              <a:spcBef>
                <a:spcPts val="0"/>
              </a:spcBef>
            </a:pPr>
            <a:r>
              <a:rPr lang="en" sz="5867"/>
              <a:t>Kurt Lewin’s </a:t>
            </a:r>
            <a:endParaRPr sz="5867"/>
          </a:p>
          <a:p>
            <a:pPr algn="l">
              <a:spcBef>
                <a:spcPts val="0"/>
              </a:spcBef>
            </a:pPr>
            <a:r>
              <a:rPr lang="en" sz="5867"/>
              <a:t>3 Leadership Styles</a:t>
            </a:r>
            <a:endParaRPr sz="5867"/>
          </a:p>
          <a:p>
            <a:pPr algn="l">
              <a:spcBef>
                <a:spcPts val="1333"/>
              </a:spcBef>
            </a:pPr>
            <a:r>
              <a:rPr lang="en" sz="3733">
                <a:solidFill>
                  <a:schemeClr val="accent1"/>
                </a:solidFill>
              </a:rPr>
              <a:t>MGT 380: Employment Practices Concept</a:t>
            </a:r>
            <a:endParaRPr sz="3733">
              <a:solidFill>
                <a:schemeClr val="accent1"/>
              </a:solidFill>
            </a:endParaRPr>
          </a:p>
        </p:txBody>
      </p:sp>
      <p:sp>
        <p:nvSpPr>
          <p:cNvPr id="59" name="Google Shape;59;p13"/>
          <p:cNvSpPr txBox="1">
            <a:spLocks noGrp="1"/>
          </p:cNvSpPr>
          <p:nvPr>
            <p:ph type="subTitle" idx="1"/>
          </p:nvPr>
        </p:nvSpPr>
        <p:spPr>
          <a:xfrm>
            <a:off x="640200" y="3581733"/>
            <a:ext cx="10911600" cy="1148000"/>
          </a:xfrm>
          <a:prstGeom prst="rect">
            <a:avLst/>
          </a:prstGeom>
        </p:spPr>
        <p:txBody>
          <a:bodyPr spcFirstLastPara="1" vert="horz" wrap="square" lIns="121900" tIns="121900" rIns="121900" bIns="121900" rtlCol="0" anchor="t" anchorCtr="0">
            <a:noAutofit/>
          </a:bodyPr>
          <a:lstStyle/>
          <a:p>
            <a:pPr algn="r">
              <a:spcBef>
                <a:spcPts val="0"/>
              </a:spcBef>
            </a:pPr>
            <a:r>
              <a:rPr lang="en" sz="3067" b="1">
                <a:solidFill>
                  <a:srgbClr val="FFFFFF"/>
                </a:solidFill>
                <a:latin typeface="Playfair Display"/>
                <a:ea typeface="Playfair Display"/>
                <a:cs typeface="Playfair Display"/>
                <a:sym typeface="Playfair Display"/>
              </a:rPr>
              <a:t>By: Celina Carpina</a:t>
            </a:r>
            <a:endParaRPr sz="3067" b="1">
              <a:solidFill>
                <a:srgbClr val="FFFFFF"/>
              </a:solidFill>
              <a:latin typeface="Playfair Display"/>
              <a:ea typeface="Playfair Display"/>
              <a:cs typeface="Playfair Display"/>
              <a:sym typeface="Playfair Display"/>
            </a:endParaRPr>
          </a:p>
        </p:txBody>
      </p:sp>
    </p:spTree>
    <p:extLst>
      <p:ext uri="{BB962C8B-B14F-4D97-AF65-F5344CB8AC3E}">
        <p14:creationId xmlns:p14="http://schemas.microsoft.com/office/powerpoint/2010/main" val="40964086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415600" y="552600"/>
            <a:ext cx="11360800" cy="978000"/>
          </a:xfrm>
          <a:prstGeom prst="rect">
            <a:avLst/>
          </a:prstGeom>
        </p:spPr>
        <p:txBody>
          <a:bodyPr spcFirstLastPara="1" vert="horz" wrap="square" lIns="121900" tIns="121900" rIns="121900" bIns="121900" rtlCol="0" anchor="t" anchorCtr="0">
            <a:noAutofit/>
          </a:bodyPr>
          <a:lstStyle/>
          <a:p>
            <a:r>
              <a:rPr lang="en" sz="4800">
                <a:solidFill>
                  <a:schemeClr val="dk1"/>
                </a:solidFill>
              </a:rPr>
              <a:t>Leadership Styles...</a:t>
            </a:r>
            <a:endParaRPr sz="4800">
              <a:solidFill>
                <a:schemeClr val="dk1"/>
              </a:solidFill>
            </a:endParaRPr>
          </a:p>
        </p:txBody>
      </p:sp>
      <p:sp>
        <p:nvSpPr>
          <p:cNvPr id="65" name="Google Shape;65;p14"/>
          <p:cNvSpPr txBox="1">
            <a:spLocks noGrp="1"/>
          </p:cNvSpPr>
          <p:nvPr>
            <p:ph type="body" idx="1"/>
          </p:nvPr>
        </p:nvSpPr>
        <p:spPr>
          <a:xfrm>
            <a:off x="415600" y="1847700"/>
            <a:ext cx="11360800" cy="4133200"/>
          </a:xfrm>
          <a:prstGeom prst="rect">
            <a:avLst/>
          </a:prstGeom>
        </p:spPr>
        <p:txBody>
          <a:bodyPr spcFirstLastPara="1" vert="horz" wrap="square" lIns="121900" tIns="121900" rIns="121900" bIns="121900" rtlCol="0" anchor="t" anchorCtr="0">
            <a:noAutofit/>
          </a:bodyPr>
          <a:lstStyle/>
          <a:p>
            <a:pPr>
              <a:lnSpc>
                <a:spcPct val="115000"/>
              </a:lnSpc>
              <a:buClr>
                <a:srgbClr val="000000"/>
              </a:buClr>
            </a:pPr>
            <a:r>
              <a:rPr lang="en">
                <a:solidFill>
                  <a:srgbClr val="000000"/>
                </a:solidFill>
                <a:highlight>
                  <a:srgbClr val="FFFFFF"/>
                </a:highlight>
                <a:latin typeface="Raleway"/>
                <a:ea typeface="Raleway"/>
                <a:cs typeface="Raleway"/>
                <a:sym typeface="Raleway"/>
              </a:rPr>
              <a:t>Refers to a </a:t>
            </a:r>
            <a:r>
              <a:rPr lang="en" b="1">
                <a:solidFill>
                  <a:srgbClr val="000000"/>
                </a:solidFill>
                <a:highlight>
                  <a:srgbClr val="FFFFFF"/>
                </a:highlight>
                <a:latin typeface="Raleway"/>
                <a:ea typeface="Raleway"/>
                <a:cs typeface="Raleway"/>
                <a:sym typeface="Raleway"/>
              </a:rPr>
              <a:t>leader's characteristic behaviors </a:t>
            </a:r>
            <a:r>
              <a:rPr lang="en">
                <a:solidFill>
                  <a:srgbClr val="000000"/>
                </a:solidFill>
                <a:highlight>
                  <a:srgbClr val="FFFFFF"/>
                </a:highlight>
                <a:latin typeface="Raleway"/>
                <a:ea typeface="Raleway"/>
                <a:cs typeface="Raleway"/>
                <a:sym typeface="Raleway"/>
              </a:rPr>
              <a:t>when </a:t>
            </a:r>
            <a:r>
              <a:rPr lang="en" b="1">
                <a:solidFill>
                  <a:srgbClr val="000000"/>
                </a:solidFill>
                <a:highlight>
                  <a:srgbClr val="FFFFFF"/>
                </a:highlight>
                <a:latin typeface="Raleway"/>
                <a:ea typeface="Raleway"/>
                <a:cs typeface="Raleway"/>
                <a:sym typeface="Raleway"/>
              </a:rPr>
              <a:t>directing</a:t>
            </a:r>
            <a:r>
              <a:rPr lang="en">
                <a:solidFill>
                  <a:srgbClr val="000000"/>
                </a:solidFill>
                <a:highlight>
                  <a:srgbClr val="FFFFFF"/>
                </a:highlight>
                <a:latin typeface="Raleway"/>
                <a:ea typeface="Raleway"/>
                <a:cs typeface="Raleway"/>
                <a:sym typeface="Raleway"/>
              </a:rPr>
              <a:t>, </a:t>
            </a:r>
            <a:r>
              <a:rPr lang="en" b="1">
                <a:solidFill>
                  <a:srgbClr val="000000"/>
                </a:solidFill>
                <a:highlight>
                  <a:srgbClr val="FFFFFF"/>
                </a:highlight>
                <a:latin typeface="Raleway"/>
                <a:ea typeface="Raleway"/>
                <a:cs typeface="Raleway"/>
                <a:sym typeface="Raleway"/>
              </a:rPr>
              <a:t>motivating</a:t>
            </a:r>
            <a:r>
              <a:rPr lang="en">
                <a:solidFill>
                  <a:srgbClr val="000000"/>
                </a:solidFill>
                <a:highlight>
                  <a:srgbClr val="FFFFFF"/>
                </a:highlight>
                <a:latin typeface="Raleway"/>
                <a:ea typeface="Raleway"/>
                <a:cs typeface="Raleway"/>
                <a:sym typeface="Raleway"/>
              </a:rPr>
              <a:t>, and </a:t>
            </a:r>
            <a:r>
              <a:rPr lang="en" b="1">
                <a:solidFill>
                  <a:srgbClr val="000000"/>
                </a:solidFill>
                <a:highlight>
                  <a:srgbClr val="FFFFFF"/>
                </a:highlight>
                <a:latin typeface="Raleway"/>
                <a:ea typeface="Raleway"/>
                <a:cs typeface="Raleway"/>
                <a:sym typeface="Raleway"/>
              </a:rPr>
              <a:t>managing</a:t>
            </a:r>
            <a:r>
              <a:rPr lang="en">
                <a:solidFill>
                  <a:srgbClr val="000000"/>
                </a:solidFill>
                <a:highlight>
                  <a:srgbClr val="FFFFFF"/>
                </a:highlight>
                <a:latin typeface="Raleway"/>
                <a:ea typeface="Raleway"/>
                <a:cs typeface="Raleway"/>
                <a:sym typeface="Raleway"/>
              </a:rPr>
              <a:t> groups of people</a:t>
            </a:r>
            <a:endParaRPr>
              <a:solidFill>
                <a:srgbClr val="000000"/>
              </a:solidFill>
              <a:highlight>
                <a:srgbClr val="FFFFFF"/>
              </a:highlight>
              <a:latin typeface="Raleway"/>
              <a:ea typeface="Raleway"/>
              <a:cs typeface="Raleway"/>
              <a:sym typeface="Raleway"/>
            </a:endParaRPr>
          </a:p>
          <a:p>
            <a:pPr>
              <a:lnSpc>
                <a:spcPct val="115000"/>
              </a:lnSpc>
              <a:spcBef>
                <a:spcPts val="1333"/>
              </a:spcBef>
              <a:buClr>
                <a:srgbClr val="000000"/>
              </a:buClr>
              <a:buFont typeface="Raleway"/>
              <a:buChar char="●"/>
            </a:pPr>
            <a:r>
              <a:rPr lang="en">
                <a:solidFill>
                  <a:srgbClr val="000000"/>
                </a:solidFill>
                <a:highlight>
                  <a:srgbClr val="FFFFFF"/>
                </a:highlight>
                <a:latin typeface="Raleway"/>
                <a:ea typeface="Raleway"/>
                <a:cs typeface="Raleway"/>
                <a:sym typeface="Raleway"/>
              </a:rPr>
              <a:t>Used to </a:t>
            </a:r>
            <a:r>
              <a:rPr lang="en" b="1">
                <a:solidFill>
                  <a:srgbClr val="000000"/>
                </a:solidFill>
                <a:highlight>
                  <a:srgbClr val="FFFFFF"/>
                </a:highlight>
                <a:latin typeface="Raleway"/>
                <a:ea typeface="Raleway"/>
                <a:cs typeface="Raleway"/>
                <a:sym typeface="Raleway"/>
              </a:rPr>
              <a:t>motivate others</a:t>
            </a:r>
            <a:r>
              <a:rPr lang="en">
                <a:solidFill>
                  <a:srgbClr val="000000"/>
                </a:solidFill>
                <a:highlight>
                  <a:srgbClr val="FFFFFF"/>
                </a:highlight>
                <a:latin typeface="Raleway"/>
                <a:ea typeface="Raleway"/>
                <a:cs typeface="Raleway"/>
                <a:sym typeface="Raleway"/>
              </a:rPr>
              <a:t> to </a:t>
            </a:r>
            <a:r>
              <a:rPr lang="en" b="1">
                <a:solidFill>
                  <a:srgbClr val="000000"/>
                </a:solidFill>
                <a:highlight>
                  <a:srgbClr val="FFFFFF"/>
                </a:highlight>
                <a:latin typeface="Raleway"/>
                <a:ea typeface="Raleway"/>
                <a:cs typeface="Raleway"/>
                <a:sym typeface="Raleway"/>
              </a:rPr>
              <a:t>perform</a:t>
            </a:r>
            <a:r>
              <a:rPr lang="en">
                <a:solidFill>
                  <a:srgbClr val="000000"/>
                </a:solidFill>
                <a:highlight>
                  <a:srgbClr val="FFFFFF"/>
                </a:highlight>
                <a:latin typeface="Raleway"/>
                <a:ea typeface="Raleway"/>
                <a:cs typeface="Raleway"/>
                <a:sym typeface="Raleway"/>
              </a:rPr>
              <a:t>, </a:t>
            </a:r>
            <a:r>
              <a:rPr lang="en" b="1">
                <a:solidFill>
                  <a:srgbClr val="000000"/>
                </a:solidFill>
                <a:highlight>
                  <a:srgbClr val="FFFFFF"/>
                </a:highlight>
                <a:latin typeface="Raleway"/>
                <a:ea typeface="Raleway"/>
                <a:cs typeface="Raleway"/>
                <a:sym typeface="Raleway"/>
              </a:rPr>
              <a:t>create</a:t>
            </a:r>
            <a:r>
              <a:rPr lang="en">
                <a:solidFill>
                  <a:srgbClr val="000000"/>
                </a:solidFill>
                <a:highlight>
                  <a:srgbClr val="FFFFFF"/>
                </a:highlight>
                <a:latin typeface="Raleway"/>
                <a:ea typeface="Raleway"/>
                <a:cs typeface="Raleway"/>
                <a:sym typeface="Raleway"/>
              </a:rPr>
              <a:t>, and </a:t>
            </a:r>
            <a:r>
              <a:rPr lang="en" b="1">
                <a:solidFill>
                  <a:srgbClr val="000000"/>
                </a:solidFill>
                <a:highlight>
                  <a:srgbClr val="FFFFFF"/>
                </a:highlight>
                <a:latin typeface="Raleway"/>
                <a:ea typeface="Raleway"/>
                <a:cs typeface="Raleway"/>
                <a:sym typeface="Raleway"/>
              </a:rPr>
              <a:t>innovate</a:t>
            </a:r>
            <a:endParaRPr b="1">
              <a:solidFill>
                <a:srgbClr val="000000"/>
              </a:solidFill>
              <a:highlight>
                <a:srgbClr val="FFFFFF"/>
              </a:highlight>
              <a:latin typeface="Raleway"/>
              <a:ea typeface="Raleway"/>
              <a:cs typeface="Raleway"/>
              <a:sym typeface="Raleway"/>
            </a:endParaRPr>
          </a:p>
          <a:p>
            <a:pPr>
              <a:lnSpc>
                <a:spcPct val="115000"/>
              </a:lnSpc>
              <a:spcBef>
                <a:spcPts val="1333"/>
              </a:spcBef>
              <a:buClr>
                <a:srgbClr val="000000"/>
              </a:buClr>
              <a:buFont typeface="Raleway"/>
              <a:buChar char="●"/>
            </a:pPr>
            <a:r>
              <a:rPr lang="en">
                <a:solidFill>
                  <a:srgbClr val="000000"/>
                </a:solidFill>
                <a:highlight>
                  <a:srgbClr val="FFFFFF"/>
                </a:highlight>
                <a:latin typeface="Raleway"/>
                <a:ea typeface="Raleway"/>
                <a:cs typeface="Raleway"/>
                <a:sym typeface="Raleway"/>
              </a:rPr>
              <a:t>Great leaders can </a:t>
            </a:r>
            <a:r>
              <a:rPr lang="en" b="1">
                <a:solidFill>
                  <a:srgbClr val="000000"/>
                </a:solidFill>
                <a:highlight>
                  <a:srgbClr val="FFFFFF"/>
                </a:highlight>
                <a:latin typeface="Raleway"/>
                <a:ea typeface="Raleway"/>
                <a:cs typeface="Raleway"/>
                <a:sym typeface="Raleway"/>
              </a:rPr>
              <a:t>inspire</a:t>
            </a:r>
            <a:r>
              <a:rPr lang="en">
                <a:solidFill>
                  <a:srgbClr val="000000"/>
                </a:solidFill>
                <a:highlight>
                  <a:srgbClr val="FFFFFF"/>
                </a:highlight>
                <a:latin typeface="Raleway"/>
                <a:ea typeface="Raleway"/>
                <a:cs typeface="Raleway"/>
                <a:sym typeface="Raleway"/>
              </a:rPr>
              <a:t> </a:t>
            </a:r>
            <a:r>
              <a:rPr lang="en" b="1">
                <a:solidFill>
                  <a:srgbClr val="000000"/>
                </a:solidFill>
                <a:highlight>
                  <a:srgbClr val="FFFFFF"/>
                </a:highlight>
                <a:latin typeface="Raleway"/>
                <a:ea typeface="Raleway"/>
                <a:cs typeface="Raleway"/>
                <a:sym typeface="Raleway"/>
              </a:rPr>
              <a:t>political movements </a:t>
            </a:r>
            <a:r>
              <a:rPr lang="en">
                <a:solidFill>
                  <a:srgbClr val="000000"/>
                </a:solidFill>
                <a:highlight>
                  <a:srgbClr val="FFFFFF"/>
                </a:highlight>
                <a:latin typeface="Raleway"/>
                <a:ea typeface="Raleway"/>
                <a:cs typeface="Raleway"/>
                <a:sym typeface="Raleway"/>
              </a:rPr>
              <a:t>and</a:t>
            </a:r>
            <a:r>
              <a:rPr lang="en" b="1">
                <a:solidFill>
                  <a:srgbClr val="000000"/>
                </a:solidFill>
                <a:highlight>
                  <a:srgbClr val="FFFFFF"/>
                </a:highlight>
                <a:latin typeface="Raleway"/>
                <a:ea typeface="Raleway"/>
                <a:cs typeface="Raleway"/>
                <a:sym typeface="Raleway"/>
              </a:rPr>
              <a:t> social change</a:t>
            </a:r>
            <a:endParaRPr b="1">
              <a:solidFill>
                <a:srgbClr val="000000"/>
              </a:solidFill>
              <a:highlight>
                <a:srgbClr val="FFFFFF"/>
              </a:highlight>
              <a:latin typeface="Raleway"/>
              <a:ea typeface="Raleway"/>
              <a:cs typeface="Raleway"/>
              <a:sym typeface="Raleway"/>
            </a:endParaRPr>
          </a:p>
          <a:p>
            <a:pPr indent="0">
              <a:spcBef>
                <a:spcPts val="1333"/>
              </a:spcBef>
              <a:buNone/>
            </a:pPr>
            <a:endParaRPr b="1">
              <a:solidFill>
                <a:srgbClr val="000000"/>
              </a:solidFill>
            </a:endParaRPr>
          </a:p>
        </p:txBody>
      </p:sp>
      <p:pic>
        <p:nvPicPr>
          <p:cNvPr id="66" name="Google Shape;66;p14"/>
          <p:cNvPicPr preferRelativeResize="0"/>
          <p:nvPr/>
        </p:nvPicPr>
        <p:blipFill rotWithShape="1">
          <a:blip r:embed="rId3">
            <a:alphaModFix/>
          </a:blip>
          <a:srcRect l="10360" t="17491" r="14013" b="20593"/>
          <a:stretch/>
        </p:blipFill>
        <p:spPr>
          <a:xfrm>
            <a:off x="7594200" y="4461100"/>
            <a:ext cx="4182200" cy="1962267"/>
          </a:xfrm>
          <a:prstGeom prst="rect">
            <a:avLst/>
          </a:prstGeom>
          <a:noFill/>
          <a:ln>
            <a:noFill/>
          </a:ln>
        </p:spPr>
      </p:pic>
    </p:spTree>
    <p:extLst>
      <p:ext uri="{BB962C8B-B14F-4D97-AF65-F5344CB8AC3E}">
        <p14:creationId xmlns:p14="http://schemas.microsoft.com/office/powerpoint/2010/main" val="30376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415600" y="421233"/>
            <a:ext cx="11360800" cy="1918000"/>
          </a:xfrm>
          <a:prstGeom prst="rect">
            <a:avLst/>
          </a:prstGeom>
        </p:spPr>
        <p:txBody>
          <a:bodyPr spcFirstLastPara="1" vert="horz" wrap="square" lIns="121900" tIns="121900" rIns="121900" bIns="121900" rtlCol="0" anchor="b" anchorCtr="0">
            <a:noAutofit/>
          </a:bodyPr>
          <a:lstStyle/>
          <a:p>
            <a:r>
              <a:rPr lang="en"/>
              <a:t>FIN 359 Quantitative Finance: </a:t>
            </a:r>
            <a:endParaRPr/>
          </a:p>
          <a:p>
            <a:pPr marL="1828754" indent="609585"/>
            <a:r>
              <a:rPr lang="en"/>
              <a:t>Forecasting </a:t>
            </a:r>
            <a:endParaRPr/>
          </a:p>
        </p:txBody>
      </p:sp>
      <p:sp>
        <p:nvSpPr>
          <p:cNvPr id="69" name="Google Shape;69;p14"/>
          <p:cNvSpPr txBox="1">
            <a:spLocks noGrp="1"/>
          </p:cNvSpPr>
          <p:nvPr>
            <p:ph type="body" idx="1"/>
          </p:nvPr>
        </p:nvSpPr>
        <p:spPr>
          <a:xfrm>
            <a:off x="415600" y="2443800"/>
            <a:ext cx="11360800" cy="3662000"/>
          </a:xfrm>
          <a:prstGeom prst="rect">
            <a:avLst/>
          </a:prstGeom>
        </p:spPr>
        <p:txBody>
          <a:bodyPr spcFirstLastPara="1" vert="horz" wrap="square" lIns="121900" tIns="121900" rIns="121900" bIns="121900" rtlCol="0" anchor="t" anchorCtr="0">
            <a:noAutofit/>
          </a:bodyPr>
          <a:lstStyle/>
          <a:p>
            <a:pPr>
              <a:lnSpc>
                <a:spcPct val="200000"/>
              </a:lnSpc>
              <a:buClr>
                <a:srgbClr val="000000"/>
              </a:buClr>
              <a:buChar char="❏"/>
            </a:pPr>
            <a:r>
              <a:rPr lang="en">
                <a:solidFill>
                  <a:srgbClr val="000000"/>
                </a:solidFill>
                <a:highlight>
                  <a:srgbClr val="FFFFFF"/>
                </a:highlight>
              </a:rPr>
              <a:t>Quantitative finance is the use of forecasting models to analyse financial statements and predict future revenues and expenses for a given firm. </a:t>
            </a:r>
            <a:endParaRPr>
              <a:solidFill>
                <a:srgbClr val="000000"/>
              </a:solidFill>
              <a:highlight>
                <a:srgbClr val="FFFFFF"/>
              </a:highlight>
            </a:endParaRPr>
          </a:p>
          <a:p>
            <a:pPr>
              <a:lnSpc>
                <a:spcPct val="200000"/>
              </a:lnSpc>
              <a:buClr>
                <a:srgbClr val="000000"/>
              </a:buClr>
              <a:buChar char="❏"/>
            </a:pPr>
            <a:r>
              <a:rPr lang="en">
                <a:solidFill>
                  <a:srgbClr val="000000"/>
                </a:solidFill>
                <a:highlight>
                  <a:srgbClr val="FFFFFF"/>
                </a:highlight>
              </a:rPr>
              <a:t>There are four forecasting methods, the simplest and widely used method is known as Straight line forecasting.</a:t>
            </a:r>
            <a:endParaRPr>
              <a:solidFill>
                <a:srgbClr val="000000"/>
              </a:solidFill>
              <a:highlight>
                <a:srgbClr val="FFFFFF"/>
              </a:highlight>
            </a:endParaRPr>
          </a:p>
          <a:p>
            <a:pPr marL="0" indent="0">
              <a:spcBef>
                <a:spcPts val="2133"/>
              </a:spcBef>
              <a:spcAft>
                <a:spcPts val="2133"/>
              </a:spcAft>
              <a:buNone/>
            </a:pPr>
            <a:endParaRPr/>
          </a:p>
        </p:txBody>
      </p:sp>
    </p:spTree>
    <p:extLst>
      <p:ext uri="{BB962C8B-B14F-4D97-AF65-F5344CB8AC3E}">
        <p14:creationId xmlns:p14="http://schemas.microsoft.com/office/powerpoint/2010/main" val="314808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97567" y="220200"/>
            <a:ext cx="11360800" cy="831200"/>
          </a:xfrm>
          <a:prstGeom prst="rect">
            <a:avLst/>
          </a:prstGeom>
        </p:spPr>
        <p:txBody>
          <a:bodyPr spcFirstLastPara="1" vert="horz" wrap="square" lIns="121900" tIns="121900" rIns="121900" bIns="121900" rtlCol="0" anchor="t" anchorCtr="0">
            <a:noAutofit/>
          </a:bodyPr>
          <a:lstStyle/>
          <a:p>
            <a:r>
              <a:rPr lang="en">
                <a:solidFill>
                  <a:schemeClr val="dk1"/>
                </a:solidFill>
              </a:rPr>
              <a:t>Kurt Lewin’s 3 Leadership Styles</a:t>
            </a:r>
            <a:endParaRPr>
              <a:solidFill>
                <a:schemeClr val="dk1"/>
              </a:solidFill>
            </a:endParaRPr>
          </a:p>
        </p:txBody>
      </p:sp>
      <p:sp>
        <p:nvSpPr>
          <p:cNvPr id="72" name="Google Shape;72;p15"/>
          <p:cNvSpPr txBox="1">
            <a:spLocks noGrp="1"/>
          </p:cNvSpPr>
          <p:nvPr>
            <p:ph type="body" idx="1"/>
          </p:nvPr>
        </p:nvSpPr>
        <p:spPr>
          <a:xfrm>
            <a:off x="197567" y="1151400"/>
            <a:ext cx="7968800" cy="4555200"/>
          </a:xfrm>
          <a:prstGeom prst="rect">
            <a:avLst/>
          </a:prstGeom>
        </p:spPr>
        <p:txBody>
          <a:bodyPr spcFirstLastPara="1" vert="horz" wrap="square" lIns="121900" tIns="121900" rIns="121900" bIns="121900" rtlCol="0" anchor="t" anchorCtr="0">
            <a:noAutofit/>
          </a:bodyPr>
          <a:lstStyle/>
          <a:p>
            <a:pPr marL="0" indent="0">
              <a:buNone/>
            </a:pPr>
            <a:r>
              <a:rPr lang="en" sz="2133">
                <a:solidFill>
                  <a:srgbClr val="000000"/>
                </a:solidFill>
                <a:latin typeface="Playfair Display"/>
                <a:ea typeface="Playfair Display"/>
                <a:cs typeface="Playfair Display"/>
                <a:sym typeface="Playfair Display"/>
              </a:rPr>
              <a:t> </a:t>
            </a:r>
            <a:r>
              <a:rPr lang="en" sz="2133" b="1">
                <a:solidFill>
                  <a:srgbClr val="000000"/>
                </a:solidFill>
                <a:latin typeface="Playfair Display"/>
                <a:ea typeface="Playfair Display"/>
                <a:cs typeface="Playfair Display"/>
                <a:sym typeface="Playfair Display"/>
              </a:rPr>
              <a:t>Authoritarian</a:t>
            </a:r>
            <a:r>
              <a:rPr lang="en" sz="2133">
                <a:solidFill>
                  <a:srgbClr val="000000"/>
                </a:solidFill>
                <a:latin typeface="Playfair Display"/>
                <a:ea typeface="Playfair Display"/>
                <a:cs typeface="Playfair Display"/>
                <a:sym typeface="Playfair Display"/>
              </a:rPr>
              <a:t> </a:t>
            </a:r>
            <a:r>
              <a:rPr lang="en" sz="2133" b="1">
                <a:solidFill>
                  <a:srgbClr val="000000"/>
                </a:solidFill>
                <a:latin typeface="Playfair Display"/>
                <a:ea typeface="Playfair Display"/>
                <a:cs typeface="Playfair Display"/>
                <a:sym typeface="Playfair Display"/>
              </a:rPr>
              <a:t>Leadership </a:t>
            </a:r>
            <a:r>
              <a:rPr lang="en" sz="2133">
                <a:solidFill>
                  <a:srgbClr val="000000"/>
                </a:solidFill>
                <a:latin typeface="Playfair Display"/>
                <a:ea typeface="Playfair Display"/>
                <a:cs typeface="Playfair Display"/>
                <a:sym typeface="Playfair Display"/>
              </a:rPr>
              <a:t>(Autocratic):</a:t>
            </a:r>
            <a:endParaRPr sz="2133">
              <a:solidFill>
                <a:srgbClr val="000000"/>
              </a:solidFill>
              <a:latin typeface="Playfair Display"/>
              <a:ea typeface="Playfair Display"/>
              <a:cs typeface="Playfair Display"/>
              <a:sym typeface="Playfair Display"/>
            </a:endParaRPr>
          </a:p>
          <a:p>
            <a:pPr>
              <a:buClr>
                <a:srgbClr val="000000"/>
              </a:buClr>
              <a:buFont typeface="Raleway"/>
              <a:buChar char="●"/>
            </a:pPr>
            <a:r>
              <a:rPr lang="en">
                <a:solidFill>
                  <a:srgbClr val="000000"/>
                </a:solidFill>
                <a:latin typeface="Raleway"/>
                <a:ea typeface="Raleway"/>
                <a:cs typeface="Raleway"/>
                <a:sym typeface="Raleway"/>
              </a:rPr>
              <a:t>What, when, and how something should be done (Tell not ask)</a:t>
            </a:r>
            <a:endParaRPr>
              <a:solidFill>
                <a:srgbClr val="000000"/>
              </a:solidFill>
              <a:latin typeface="Raleway"/>
              <a:ea typeface="Raleway"/>
              <a:cs typeface="Raleway"/>
              <a:sym typeface="Raleway"/>
            </a:endParaRPr>
          </a:p>
          <a:p>
            <a:pPr>
              <a:buClr>
                <a:srgbClr val="000000"/>
              </a:buClr>
              <a:buFont typeface="Raleway"/>
              <a:buChar char="●"/>
            </a:pPr>
            <a:r>
              <a:rPr lang="en">
                <a:solidFill>
                  <a:srgbClr val="000000"/>
                </a:solidFill>
                <a:latin typeface="Raleway"/>
                <a:ea typeface="Raleway"/>
                <a:cs typeface="Raleway"/>
                <a:sym typeface="Raleway"/>
              </a:rPr>
              <a:t>Leaders make decisions without input from members</a:t>
            </a:r>
            <a:endParaRPr>
              <a:solidFill>
                <a:srgbClr val="000000"/>
              </a:solidFill>
              <a:latin typeface="Raleway"/>
              <a:ea typeface="Raleway"/>
              <a:cs typeface="Raleway"/>
              <a:sym typeface="Raleway"/>
            </a:endParaRPr>
          </a:p>
          <a:p>
            <a:pPr>
              <a:buClr>
                <a:srgbClr val="000000"/>
              </a:buClr>
              <a:buFont typeface="Raleway"/>
              <a:buChar char="●"/>
            </a:pPr>
            <a:r>
              <a:rPr lang="en">
                <a:solidFill>
                  <a:srgbClr val="000000"/>
                </a:solidFill>
                <a:latin typeface="Raleway"/>
                <a:ea typeface="Raleway"/>
                <a:cs typeface="Raleway"/>
                <a:sym typeface="Raleway"/>
              </a:rPr>
              <a:t>This style looks at decision-making as a less creative thing to do </a:t>
            </a:r>
            <a:endParaRPr>
              <a:solidFill>
                <a:srgbClr val="000000"/>
              </a:solidFill>
              <a:latin typeface="Raleway"/>
              <a:ea typeface="Raleway"/>
              <a:cs typeface="Raleway"/>
              <a:sym typeface="Raleway"/>
            </a:endParaRPr>
          </a:p>
          <a:p>
            <a:pPr marL="0" indent="0">
              <a:spcBef>
                <a:spcPts val="2133"/>
              </a:spcBef>
              <a:buNone/>
            </a:pPr>
            <a:r>
              <a:rPr lang="en" sz="2133" b="1">
                <a:solidFill>
                  <a:srgbClr val="000000"/>
                </a:solidFill>
                <a:latin typeface="Playfair Display"/>
                <a:ea typeface="Playfair Display"/>
                <a:cs typeface="Playfair Display"/>
                <a:sym typeface="Playfair Display"/>
              </a:rPr>
              <a:t>Participative Leadership </a:t>
            </a:r>
            <a:r>
              <a:rPr lang="en" sz="2133">
                <a:solidFill>
                  <a:srgbClr val="000000"/>
                </a:solidFill>
                <a:latin typeface="Playfair Display"/>
                <a:ea typeface="Playfair Display"/>
                <a:cs typeface="Playfair Display"/>
                <a:sym typeface="Playfair Display"/>
              </a:rPr>
              <a:t>(Democratic):</a:t>
            </a:r>
            <a:endParaRPr sz="2133">
              <a:solidFill>
                <a:srgbClr val="000000"/>
              </a:solidFill>
              <a:latin typeface="Playfair Display"/>
              <a:ea typeface="Playfair Display"/>
              <a:cs typeface="Playfair Display"/>
              <a:sym typeface="Playfair Display"/>
            </a:endParaRPr>
          </a:p>
          <a:p>
            <a:pPr>
              <a:buClr>
                <a:srgbClr val="000000"/>
              </a:buClr>
              <a:buFont typeface="Raleway"/>
              <a:buChar char="●"/>
            </a:pPr>
            <a:r>
              <a:rPr lang="en">
                <a:solidFill>
                  <a:srgbClr val="000000"/>
                </a:solidFill>
                <a:latin typeface="Raleway"/>
                <a:ea typeface="Raleway"/>
                <a:cs typeface="Raleway"/>
                <a:sym typeface="Raleway"/>
              </a:rPr>
              <a:t>Most effective style of leadership → Applies to any organization</a:t>
            </a:r>
            <a:endParaRPr>
              <a:solidFill>
                <a:srgbClr val="000000"/>
              </a:solidFill>
              <a:latin typeface="Raleway"/>
              <a:ea typeface="Raleway"/>
              <a:cs typeface="Raleway"/>
              <a:sym typeface="Raleway"/>
            </a:endParaRPr>
          </a:p>
          <a:p>
            <a:pPr>
              <a:buClr>
                <a:srgbClr val="000000"/>
              </a:buClr>
              <a:buFont typeface="Raleway"/>
              <a:buChar char="●"/>
            </a:pPr>
            <a:r>
              <a:rPr lang="en">
                <a:solidFill>
                  <a:srgbClr val="000000"/>
                </a:solidFill>
                <a:latin typeface="Raleway"/>
                <a:ea typeface="Raleway"/>
                <a:cs typeface="Raleway"/>
                <a:sym typeface="Raleway"/>
              </a:rPr>
              <a:t>Group members feel engaged in the process and are more motivated and creative</a:t>
            </a:r>
            <a:endParaRPr>
              <a:solidFill>
                <a:srgbClr val="000000"/>
              </a:solidFill>
              <a:latin typeface="Raleway"/>
              <a:ea typeface="Raleway"/>
              <a:cs typeface="Raleway"/>
              <a:sym typeface="Raleway"/>
            </a:endParaRPr>
          </a:p>
          <a:p>
            <a:pPr>
              <a:buClr>
                <a:srgbClr val="000000"/>
              </a:buClr>
              <a:buFont typeface="Raleway"/>
              <a:buChar char="●"/>
            </a:pPr>
            <a:r>
              <a:rPr lang="en">
                <a:solidFill>
                  <a:srgbClr val="000000"/>
                </a:solidFill>
                <a:latin typeface="Raleway"/>
                <a:ea typeface="Raleway"/>
                <a:cs typeface="Raleway"/>
                <a:sym typeface="Raleway"/>
              </a:rPr>
              <a:t>Leader has final say on decisions but involves </a:t>
            </a:r>
            <a:endParaRPr>
              <a:solidFill>
                <a:srgbClr val="000000"/>
              </a:solidFill>
              <a:latin typeface="Raleway"/>
              <a:ea typeface="Raleway"/>
              <a:cs typeface="Raleway"/>
              <a:sym typeface="Raleway"/>
            </a:endParaRPr>
          </a:p>
          <a:p>
            <a:pPr indent="0">
              <a:buNone/>
            </a:pPr>
            <a:r>
              <a:rPr lang="en">
                <a:solidFill>
                  <a:srgbClr val="000000"/>
                </a:solidFill>
                <a:latin typeface="Raleway"/>
                <a:ea typeface="Raleway"/>
                <a:cs typeface="Raleway"/>
                <a:sym typeface="Raleway"/>
              </a:rPr>
              <a:t>decision-making process to its members </a:t>
            </a:r>
            <a:endParaRPr>
              <a:solidFill>
                <a:srgbClr val="000000"/>
              </a:solidFill>
              <a:latin typeface="Raleway"/>
              <a:ea typeface="Raleway"/>
              <a:cs typeface="Raleway"/>
              <a:sym typeface="Raleway"/>
            </a:endParaRPr>
          </a:p>
          <a:p>
            <a:pPr marL="0" indent="0">
              <a:spcBef>
                <a:spcPts val="2133"/>
              </a:spcBef>
              <a:buNone/>
            </a:pPr>
            <a:r>
              <a:rPr lang="en" sz="2133" b="1">
                <a:solidFill>
                  <a:srgbClr val="000000"/>
                </a:solidFill>
                <a:latin typeface="Playfair Display"/>
                <a:ea typeface="Playfair Display"/>
                <a:cs typeface="Playfair Display"/>
                <a:sym typeface="Playfair Display"/>
              </a:rPr>
              <a:t>Delegative Leadership </a:t>
            </a:r>
            <a:r>
              <a:rPr lang="en" sz="2133">
                <a:solidFill>
                  <a:srgbClr val="000000"/>
                </a:solidFill>
                <a:latin typeface="Playfair Display"/>
                <a:ea typeface="Playfair Display"/>
                <a:cs typeface="Playfair Display"/>
                <a:sym typeface="Playfair Display"/>
              </a:rPr>
              <a:t>(Laissez-Faire):</a:t>
            </a:r>
            <a:endParaRPr sz="2133">
              <a:solidFill>
                <a:srgbClr val="000000"/>
              </a:solidFill>
              <a:latin typeface="Playfair Display"/>
              <a:ea typeface="Playfair Display"/>
              <a:cs typeface="Playfair Display"/>
              <a:sym typeface="Playfair Display"/>
            </a:endParaRPr>
          </a:p>
          <a:p>
            <a:pPr>
              <a:buClr>
                <a:srgbClr val="000000"/>
              </a:buClr>
              <a:buFont typeface="Raleway"/>
              <a:buChar char="●"/>
            </a:pPr>
            <a:r>
              <a:rPr lang="en">
                <a:solidFill>
                  <a:srgbClr val="000000"/>
                </a:solidFill>
                <a:latin typeface="Raleway"/>
                <a:ea typeface="Raleway"/>
                <a:cs typeface="Raleway"/>
                <a:sym typeface="Raleway"/>
              </a:rPr>
              <a:t>Least productive style </a:t>
            </a:r>
            <a:endParaRPr>
              <a:solidFill>
                <a:srgbClr val="000000"/>
              </a:solidFill>
              <a:latin typeface="Raleway"/>
              <a:ea typeface="Raleway"/>
              <a:cs typeface="Raleway"/>
              <a:sym typeface="Raleway"/>
            </a:endParaRPr>
          </a:p>
          <a:p>
            <a:pPr>
              <a:buClr>
                <a:srgbClr val="000000"/>
              </a:buClr>
              <a:buFont typeface="Raleway"/>
              <a:buChar char="●"/>
            </a:pPr>
            <a:r>
              <a:rPr lang="en">
                <a:solidFill>
                  <a:srgbClr val="000000"/>
                </a:solidFill>
                <a:latin typeface="Raleway"/>
                <a:ea typeface="Raleway"/>
                <a:cs typeface="Raleway"/>
                <a:sym typeface="Raleway"/>
              </a:rPr>
              <a:t>Leaders allow the members to set deadlines and goals</a:t>
            </a:r>
            <a:endParaRPr>
              <a:solidFill>
                <a:srgbClr val="000000"/>
              </a:solidFill>
              <a:latin typeface="Raleway"/>
              <a:ea typeface="Raleway"/>
              <a:cs typeface="Raleway"/>
              <a:sym typeface="Raleway"/>
            </a:endParaRPr>
          </a:p>
          <a:p>
            <a:pPr>
              <a:buClr>
                <a:srgbClr val="000000"/>
              </a:buClr>
              <a:buFont typeface="Raleway"/>
              <a:buChar char="●"/>
            </a:pPr>
            <a:r>
              <a:rPr lang="en">
                <a:solidFill>
                  <a:srgbClr val="000000"/>
                </a:solidFill>
                <a:latin typeface="Raleway"/>
                <a:ea typeface="Raleway"/>
                <a:cs typeface="Raleway"/>
                <a:sym typeface="Raleway"/>
              </a:rPr>
              <a:t>Leader is uninvolved</a:t>
            </a:r>
            <a:endParaRPr>
              <a:solidFill>
                <a:srgbClr val="000000"/>
              </a:solidFill>
              <a:latin typeface="Raleway"/>
              <a:ea typeface="Raleway"/>
              <a:cs typeface="Raleway"/>
              <a:sym typeface="Raleway"/>
            </a:endParaRPr>
          </a:p>
        </p:txBody>
      </p:sp>
      <p:pic>
        <p:nvPicPr>
          <p:cNvPr id="73" name="Google Shape;73;p15"/>
          <p:cNvPicPr preferRelativeResize="0"/>
          <p:nvPr/>
        </p:nvPicPr>
        <p:blipFill rotWithShape="1">
          <a:blip r:embed="rId3">
            <a:alphaModFix/>
          </a:blip>
          <a:srcRect b="7373"/>
          <a:stretch/>
        </p:blipFill>
        <p:spPr>
          <a:xfrm>
            <a:off x="8779051" y="319300"/>
            <a:ext cx="3096435" cy="1926435"/>
          </a:xfrm>
          <a:prstGeom prst="rect">
            <a:avLst/>
          </a:prstGeom>
          <a:noFill/>
          <a:ln w="19050" cap="flat" cmpd="sng">
            <a:solidFill>
              <a:srgbClr val="303030"/>
            </a:solidFill>
            <a:prstDash val="solid"/>
            <a:round/>
            <a:headEnd type="none" w="sm" len="sm"/>
            <a:tailEnd type="none" w="sm" len="sm"/>
          </a:ln>
        </p:spPr>
      </p:pic>
      <p:pic>
        <p:nvPicPr>
          <p:cNvPr id="74" name="Google Shape;74;p15"/>
          <p:cNvPicPr preferRelativeResize="0"/>
          <p:nvPr/>
        </p:nvPicPr>
        <p:blipFill>
          <a:blip r:embed="rId4">
            <a:alphaModFix/>
          </a:blip>
          <a:stretch>
            <a:fillRect/>
          </a:stretch>
        </p:blipFill>
        <p:spPr>
          <a:xfrm>
            <a:off x="8779067" y="2442701"/>
            <a:ext cx="3096432" cy="1926433"/>
          </a:xfrm>
          <a:prstGeom prst="rect">
            <a:avLst/>
          </a:prstGeom>
          <a:noFill/>
          <a:ln w="19050" cap="flat" cmpd="sng">
            <a:solidFill>
              <a:srgbClr val="303030"/>
            </a:solidFill>
            <a:prstDash val="solid"/>
            <a:round/>
            <a:headEnd type="none" w="sm" len="sm"/>
            <a:tailEnd type="none" w="sm" len="sm"/>
          </a:ln>
        </p:spPr>
      </p:pic>
      <p:pic>
        <p:nvPicPr>
          <p:cNvPr id="75" name="Google Shape;75;p15"/>
          <p:cNvPicPr preferRelativeResize="0"/>
          <p:nvPr/>
        </p:nvPicPr>
        <p:blipFill rotWithShape="1">
          <a:blip r:embed="rId5">
            <a:alphaModFix/>
          </a:blip>
          <a:srcRect b="7373"/>
          <a:stretch/>
        </p:blipFill>
        <p:spPr>
          <a:xfrm>
            <a:off x="8779067" y="4566101"/>
            <a:ext cx="3096435" cy="1926433"/>
          </a:xfrm>
          <a:prstGeom prst="rect">
            <a:avLst/>
          </a:prstGeom>
          <a:noFill/>
          <a:ln w="19050" cap="flat" cmpd="sng">
            <a:solidFill>
              <a:srgbClr val="303030"/>
            </a:solidFill>
            <a:prstDash val="solid"/>
            <a:round/>
            <a:headEnd type="none" w="sm" len="sm"/>
            <a:tailEnd type="none" w="sm" len="sm"/>
          </a:ln>
        </p:spPr>
      </p:pic>
    </p:spTree>
    <p:extLst>
      <p:ext uri="{BB962C8B-B14F-4D97-AF65-F5344CB8AC3E}">
        <p14:creationId xmlns:p14="http://schemas.microsoft.com/office/powerpoint/2010/main" val="2366642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653667" y="701800"/>
            <a:ext cx="7472000" cy="5454400"/>
          </a:xfrm>
          <a:prstGeom prst="rect">
            <a:avLst/>
          </a:prstGeom>
        </p:spPr>
        <p:txBody>
          <a:bodyPr spcFirstLastPara="1" vert="horz" wrap="square" lIns="121900" tIns="121900" rIns="121900" bIns="121900" rtlCol="0" anchor="ctr" anchorCtr="0">
            <a:noAutofit/>
          </a:bodyPr>
          <a:lstStyle/>
          <a:p>
            <a:r>
              <a:rPr lang="en" b="0"/>
              <a:t>Why did I choose the topic of </a:t>
            </a:r>
            <a:r>
              <a:rPr lang="en" i="1"/>
              <a:t>Leadership Styles</a:t>
            </a:r>
            <a:r>
              <a:rPr lang="en" b="0"/>
              <a:t>?</a:t>
            </a:r>
            <a:endParaRPr b="0"/>
          </a:p>
        </p:txBody>
      </p:sp>
    </p:spTree>
    <p:extLst>
      <p:ext uri="{BB962C8B-B14F-4D97-AF65-F5344CB8AC3E}">
        <p14:creationId xmlns:p14="http://schemas.microsoft.com/office/powerpoint/2010/main" val="2544916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653667" y="701800"/>
            <a:ext cx="7472000" cy="5454400"/>
          </a:xfrm>
          <a:prstGeom prst="rect">
            <a:avLst/>
          </a:prstGeom>
        </p:spPr>
        <p:txBody>
          <a:bodyPr spcFirstLastPara="1" vert="horz" wrap="square" lIns="121900" tIns="121900" rIns="121900" bIns="121900" rtlCol="0" anchor="ctr" anchorCtr="0">
            <a:noAutofit/>
          </a:bodyPr>
          <a:lstStyle/>
          <a:p>
            <a:r>
              <a:rPr lang="en"/>
              <a:t>Thank you!</a:t>
            </a:r>
            <a:endParaRPr/>
          </a:p>
          <a:p>
            <a:r>
              <a:rPr lang="en"/>
              <a:t>:)</a:t>
            </a:r>
            <a:endParaRPr/>
          </a:p>
        </p:txBody>
      </p:sp>
    </p:spTree>
    <p:extLst>
      <p:ext uri="{BB962C8B-B14F-4D97-AF65-F5344CB8AC3E}">
        <p14:creationId xmlns:p14="http://schemas.microsoft.com/office/powerpoint/2010/main" val="30455516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5187433" y="465933"/>
            <a:ext cx="6402000" cy="5622400"/>
          </a:xfrm>
          <a:prstGeom prst="rect">
            <a:avLst/>
          </a:prstGeom>
          <a:effectLst>
            <a:outerShdw blurRad="57150" dist="19050" dir="5400000" algn="bl" rotWithShape="0">
              <a:srgbClr val="000000">
                <a:alpha val="50000"/>
              </a:srgbClr>
            </a:outerShdw>
          </a:effectLst>
        </p:spPr>
        <p:txBody>
          <a:bodyPr spcFirstLastPara="1" vert="horz" wrap="square" lIns="121900" tIns="121900" rIns="121900" bIns="121900" rtlCol="0" anchor="t" anchorCtr="0">
            <a:noAutofit/>
          </a:bodyPr>
          <a:lstStyle/>
          <a:p>
            <a:pPr algn="l">
              <a:spcBef>
                <a:spcPts val="0"/>
              </a:spcBef>
            </a:pPr>
            <a:r>
              <a:rPr lang="en" sz="4000" dirty="0">
                <a:latin typeface="Times New Roman"/>
                <a:ea typeface="Times New Roman"/>
                <a:cs typeface="Times New Roman"/>
                <a:sym typeface="Times New Roman"/>
              </a:rPr>
              <a:t>         Naira </a:t>
            </a:r>
            <a:r>
              <a:rPr lang="en" sz="4000" u="sng" dirty="0" err="1">
                <a:latin typeface="Times New Roman"/>
                <a:ea typeface="Times New Roman"/>
                <a:cs typeface="Times New Roman"/>
                <a:sym typeface="Times New Roman"/>
              </a:rPr>
              <a:t>Davtyan</a:t>
            </a:r>
            <a:endParaRPr sz="4000" u="sng" dirty="0">
              <a:latin typeface="Times New Roman"/>
              <a:ea typeface="Times New Roman"/>
              <a:cs typeface="Times New Roman"/>
              <a:sym typeface="Times New Roman"/>
            </a:endParaRPr>
          </a:p>
          <a:p>
            <a:pPr marL="609585" indent="-558786" algn="l">
              <a:spcBef>
                <a:spcPts val="0"/>
              </a:spcBef>
              <a:buSzPts val="3000"/>
              <a:buFont typeface="Times New Roman"/>
              <a:buChar char="❏"/>
            </a:pPr>
            <a:r>
              <a:rPr lang="en" sz="4000" dirty="0">
                <a:latin typeface="Times New Roman"/>
                <a:ea typeface="Times New Roman"/>
                <a:cs typeface="Times New Roman"/>
                <a:sym typeface="Times New Roman"/>
              </a:rPr>
              <a:t>Systems and Operations Management </a:t>
            </a:r>
            <a:endParaRPr sz="4000" dirty="0">
              <a:latin typeface="Times New Roman"/>
              <a:ea typeface="Times New Roman"/>
              <a:cs typeface="Times New Roman"/>
              <a:sym typeface="Times New Roman"/>
            </a:endParaRPr>
          </a:p>
          <a:p>
            <a:pPr marL="609585" indent="-558786" algn="l">
              <a:spcBef>
                <a:spcPts val="0"/>
              </a:spcBef>
              <a:buSzPts val="3000"/>
              <a:buFont typeface="Times New Roman"/>
              <a:buChar char="❏"/>
            </a:pPr>
            <a:r>
              <a:rPr lang="en" sz="4000" dirty="0">
                <a:latin typeface="Times New Roman"/>
                <a:ea typeface="Times New Roman"/>
                <a:cs typeface="Times New Roman"/>
                <a:sym typeface="Times New Roman"/>
              </a:rPr>
              <a:t>Theory: Deming’s Approach</a:t>
            </a:r>
            <a:endParaRPr sz="4000" dirty="0">
              <a:latin typeface="Times New Roman"/>
              <a:ea typeface="Times New Roman"/>
              <a:cs typeface="Times New Roman"/>
              <a:sym typeface="Times New Roman"/>
            </a:endParaRPr>
          </a:p>
          <a:p>
            <a:pPr marL="609585" indent="-558786" algn="l">
              <a:spcBef>
                <a:spcPts val="0"/>
              </a:spcBef>
              <a:buSzPts val="3000"/>
              <a:buFont typeface="Times New Roman"/>
              <a:buChar char="❏"/>
            </a:pPr>
            <a:r>
              <a:rPr lang="en" sz="4000" dirty="0">
                <a:latin typeface="Times New Roman"/>
                <a:ea typeface="Times New Roman"/>
                <a:cs typeface="Times New Roman"/>
                <a:sym typeface="Times New Roman"/>
              </a:rPr>
              <a:t>Core: SOM 467</a:t>
            </a:r>
            <a:endParaRPr sz="4000" dirty="0">
              <a:latin typeface="Times New Roman"/>
              <a:ea typeface="Times New Roman"/>
              <a:cs typeface="Times New Roman"/>
              <a:sym typeface="Times New Roman"/>
            </a:endParaRPr>
          </a:p>
          <a:p>
            <a:pPr marL="609585" indent="-558786" algn="l">
              <a:spcBef>
                <a:spcPts val="0"/>
              </a:spcBef>
              <a:buSzPts val="3000"/>
              <a:buFont typeface="Times New Roman"/>
              <a:buChar char="❏"/>
            </a:pPr>
            <a:r>
              <a:rPr lang="en" sz="4000" dirty="0">
                <a:latin typeface="Times New Roman"/>
                <a:ea typeface="Times New Roman"/>
                <a:cs typeface="Times New Roman"/>
                <a:sym typeface="Times New Roman"/>
              </a:rPr>
              <a:t>Prior Upper Division Course : MGT 360</a:t>
            </a:r>
            <a:endParaRPr sz="4000" dirty="0">
              <a:latin typeface="Times New Roman"/>
              <a:ea typeface="Times New Roman"/>
              <a:cs typeface="Times New Roman"/>
              <a:sym typeface="Times New Roman"/>
            </a:endParaRPr>
          </a:p>
          <a:p>
            <a:pPr marL="609585" algn="l">
              <a:spcBef>
                <a:spcPts val="0"/>
              </a:spcBef>
            </a:pPr>
            <a:endParaRPr sz="4000" dirty="0">
              <a:latin typeface="Times New Roman"/>
              <a:ea typeface="Times New Roman"/>
              <a:cs typeface="Times New Roman"/>
              <a:sym typeface="Times New Roman"/>
            </a:endParaRPr>
          </a:p>
        </p:txBody>
      </p:sp>
      <p:sp>
        <p:nvSpPr>
          <p:cNvPr id="135" name="Google Shape;135;p13"/>
          <p:cNvSpPr txBox="1">
            <a:spLocks noGrp="1"/>
          </p:cNvSpPr>
          <p:nvPr>
            <p:ph type="subTitle" idx="1"/>
          </p:nvPr>
        </p:nvSpPr>
        <p:spPr>
          <a:xfrm>
            <a:off x="5444500" y="5805867"/>
            <a:ext cx="6546800" cy="770400"/>
          </a:xfrm>
          <a:prstGeom prst="rect">
            <a:avLst/>
          </a:prstGeom>
        </p:spPr>
        <p:txBody>
          <a:bodyPr spcFirstLastPara="1" vert="horz" wrap="square" lIns="121900" tIns="121900" rIns="121900" bIns="121900" rtlCol="0" anchor="t" anchorCtr="0">
            <a:noAutofit/>
          </a:bodyPr>
          <a:lstStyle/>
          <a:p>
            <a:pPr algn="l">
              <a:spcBef>
                <a:spcPts val="0"/>
              </a:spcBef>
            </a:pPr>
            <a:endParaRPr/>
          </a:p>
        </p:txBody>
      </p:sp>
      <p:pic>
        <p:nvPicPr>
          <p:cNvPr id="136" name="Google Shape;136;p13"/>
          <p:cNvPicPr preferRelativeResize="0"/>
          <p:nvPr/>
        </p:nvPicPr>
        <p:blipFill>
          <a:blip r:embed="rId3">
            <a:alphaModFix/>
          </a:blip>
          <a:stretch>
            <a:fillRect/>
          </a:stretch>
        </p:blipFill>
        <p:spPr>
          <a:xfrm>
            <a:off x="832834" y="3552434"/>
            <a:ext cx="2972300" cy="2972300"/>
          </a:xfrm>
          <a:prstGeom prst="rect">
            <a:avLst/>
          </a:prstGeom>
          <a:noFill/>
          <a:ln>
            <a:noFill/>
          </a:ln>
        </p:spPr>
      </p:pic>
      <p:sp>
        <p:nvSpPr>
          <p:cNvPr id="2" name="Slide Number Placeholder 1">
            <a:extLst>
              <a:ext uri="{FF2B5EF4-FFF2-40B4-BE49-F238E27FC236}">
                <a16:creationId xmlns:a16="http://schemas.microsoft.com/office/drawing/2014/main" id="{5F22A70B-148C-9842-BF9C-D75E215BB30C}"/>
              </a:ext>
            </a:extLst>
          </p:cNvPr>
          <p:cNvSpPr>
            <a:spLocks noGrp="1"/>
          </p:cNvSpPr>
          <p:nvPr>
            <p:ph type="sldNum" idx="12"/>
          </p:nvPr>
        </p:nvSpPr>
        <p:spPr/>
        <p:txBody>
          <a:bodyPr/>
          <a:lstStyle/>
          <a:p>
            <a:fld id="{00000000-1234-1234-1234-123412341234}" type="slidenum">
              <a:rPr lang="en" smtClean="0"/>
              <a:pPr/>
              <a:t>33</a:t>
            </a:fld>
            <a:endParaRPr lang="en"/>
          </a:p>
        </p:txBody>
      </p:sp>
    </p:spTree>
    <p:extLst>
      <p:ext uri="{BB962C8B-B14F-4D97-AF65-F5344CB8AC3E}">
        <p14:creationId xmlns:p14="http://schemas.microsoft.com/office/powerpoint/2010/main" val="9158973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title"/>
          </p:nvPr>
        </p:nvSpPr>
        <p:spPr>
          <a:xfrm>
            <a:off x="1211433" y="2034600"/>
            <a:ext cx="4566800" cy="2512000"/>
          </a:xfrm>
          <a:prstGeom prst="rect">
            <a:avLst/>
          </a:prstGeom>
        </p:spPr>
        <p:txBody>
          <a:bodyPr spcFirstLastPara="1" vert="horz" wrap="square" lIns="121900" tIns="121900" rIns="121900" bIns="121900" rtlCol="0" anchor="t" anchorCtr="0">
            <a:noAutofit/>
          </a:bodyPr>
          <a:lstStyle/>
          <a:p>
            <a:r>
              <a:rPr lang="en" sz="4800">
                <a:latin typeface="Times New Roman"/>
                <a:ea typeface="Times New Roman"/>
                <a:cs typeface="Times New Roman"/>
                <a:sym typeface="Times New Roman"/>
              </a:rPr>
              <a:t>Deming’s </a:t>
            </a:r>
            <a:r>
              <a:rPr lang="en">
                <a:latin typeface="Times New Roman"/>
                <a:ea typeface="Times New Roman"/>
                <a:cs typeface="Times New Roman"/>
                <a:sym typeface="Times New Roman"/>
              </a:rPr>
              <a:t>system of profound knowledge consists of four parts</a:t>
            </a:r>
            <a:endParaRPr>
              <a:latin typeface="Times New Roman"/>
              <a:ea typeface="Times New Roman"/>
              <a:cs typeface="Times New Roman"/>
              <a:sym typeface="Times New Roman"/>
            </a:endParaRPr>
          </a:p>
        </p:txBody>
      </p:sp>
      <p:sp>
        <p:nvSpPr>
          <p:cNvPr id="142" name="Google Shape;142;p14"/>
          <p:cNvSpPr txBox="1">
            <a:spLocks noGrp="1"/>
          </p:cNvSpPr>
          <p:nvPr>
            <p:ph type="body" idx="2"/>
          </p:nvPr>
        </p:nvSpPr>
        <p:spPr>
          <a:xfrm>
            <a:off x="6197600" y="957100"/>
            <a:ext cx="5171200" cy="4740000"/>
          </a:xfrm>
          <a:prstGeom prst="rect">
            <a:avLst/>
          </a:prstGeom>
        </p:spPr>
        <p:txBody>
          <a:bodyPr spcFirstLastPara="1" vert="horz" wrap="square" lIns="121900" tIns="121900" rIns="121900" bIns="121900" rtlCol="0" anchor="t" anchorCtr="0">
            <a:noAutofit/>
          </a:bodyPr>
          <a:lstStyle/>
          <a:p>
            <a:pPr indent="-507987">
              <a:buSzPts val="2400"/>
              <a:buFont typeface="Times New Roman"/>
              <a:buChar char="❏"/>
            </a:pPr>
            <a:r>
              <a:rPr lang="en" sz="3200">
                <a:latin typeface="Times New Roman"/>
                <a:ea typeface="Times New Roman"/>
                <a:cs typeface="Times New Roman"/>
                <a:sym typeface="Times New Roman"/>
              </a:rPr>
              <a:t>Appreciation for a system</a:t>
            </a:r>
            <a:endParaRPr sz="3200">
              <a:latin typeface="Times New Roman"/>
              <a:ea typeface="Times New Roman"/>
              <a:cs typeface="Times New Roman"/>
              <a:sym typeface="Times New Roman"/>
            </a:endParaRPr>
          </a:p>
          <a:p>
            <a:pPr indent="-507987">
              <a:buSzPts val="2400"/>
              <a:buFont typeface="Times New Roman"/>
              <a:buChar char="❏"/>
            </a:pPr>
            <a:r>
              <a:rPr lang="en" sz="3200">
                <a:latin typeface="Times New Roman"/>
                <a:ea typeface="Times New Roman"/>
                <a:cs typeface="Times New Roman"/>
                <a:sym typeface="Times New Roman"/>
              </a:rPr>
              <a:t>Knowledge about variation</a:t>
            </a:r>
            <a:endParaRPr sz="3200">
              <a:latin typeface="Times New Roman"/>
              <a:ea typeface="Times New Roman"/>
              <a:cs typeface="Times New Roman"/>
              <a:sym typeface="Times New Roman"/>
            </a:endParaRPr>
          </a:p>
          <a:p>
            <a:pPr indent="-507987">
              <a:buSzPts val="2400"/>
              <a:buFont typeface="Times New Roman"/>
              <a:buChar char="❏"/>
            </a:pPr>
            <a:r>
              <a:rPr lang="en" sz="3200">
                <a:latin typeface="Times New Roman"/>
                <a:ea typeface="Times New Roman"/>
                <a:cs typeface="Times New Roman"/>
                <a:sym typeface="Times New Roman"/>
              </a:rPr>
              <a:t>Theory of knowledge </a:t>
            </a:r>
            <a:endParaRPr sz="3200">
              <a:latin typeface="Times New Roman"/>
              <a:ea typeface="Times New Roman"/>
              <a:cs typeface="Times New Roman"/>
              <a:sym typeface="Times New Roman"/>
            </a:endParaRPr>
          </a:p>
          <a:p>
            <a:pPr indent="-507987">
              <a:buSzPts val="2400"/>
              <a:buFont typeface="Times New Roman"/>
              <a:buChar char="❏"/>
            </a:pPr>
            <a:r>
              <a:rPr lang="en" sz="3200">
                <a:latin typeface="Times New Roman"/>
                <a:ea typeface="Times New Roman"/>
                <a:cs typeface="Times New Roman"/>
                <a:sym typeface="Times New Roman"/>
              </a:rPr>
              <a:t>Psychology </a:t>
            </a:r>
            <a:endParaRPr sz="3200">
              <a:latin typeface="Times New Roman"/>
              <a:ea typeface="Times New Roman"/>
              <a:cs typeface="Times New Roman"/>
              <a:sym typeface="Times New Roman"/>
            </a:endParaRPr>
          </a:p>
          <a:p>
            <a:pPr indent="0">
              <a:spcBef>
                <a:spcPts val="2133"/>
              </a:spcBef>
              <a:spcAft>
                <a:spcPts val="2133"/>
              </a:spcAft>
              <a:buNone/>
            </a:pPr>
            <a:endParaRPr sz="3200">
              <a:latin typeface="Times New Roman"/>
              <a:ea typeface="Times New Roman"/>
              <a:cs typeface="Times New Roman"/>
              <a:sym typeface="Times New Roman"/>
            </a:endParaRPr>
          </a:p>
        </p:txBody>
      </p:sp>
      <p:sp>
        <p:nvSpPr>
          <p:cNvPr id="143" name="Google Shape;143;p14"/>
          <p:cNvSpPr txBox="1">
            <a:spLocks noGrp="1"/>
          </p:cNvSpPr>
          <p:nvPr>
            <p:ph type="subTitle" idx="1"/>
          </p:nvPr>
        </p:nvSpPr>
        <p:spPr>
          <a:xfrm>
            <a:off x="7911267" y="5990900"/>
            <a:ext cx="4048400" cy="674800"/>
          </a:xfrm>
          <a:prstGeom prst="rect">
            <a:avLst/>
          </a:prstGeom>
        </p:spPr>
        <p:txBody>
          <a:bodyPr spcFirstLastPara="1" vert="horz" wrap="square" lIns="121900" tIns="121900" rIns="121900" bIns="121900" rtlCol="0" anchor="t" anchorCtr="0">
            <a:noAutofit/>
          </a:bodyPr>
          <a:lstStyle/>
          <a:p>
            <a:pPr marL="1219170" indent="609585"/>
            <a:r>
              <a:rPr lang="en"/>
              <a:t>Naira Davtyan</a:t>
            </a:r>
            <a:endParaRPr/>
          </a:p>
        </p:txBody>
      </p:sp>
      <p:sp>
        <p:nvSpPr>
          <p:cNvPr id="2" name="Slide Number Placeholder 1">
            <a:extLst>
              <a:ext uri="{FF2B5EF4-FFF2-40B4-BE49-F238E27FC236}">
                <a16:creationId xmlns:a16="http://schemas.microsoft.com/office/drawing/2014/main" id="{72E70F7D-8B9B-D14E-BB62-71573DF11893}"/>
              </a:ext>
            </a:extLst>
          </p:cNvPr>
          <p:cNvSpPr>
            <a:spLocks noGrp="1"/>
          </p:cNvSpPr>
          <p:nvPr>
            <p:ph type="sldNum" idx="12"/>
          </p:nvPr>
        </p:nvSpPr>
        <p:spPr/>
        <p:txBody>
          <a:bodyPr/>
          <a:lstStyle/>
          <a:p>
            <a:fld id="{00000000-1234-1234-1234-123412341234}" type="slidenum">
              <a:rPr lang="en" smtClean="0"/>
              <a:pPr/>
              <a:t>34</a:t>
            </a:fld>
            <a:endParaRPr lang="en"/>
          </a:p>
        </p:txBody>
      </p:sp>
    </p:spTree>
    <p:extLst>
      <p:ext uri="{BB962C8B-B14F-4D97-AF65-F5344CB8AC3E}">
        <p14:creationId xmlns:p14="http://schemas.microsoft.com/office/powerpoint/2010/main" val="1976286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5"/>
          <p:cNvSpPr txBox="1">
            <a:spLocks noGrp="1"/>
          </p:cNvSpPr>
          <p:nvPr>
            <p:ph type="title"/>
          </p:nvPr>
        </p:nvSpPr>
        <p:spPr>
          <a:xfrm>
            <a:off x="1730000" y="525000"/>
            <a:ext cx="9385200" cy="1218800"/>
          </a:xfrm>
          <a:prstGeom prst="rect">
            <a:avLst/>
          </a:prstGeom>
          <a:effectLst>
            <a:outerShdw blurRad="57150" dist="19050" dir="5400000" algn="bl" rotWithShape="0">
              <a:srgbClr val="000000">
                <a:alpha val="50000"/>
              </a:srgbClr>
            </a:outerShdw>
          </a:effectLst>
        </p:spPr>
        <p:txBody>
          <a:bodyPr spcFirstLastPara="1" vert="horz" wrap="square" lIns="121900" tIns="121900" rIns="121900" bIns="121900" rtlCol="0" anchor="t" anchorCtr="0">
            <a:noAutofit/>
          </a:bodyPr>
          <a:lstStyle/>
          <a:p>
            <a:r>
              <a:rPr lang="en" sz="3467">
                <a:latin typeface="Times New Roman"/>
                <a:ea typeface="Times New Roman"/>
                <a:cs typeface="Times New Roman"/>
                <a:sym typeface="Times New Roman"/>
              </a:rPr>
              <a:t>“The 14 points all have one aim: to make it possible for people to work with joy.”</a:t>
            </a:r>
            <a:endParaRPr sz="3467">
              <a:latin typeface="Times New Roman"/>
              <a:ea typeface="Times New Roman"/>
              <a:cs typeface="Times New Roman"/>
              <a:sym typeface="Times New Roman"/>
            </a:endParaRPr>
          </a:p>
        </p:txBody>
      </p:sp>
      <p:sp>
        <p:nvSpPr>
          <p:cNvPr id="149" name="Google Shape;149;p15"/>
          <p:cNvSpPr txBox="1">
            <a:spLocks noGrp="1"/>
          </p:cNvSpPr>
          <p:nvPr>
            <p:ph type="body" idx="1"/>
          </p:nvPr>
        </p:nvSpPr>
        <p:spPr>
          <a:xfrm>
            <a:off x="1730000" y="2090067"/>
            <a:ext cx="9385200" cy="3881600"/>
          </a:xfrm>
          <a:prstGeom prst="rect">
            <a:avLst/>
          </a:prstGeom>
        </p:spPr>
        <p:txBody>
          <a:bodyPr spcFirstLastPara="1" vert="horz" wrap="square" lIns="121900" tIns="121900" rIns="121900" bIns="121900" rtlCol="0" anchor="t" anchorCtr="0">
            <a:noAutofit/>
          </a:bodyPr>
          <a:lstStyle/>
          <a:p>
            <a:pPr>
              <a:buFont typeface="Times New Roman"/>
              <a:buAutoNum type="arabicPeriod"/>
            </a:pPr>
            <a:r>
              <a:rPr lang="en" sz="2400" dirty="0">
                <a:latin typeface="Times New Roman"/>
                <a:ea typeface="Times New Roman"/>
                <a:cs typeface="Times New Roman"/>
                <a:sym typeface="Times New Roman"/>
              </a:rPr>
              <a:t>Create constancy of purpose for the improvement of product and service</a:t>
            </a:r>
            <a:endParaRPr sz="2400" dirty="0">
              <a:latin typeface="Times New Roman"/>
              <a:ea typeface="Times New Roman"/>
              <a:cs typeface="Times New Roman"/>
              <a:sym typeface="Times New Roman"/>
            </a:endParaRPr>
          </a:p>
          <a:p>
            <a:pPr lvl="1" indent="-457189">
              <a:spcBef>
                <a:spcPts val="0"/>
              </a:spcBef>
              <a:buSzPts val="1800"/>
              <a:buFont typeface="Times New Roman"/>
              <a:buAutoNum type="alphaLcPeriod"/>
            </a:pPr>
            <a:r>
              <a:rPr lang="en" dirty="0">
                <a:latin typeface="Times New Roman"/>
                <a:ea typeface="Times New Roman"/>
                <a:cs typeface="Times New Roman"/>
                <a:sym typeface="Times New Roman"/>
              </a:rPr>
              <a:t> Become competitive, stay in business, and provide jobs.</a:t>
            </a:r>
            <a:endParaRPr dirty="0">
              <a:latin typeface="Times New Roman"/>
              <a:ea typeface="Times New Roman"/>
              <a:cs typeface="Times New Roman"/>
              <a:sym typeface="Times New Roman"/>
            </a:endParaRPr>
          </a:p>
          <a:p>
            <a:pPr>
              <a:buFont typeface="Times New Roman"/>
              <a:buAutoNum type="arabicPeriod"/>
            </a:pPr>
            <a:r>
              <a:rPr lang="en" sz="2400" dirty="0">
                <a:latin typeface="Times New Roman"/>
                <a:ea typeface="Times New Roman"/>
                <a:cs typeface="Times New Roman"/>
                <a:sym typeface="Times New Roman"/>
              </a:rPr>
              <a:t>Adopt the new philosophy of cooperation </a:t>
            </a:r>
            <a:endParaRPr sz="2400" dirty="0">
              <a:latin typeface="Times New Roman"/>
              <a:ea typeface="Times New Roman"/>
              <a:cs typeface="Times New Roman"/>
              <a:sym typeface="Times New Roman"/>
            </a:endParaRPr>
          </a:p>
          <a:p>
            <a:pPr lvl="1" indent="-457189">
              <a:spcBef>
                <a:spcPts val="0"/>
              </a:spcBef>
              <a:buSzPts val="1800"/>
              <a:buFont typeface="Times New Roman"/>
              <a:buAutoNum type="alphaLcPeriod"/>
            </a:pPr>
            <a:r>
              <a:rPr lang="en" dirty="0">
                <a:latin typeface="Times New Roman"/>
                <a:ea typeface="Times New Roman"/>
                <a:cs typeface="Times New Roman"/>
                <a:sym typeface="Times New Roman"/>
              </a:rPr>
              <a:t>Win-win</a:t>
            </a:r>
            <a:endParaRPr dirty="0">
              <a:latin typeface="Times New Roman"/>
              <a:ea typeface="Times New Roman"/>
              <a:cs typeface="Times New Roman"/>
              <a:sym typeface="Times New Roman"/>
            </a:endParaRPr>
          </a:p>
          <a:p>
            <a:pPr>
              <a:buFont typeface="Times New Roman"/>
              <a:buAutoNum type="arabicPeriod"/>
            </a:pPr>
            <a:r>
              <a:rPr lang="en" sz="2400" dirty="0">
                <a:latin typeface="Times New Roman"/>
                <a:ea typeface="Times New Roman"/>
                <a:cs typeface="Times New Roman"/>
                <a:sym typeface="Times New Roman"/>
              </a:rPr>
              <a:t>Stop depending on inspections</a:t>
            </a:r>
            <a:endParaRPr sz="2400" dirty="0">
              <a:latin typeface="Times New Roman"/>
              <a:ea typeface="Times New Roman"/>
              <a:cs typeface="Times New Roman"/>
              <a:sym typeface="Times New Roman"/>
            </a:endParaRPr>
          </a:p>
          <a:p>
            <a:pPr lvl="1" indent="-457189">
              <a:spcBef>
                <a:spcPts val="0"/>
              </a:spcBef>
              <a:buSzPts val="1800"/>
              <a:buFont typeface="Times New Roman"/>
              <a:buAutoNum type="alphaLcPeriod"/>
            </a:pPr>
            <a:r>
              <a:rPr lang="en" dirty="0">
                <a:latin typeface="Times New Roman"/>
                <a:ea typeface="Times New Roman"/>
                <a:cs typeface="Times New Roman"/>
                <a:sym typeface="Times New Roman"/>
              </a:rPr>
              <a:t>Build quality into the process from start to finish</a:t>
            </a:r>
            <a:endParaRPr dirty="0">
              <a:latin typeface="Times New Roman"/>
              <a:ea typeface="Times New Roman"/>
              <a:cs typeface="Times New Roman"/>
              <a:sym typeface="Times New Roman"/>
            </a:endParaRPr>
          </a:p>
          <a:p>
            <a:pPr>
              <a:buFont typeface="Times New Roman"/>
              <a:buAutoNum type="arabicPeriod"/>
            </a:pPr>
            <a:r>
              <a:rPr lang="en" sz="2400" dirty="0">
                <a:latin typeface="Times New Roman"/>
                <a:ea typeface="Times New Roman"/>
                <a:cs typeface="Times New Roman"/>
                <a:sym typeface="Times New Roman"/>
              </a:rPr>
              <a:t>Use a single supplier for any one item</a:t>
            </a:r>
            <a:endParaRPr sz="2400" dirty="0">
              <a:latin typeface="Times New Roman"/>
              <a:ea typeface="Times New Roman"/>
              <a:cs typeface="Times New Roman"/>
              <a:sym typeface="Times New Roman"/>
            </a:endParaRPr>
          </a:p>
          <a:p>
            <a:pPr lvl="1" indent="-457189">
              <a:spcBef>
                <a:spcPts val="0"/>
              </a:spcBef>
              <a:buSzPts val="1800"/>
              <a:buFont typeface="Times New Roman"/>
              <a:buAutoNum type="alphaLcPeriod"/>
            </a:pPr>
            <a:r>
              <a:rPr lang="en" dirty="0">
                <a:latin typeface="Times New Roman"/>
                <a:ea typeface="Times New Roman"/>
                <a:cs typeface="Times New Roman"/>
                <a:sym typeface="Times New Roman"/>
              </a:rPr>
              <a:t>Quality relies on consistency</a:t>
            </a:r>
            <a:endParaRPr dirty="0">
              <a:latin typeface="Times New Roman"/>
              <a:ea typeface="Times New Roman"/>
              <a:cs typeface="Times New Roman"/>
              <a:sym typeface="Times New Roman"/>
            </a:endParaRPr>
          </a:p>
          <a:p>
            <a:pPr marL="1219170" indent="0">
              <a:spcBef>
                <a:spcPts val="2133"/>
              </a:spcBef>
              <a:buNone/>
            </a:pPr>
            <a:r>
              <a:rPr lang="en" sz="2400" dirty="0">
                <a:latin typeface="Times New Roman"/>
                <a:ea typeface="Times New Roman"/>
                <a:cs typeface="Times New Roman"/>
                <a:sym typeface="Times New Roman"/>
              </a:rPr>
              <a:t>				      Naira </a:t>
            </a:r>
            <a:r>
              <a:rPr lang="en" sz="2400" u="sng" dirty="0" err="1">
                <a:latin typeface="Times New Roman"/>
                <a:ea typeface="Times New Roman"/>
                <a:cs typeface="Times New Roman"/>
                <a:sym typeface="Times New Roman"/>
              </a:rPr>
              <a:t>Davtyan</a:t>
            </a:r>
            <a:endParaRPr sz="2400" u="sng" dirty="0">
              <a:latin typeface="Times New Roman"/>
              <a:ea typeface="Times New Roman"/>
              <a:cs typeface="Times New Roman"/>
              <a:sym typeface="Times New Roman"/>
            </a:endParaRPr>
          </a:p>
          <a:p>
            <a:pPr indent="0">
              <a:spcBef>
                <a:spcPts val="2133"/>
              </a:spcBef>
              <a:spcAft>
                <a:spcPts val="2133"/>
              </a:spcAft>
              <a:buNone/>
            </a:pPr>
            <a:endParaRPr sz="2400" dirty="0">
              <a:latin typeface="Times New Roman"/>
              <a:ea typeface="Times New Roman"/>
              <a:cs typeface="Times New Roman"/>
              <a:sym typeface="Times New Roman"/>
            </a:endParaRPr>
          </a:p>
        </p:txBody>
      </p:sp>
      <p:sp>
        <p:nvSpPr>
          <p:cNvPr id="2" name="Slide Number Placeholder 1">
            <a:extLst>
              <a:ext uri="{FF2B5EF4-FFF2-40B4-BE49-F238E27FC236}">
                <a16:creationId xmlns:a16="http://schemas.microsoft.com/office/drawing/2014/main" id="{D44AC8C8-959A-9742-99E1-14CC4C3457E1}"/>
              </a:ext>
            </a:extLst>
          </p:cNvPr>
          <p:cNvSpPr>
            <a:spLocks noGrp="1"/>
          </p:cNvSpPr>
          <p:nvPr>
            <p:ph type="sldNum" idx="12"/>
          </p:nvPr>
        </p:nvSpPr>
        <p:spPr/>
        <p:txBody>
          <a:bodyPr/>
          <a:lstStyle/>
          <a:p>
            <a:fld id="{00000000-1234-1234-1234-123412341234}" type="slidenum">
              <a:rPr lang="en" smtClean="0"/>
              <a:pPr/>
              <a:t>35</a:t>
            </a:fld>
            <a:endParaRPr lang="en"/>
          </a:p>
        </p:txBody>
      </p:sp>
    </p:spTree>
    <p:extLst>
      <p:ext uri="{BB962C8B-B14F-4D97-AF65-F5344CB8AC3E}">
        <p14:creationId xmlns:p14="http://schemas.microsoft.com/office/powerpoint/2010/main" val="3005992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6"/>
          <p:cNvSpPr txBox="1">
            <a:spLocks noGrp="1"/>
          </p:cNvSpPr>
          <p:nvPr>
            <p:ph type="title"/>
          </p:nvPr>
        </p:nvSpPr>
        <p:spPr>
          <a:xfrm rot="10800000">
            <a:off x="-82060" y="103165"/>
            <a:ext cx="82061" cy="60959"/>
          </a:xfrm>
          <a:prstGeom prst="rect">
            <a:avLst/>
          </a:prstGeom>
        </p:spPr>
        <p:txBody>
          <a:bodyPr spcFirstLastPara="1" vert="horz" wrap="square" lIns="121900" tIns="121900" rIns="121900" bIns="121900" rtlCol="0" anchor="t" anchorCtr="0">
            <a:noAutofit/>
          </a:bodyPr>
          <a:lstStyle/>
          <a:p>
            <a:endParaRPr dirty="0"/>
          </a:p>
        </p:txBody>
      </p:sp>
      <p:sp>
        <p:nvSpPr>
          <p:cNvPr id="155" name="Google Shape;155;p16"/>
          <p:cNvSpPr txBox="1">
            <a:spLocks noGrp="1"/>
          </p:cNvSpPr>
          <p:nvPr>
            <p:ph type="body" idx="1"/>
          </p:nvPr>
        </p:nvSpPr>
        <p:spPr>
          <a:xfrm>
            <a:off x="1730000" y="792100"/>
            <a:ext cx="9499200" cy="5179600"/>
          </a:xfrm>
          <a:prstGeom prst="rect">
            <a:avLst/>
          </a:prstGeom>
        </p:spPr>
        <p:txBody>
          <a:bodyPr spcFirstLastPara="1" vert="horz" wrap="square" lIns="121900" tIns="121900" rIns="121900" bIns="121900" rtlCol="0" anchor="t" anchorCtr="0">
            <a:noAutofit/>
          </a:bodyPr>
          <a:lstStyle/>
          <a:p>
            <a:pPr marL="0" indent="0">
              <a:buNone/>
            </a:pPr>
            <a:r>
              <a:rPr lang="en" sz="2400" dirty="0">
                <a:latin typeface="Times New Roman"/>
                <a:ea typeface="Times New Roman"/>
                <a:cs typeface="Times New Roman"/>
                <a:sym typeface="Times New Roman"/>
              </a:rPr>
              <a:t>5.  Improve constantly and forever</a:t>
            </a:r>
            <a:endParaRPr sz="2400" dirty="0">
              <a:latin typeface="Times New Roman"/>
              <a:ea typeface="Times New Roman"/>
              <a:cs typeface="Times New Roman"/>
              <a:sym typeface="Times New Roman"/>
            </a:endParaRPr>
          </a:p>
          <a:p>
            <a:pPr marL="0" indent="0">
              <a:spcBef>
                <a:spcPts val="2133"/>
              </a:spcBef>
              <a:buNone/>
            </a:pPr>
            <a:r>
              <a:rPr lang="en" sz="2400" dirty="0">
                <a:latin typeface="Times New Roman"/>
                <a:ea typeface="Times New Roman"/>
                <a:cs typeface="Times New Roman"/>
                <a:sym typeface="Times New Roman"/>
              </a:rPr>
              <a:t>6.  Use training on the job</a:t>
            </a:r>
            <a:endParaRPr sz="2400" dirty="0">
              <a:latin typeface="Times New Roman"/>
              <a:ea typeface="Times New Roman"/>
              <a:cs typeface="Times New Roman"/>
              <a:sym typeface="Times New Roman"/>
            </a:endParaRPr>
          </a:p>
          <a:p>
            <a:pPr marL="0" indent="0">
              <a:spcBef>
                <a:spcPts val="2133"/>
              </a:spcBef>
              <a:buNone/>
            </a:pPr>
            <a:r>
              <a:rPr lang="en" sz="2400" dirty="0">
                <a:latin typeface="Times New Roman"/>
                <a:ea typeface="Times New Roman"/>
                <a:cs typeface="Times New Roman"/>
                <a:sym typeface="Times New Roman"/>
              </a:rPr>
              <a:t>7. Implement leadership</a:t>
            </a:r>
            <a:endParaRPr sz="2400" dirty="0">
              <a:latin typeface="Times New Roman"/>
              <a:ea typeface="Times New Roman"/>
              <a:cs typeface="Times New Roman"/>
              <a:sym typeface="Times New Roman"/>
            </a:endParaRPr>
          </a:p>
          <a:p>
            <a:pPr marL="1219170">
              <a:spcBef>
                <a:spcPts val="2133"/>
              </a:spcBef>
              <a:buFont typeface="Times New Roman"/>
              <a:buAutoNum type="alphaLcPeriod"/>
            </a:pPr>
            <a:r>
              <a:rPr lang="en" sz="2400" dirty="0">
                <a:latin typeface="Times New Roman"/>
                <a:ea typeface="Times New Roman"/>
                <a:cs typeface="Times New Roman"/>
                <a:sym typeface="Times New Roman"/>
              </a:rPr>
              <a:t>Don’t simply supervise</a:t>
            </a:r>
            <a:endParaRPr sz="2400" dirty="0">
              <a:latin typeface="Times New Roman"/>
              <a:ea typeface="Times New Roman"/>
              <a:cs typeface="Times New Roman"/>
              <a:sym typeface="Times New Roman"/>
            </a:endParaRPr>
          </a:p>
          <a:p>
            <a:pPr marL="0" indent="0">
              <a:spcBef>
                <a:spcPts val="2133"/>
              </a:spcBef>
              <a:buNone/>
            </a:pPr>
            <a:r>
              <a:rPr lang="en" sz="2400" dirty="0">
                <a:latin typeface="Times New Roman"/>
                <a:ea typeface="Times New Roman"/>
                <a:cs typeface="Times New Roman"/>
                <a:sym typeface="Times New Roman"/>
              </a:rPr>
              <a:t>8.  Eliminate fear</a:t>
            </a:r>
            <a:endParaRPr sz="2400" dirty="0">
              <a:latin typeface="Times New Roman"/>
              <a:ea typeface="Times New Roman"/>
              <a:cs typeface="Times New Roman"/>
              <a:sym typeface="Times New Roman"/>
            </a:endParaRPr>
          </a:p>
          <a:p>
            <a:pPr marL="1219170">
              <a:spcBef>
                <a:spcPts val="2133"/>
              </a:spcBef>
              <a:buFont typeface="Times New Roman"/>
              <a:buAutoNum type="alphaLcPeriod"/>
            </a:pPr>
            <a:r>
              <a:rPr lang="en" sz="2400" dirty="0">
                <a:latin typeface="Times New Roman"/>
                <a:ea typeface="Times New Roman"/>
                <a:cs typeface="Times New Roman"/>
                <a:sym typeface="Times New Roman"/>
              </a:rPr>
              <a:t>Allow people to express ideas</a:t>
            </a:r>
            <a:endParaRPr sz="2400" dirty="0">
              <a:latin typeface="Times New Roman"/>
              <a:ea typeface="Times New Roman"/>
              <a:cs typeface="Times New Roman"/>
              <a:sym typeface="Times New Roman"/>
            </a:endParaRPr>
          </a:p>
          <a:p>
            <a:pPr marL="0" indent="0">
              <a:spcBef>
                <a:spcPts val="2133"/>
              </a:spcBef>
              <a:buNone/>
            </a:pPr>
            <a:r>
              <a:rPr lang="en" sz="2400" dirty="0">
                <a:latin typeface="Times New Roman"/>
                <a:ea typeface="Times New Roman"/>
                <a:cs typeface="Times New Roman"/>
                <a:sym typeface="Times New Roman"/>
              </a:rPr>
              <a:t>9. Break down barriers between departments</a:t>
            </a:r>
            <a:endParaRPr sz="2400" dirty="0">
              <a:latin typeface="Times New Roman"/>
              <a:ea typeface="Times New Roman"/>
              <a:cs typeface="Times New Roman"/>
              <a:sym typeface="Times New Roman"/>
            </a:endParaRPr>
          </a:p>
          <a:p>
            <a:pPr marL="1219170">
              <a:spcBef>
                <a:spcPts val="2133"/>
              </a:spcBef>
              <a:buFont typeface="Times New Roman"/>
              <a:buAutoNum type="alphaLcPeriod"/>
            </a:pPr>
            <a:r>
              <a:rPr lang="en" sz="2400" dirty="0">
                <a:latin typeface="Times New Roman"/>
                <a:ea typeface="Times New Roman"/>
                <a:cs typeface="Times New Roman"/>
                <a:sym typeface="Times New Roman"/>
              </a:rPr>
              <a:t>Build a shared vision									Naira </a:t>
            </a:r>
            <a:r>
              <a:rPr lang="en" sz="2400" u="sng" dirty="0" err="1">
                <a:latin typeface="Times New Roman"/>
                <a:ea typeface="Times New Roman"/>
                <a:cs typeface="Times New Roman"/>
                <a:sym typeface="Times New Roman"/>
              </a:rPr>
              <a:t>Davtyan</a:t>
            </a:r>
            <a:endParaRPr sz="2400" u="sng" dirty="0">
              <a:latin typeface="Times New Roman"/>
              <a:ea typeface="Times New Roman"/>
              <a:cs typeface="Times New Roman"/>
              <a:sym typeface="Times New Roman"/>
            </a:endParaRPr>
          </a:p>
          <a:p>
            <a:pPr marL="0" indent="0">
              <a:spcBef>
                <a:spcPts val="2133"/>
              </a:spcBef>
              <a:buNone/>
            </a:pPr>
            <a:endParaRPr sz="2400" dirty="0">
              <a:latin typeface="Times New Roman"/>
              <a:ea typeface="Times New Roman"/>
              <a:cs typeface="Times New Roman"/>
              <a:sym typeface="Times New Roman"/>
            </a:endParaRPr>
          </a:p>
          <a:p>
            <a:pPr marL="0" indent="0">
              <a:spcBef>
                <a:spcPts val="2133"/>
              </a:spcBef>
              <a:spcAft>
                <a:spcPts val="2133"/>
              </a:spcAft>
              <a:buNone/>
            </a:pPr>
            <a:endParaRPr sz="2400" dirty="0">
              <a:latin typeface="Times New Roman"/>
              <a:ea typeface="Times New Roman"/>
              <a:cs typeface="Times New Roman"/>
              <a:sym typeface="Times New Roman"/>
            </a:endParaRPr>
          </a:p>
        </p:txBody>
      </p:sp>
      <p:pic>
        <p:nvPicPr>
          <p:cNvPr id="156" name="Google Shape;156;p16"/>
          <p:cNvPicPr preferRelativeResize="0"/>
          <p:nvPr/>
        </p:nvPicPr>
        <p:blipFill>
          <a:blip r:embed="rId3">
            <a:alphaModFix/>
          </a:blip>
          <a:stretch>
            <a:fillRect/>
          </a:stretch>
        </p:blipFill>
        <p:spPr>
          <a:xfrm flipH="1">
            <a:off x="7558701" y="1335701"/>
            <a:ext cx="4125300" cy="4125300"/>
          </a:xfrm>
          <a:prstGeom prst="rect">
            <a:avLst/>
          </a:prstGeom>
          <a:noFill/>
          <a:ln>
            <a:noFill/>
          </a:ln>
          <a:effectLst>
            <a:outerShdw blurRad="57150" dist="19050" dir="5400000" algn="bl" rotWithShape="0">
              <a:srgbClr val="000000">
                <a:alpha val="50000"/>
              </a:srgbClr>
            </a:outerShdw>
          </a:effectLst>
        </p:spPr>
      </p:pic>
      <p:sp>
        <p:nvSpPr>
          <p:cNvPr id="2" name="Slide Number Placeholder 1">
            <a:extLst>
              <a:ext uri="{FF2B5EF4-FFF2-40B4-BE49-F238E27FC236}">
                <a16:creationId xmlns:a16="http://schemas.microsoft.com/office/drawing/2014/main" id="{D26BCA30-0944-E246-B5B0-439CCD87BEC5}"/>
              </a:ext>
            </a:extLst>
          </p:cNvPr>
          <p:cNvSpPr>
            <a:spLocks noGrp="1"/>
          </p:cNvSpPr>
          <p:nvPr>
            <p:ph type="sldNum" idx="12"/>
          </p:nvPr>
        </p:nvSpPr>
        <p:spPr/>
        <p:txBody>
          <a:bodyPr/>
          <a:lstStyle/>
          <a:p>
            <a:fld id="{00000000-1234-1234-1234-123412341234}" type="slidenum">
              <a:rPr lang="en" smtClean="0"/>
              <a:pPr/>
              <a:t>36</a:t>
            </a:fld>
            <a:endParaRPr lang="en"/>
          </a:p>
        </p:txBody>
      </p:sp>
    </p:spTree>
    <p:extLst>
      <p:ext uri="{BB962C8B-B14F-4D97-AF65-F5344CB8AC3E}">
        <p14:creationId xmlns:p14="http://schemas.microsoft.com/office/powerpoint/2010/main" val="112655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7"/>
          <p:cNvSpPr txBox="1">
            <a:spLocks noGrp="1"/>
          </p:cNvSpPr>
          <p:nvPr>
            <p:ph type="title"/>
          </p:nvPr>
        </p:nvSpPr>
        <p:spPr>
          <a:xfrm flipH="1">
            <a:off x="6864467" y="509500"/>
            <a:ext cx="4411200" cy="6091200"/>
          </a:xfrm>
          <a:prstGeom prst="rect">
            <a:avLst/>
          </a:prstGeom>
          <a:effectLst>
            <a:outerShdw blurRad="57150" dist="19050" dir="5400000" algn="bl" rotWithShape="0">
              <a:srgbClr val="000000">
                <a:alpha val="50000"/>
              </a:srgbClr>
            </a:outerShdw>
          </a:effectLst>
        </p:spPr>
        <p:txBody>
          <a:bodyPr spcFirstLastPara="1" vert="horz" wrap="square" lIns="121900" tIns="121900" rIns="121900" bIns="121900" rtlCol="0" anchor="t" anchorCtr="0">
            <a:noAutofit/>
          </a:bodyPr>
          <a:lstStyle/>
          <a:p>
            <a:r>
              <a:rPr lang="en" dirty="0">
                <a:latin typeface="Times New Roman"/>
                <a:ea typeface="Times New Roman"/>
                <a:cs typeface="Times New Roman"/>
                <a:sym typeface="Times New Roman"/>
              </a:rPr>
              <a:t>Theory will be helpful on the strategy formulation or execution process</a:t>
            </a:r>
            <a:endParaRPr dirty="0">
              <a:latin typeface="Times New Roman"/>
              <a:ea typeface="Times New Roman"/>
              <a:cs typeface="Times New Roman"/>
              <a:sym typeface="Times New Roman"/>
            </a:endParaRPr>
          </a:p>
          <a:p>
            <a:endParaRPr dirty="0">
              <a:latin typeface="Times New Roman"/>
              <a:ea typeface="Times New Roman"/>
              <a:cs typeface="Times New Roman"/>
              <a:sym typeface="Times New Roman"/>
            </a:endParaRPr>
          </a:p>
          <a:p>
            <a:pPr marL="609585" indent="-457189">
              <a:buSzPts val="1800"/>
              <a:buFont typeface="Times New Roman"/>
              <a:buChar char="❏"/>
            </a:pPr>
            <a:r>
              <a:rPr lang="en" sz="2400" dirty="0">
                <a:latin typeface="Times New Roman"/>
                <a:ea typeface="Times New Roman"/>
                <a:cs typeface="Times New Roman"/>
                <a:sym typeface="Times New Roman"/>
              </a:rPr>
              <a:t>Encourages ideas</a:t>
            </a:r>
            <a:endParaRPr sz="2400" dirty="0">
              <a:latin typeface="Times New Roman"/>
              <a:ea typeface="Times New Roman"/>
              <a:cs typeface="Times New Roman"/>
              <a:sym typeface="Times New Roman"/>
            </a:endParaRPr>
          </a:p>
          <a:p>
            <a:pPr marL="609585" indent="-457189">
              <a:buSzPts val="1800"/>
              <a:buFont typeface="Times New Roman"/>
              <a:buChar char="❏"/>
            </a:pPr>
            <a:r>
              <a:rPr lang="en" sz="2400" dirty="0">
                <a:latin typeface="Times New Roman"/>
                <a:ea typeface="Times New Roman"/>
                <a:cs typeface="Times New Roman"/>
                <a:sym typeface="Times New Roman"/>
              </a:rPr>
              <a:t>Supports ideas</a:t>
            </a:r>
            <a:endParaRPr sz="2400" dirty="0">
              <a:latin typeface="Times New Roman"/>
              <a:ea typeface="Times New Roman"/>
              <a:cs typeface="Times New Roman"/>
              <a:sym typeface="Times New Roman"/>
            </a:endParaRPr>
          </a:p>
          <a:p>
            <a:pPr marL="609585" indent="-457189">
              <a:buSzPts val="1800"/>
              <a:buFont typeface="Times New Roman"/>
              <a:buChar char="❏"/>
            </a:pPr>
            <a:r>
              <a:rPr lang="en" sz="2400" dirty="0">
                <a:latin typeface="Times New Roman"/>
                <a:ea typeface="Times New Roman"/>
                <a:cs typeface="Times New Roman"/>
                <a:sym typeface="Times New Roman"/>
              </a:rPr>
              <a:t>Break down barriers between departments</a:t>
            </a:r>
            <a:endParaRPr sz="2400" dirty="0">
              <a:latin typeface="Times New Roman"/>
              <a:ea typeface="Times New Roman"/>
              <a:cs typeface="Times New Roman"/>
              <a:sym typeface="Times New Roman"/>
            </a:endParaRPr>
          </a:p>
          <a:p>
            <a:pPr marL="609585" indent="-457189">
              <a:buSzPts val="1800"/>
              <a:buFont typeface="Times New Roman"/>
              <a:buChar char="❏"/>
            </a:pPr>
            <a:r>
              <a:rPr lang="en" sz="2400" dirty="0">
                <a:latin typeface="Times New Roman"/>
                <a:ea typeface="Times New Roman"/>
                <a:cs typeface="Times New Roman"/>
                <a:sym typeface="Times New Roman"/>
              </a:rPr>
              <a:t>Eliminates fear</a:t>
            </a:r>
            <a:endParaRPr sz="2400" dirty="0">
              <a:latin typeface="Times New Roman"/>
              <a:ea typeface="Times New Roman"/>
              <a:cs typeface="Times New Roman"/>
              <a:sym typeface="Times New Roman"/>
            </a:endParaRPr>
          </a:p>
          <a:p>
            <a:endParaRPr sz="2400" dirty="0">
              <a:latin typeface="Times New Roman"/>
              <a:ea typeface="Times New Roman"/>
              <a:cs typeface="Times New Roman"/>
              <a:sym typeface="Times New Roman"/>
            </a:endParaRPr>
          </a:p>
          <a:p>
            <a:endParaRPr sz="2400" dirty="0">
              <a:latin typeface="Times New Roman"/>
              <a:ea typeface="Times New Roman"/>
              <a:cs typeface="Times New Roman"/>
              <a:sym typeface="Times New Roman"/>
            </a:endParaRPr>
          </a:p>
          <a:p>
            <a:endParaRPr sz="2400" dirty="0">
              <a:latin typeface="Times New Roman"/>
              <a:ea typeface="Times New Roman"/>
              <a:cs typeface="Times New Roman"/>
              <a:sym typeface="Times New Roman"/>
            </a:endParaRPr>
          </a:p>
          <a:p>
            <a:endParaRPr sz="2400" dirty="0">
              <a:latin typeface="Times New Roman"/>
              <a:ea typeface="Times New Roman"/>
              <a:cs typeface="Times New Roman"/>
              <a:sym typeface="Times New Roman"/>
            </a:endParaRPr>
          </a:p>
          <a:p>
            <a:endParaRPr sz="2400" dirty="0">
              <a:latin typeface="Times New Roman"/>
              <a:ea typeface="Times New Roman"/>
              <a:cs typeface="Times New Roman"/>
              <a:sym typeface="Times New Roman"/>
            </a:endParaRPr>
          </a:p>
          <a:p>
            <a:r>
              <a:rPr lang="en" sz="2400" dirty="0">
                <a:latin typeface="Times New Roman"/>
                <a:ea typeface="Times New Roman"/>
                <a:cs typeface="Times New Roman"/>
                <a:sym typeface="Times New Roman"/>
              </a:rPr>
              <a:t>	Naira </a:t>
            </a:r>
            <a:r>
              <a:rPr lang="en" sz="2400" dirty="0" err="1">
                <a:latin typeface="Times New Roman"/>
                <a:ea typeface="Times New Roman"/>
                <a:cs typeface="Times New Roman"/>
                <a:sym typeface="Times New Roman"/>
              </a:rPr>
              <a:t>Davtyan</a:t>
            </a:r>
            <a:endParaRPr sz="2400" dirty="0">
              <a:latin typeface="Times New Roman"/>
              <a:ea typeface="Times New Roman"/>
              <a:cs typeface="Times New Roman"/>
              <a:sym typeface="Times New Roman"/>
            </a:endParaRPr>
          </a:p>
        </p:txBody>
      </p:sp>
      <p:sp>
        <p:nvSpPr>
          <p:cNvPr id="162" name="Google Shape;162;p17"/>
          <p:cNvSpPr txBox="1">
            <a:spLocks noGrp="1"/>
          </p:cNvSpPr>
          <p:nvPr>
            <p:ph type="body" idx="1"/>
          </p:nvPr>
        </p:nvSpPr>
        <p:spPr>
          <a:xfrm>
            <a:off x="838667" y="509500"/>
            <a:ext cx="5435600" cy="5366000"/>
          </a:xfrm>
          <a:prstGeom prst="rect">
            <a:avLst/>
          </a:prstGeom>
        </p:spPr>
        <p:txBody>
          <a:bodyPr spcFirstLastPara="1" vert="horz" wrap="square" lIns="121900" tIns="121900" rIns="121900" bIns="121900" rtlCol="0" anchor="t" anchorCtr="0">
            <a:noAutofit/>
          </a:bodyPr>
          <a:lstStyle/>
          <a:p>
            <a:pPr marL="0" indent="0">
              <a:buNone/>
            </a:pPr>
            <a:r>
              <a:rPr lang="en" sz="2000">
                <a:latin typeface="Times New Roman"/>
                <a:ea typeface="Times New Roman"/>
                <a:cs typeface="Times New Roman"/>
                <a:sym typeface="Times New Roman"/>
              </a:rPr>
              <a:t>10.  Get rid of slogans </a:t>
            </a:r>
            <a:endParaRPr sz="2000">
              <a:latin typeface="Times New Roman"/>
              <a:ea typeface="Times New Roman"/>
              <a:cs typeface="Times New Roman"/>
              <a:sym typeface="Times New Roman"/>
            </a:endParaRPr>
          </a:p>
          <a:p>
            <a:pPr marL="0" indent="0">
              <a:spcBef>
                <a:spcPts val="2133"/>
              </a:spcBef>
              <a:buNone/>
            </a:pPr>
            <a:r>
              <a:rPr lang="en" sz="2000">
                <a:latin typeface="Times New Roman"/>
                <a:ea typeface="Times New Roman"/>
                <a:cs typeface="Times New Roman"/>
                <a:sym typeface="Times New Roman"/>
              </a:rPr>
              <a:t>11.  Eliminate management by objectives</a:t>
            </a:r>
            <a:endParaRPr sz="2000">
              <a:latin typeface="Times New Roman"/>
              <a:ea typeface="Times New Roman"/>
              <a:cs typeface="Times New Roman"/>
              <a:sym typeface="Times New Roman"/>
            </a:endParaRPr>
          </a:p>
          <a:p>
            <a:pPr marL="1219170" indent="-431789">
              <a:spcBef>
                <a:spcPts val="2133"/>
              </a:spcBef>
              <a:buSzPts val="1500"/>
              <a:buFont typeface="Times New Roman"/>
              <a:buAutoNum type="alphaLcPeriod"/>
            </a:pPr>
            <a:r>
              <a:rPr lang="en" sz="2000">
                <a:latin typeface="Times New Roman"/>
                <a:ea typeface="Times New Roman"/>
                <a:cs typeface="Times New Roman"/>
                <a:sym typeface="Times New Roman"/>
              </a:rPr>
              <a:t>Measure the process rather than the people behind the process</a:t>
            </a:r>
            <a:endParaRPr sz="2000">
              <a:latin typeface="Times New Roman"/>
              <a:ea typeface="Times New Roman"/>
              <a:cs typeface="Times New Roman"/>
              <a:sym typeface="Times New Roman"/>
            </a:endParaRPr>
          </a:p>
          <a:p>
            <a:pPr marL="0" indent="0">
              <a:spcBef>
                <a:spcPts val="2133"/>
              </a:spcBef>
              <a:buNone/>
            </a:pPr>
            <a:r>
              <a:rPr lang="en" sz="2000">
                <a:latin typeface="Times New Roman"/>
                <a:ea typeface="Times New Roman"/>
                <a:cs typeface="Times New Roman"/>
                <a:sym typeface="Times New Roman"/>
              </a:rPr>
              <a:t>12.   Remove barriers to pride of workmanship</a:t>
            </a:r>
            <a:endParaRPr sz="2000">
              <a:latin typeface="Times New Roman"/>
              <a:ea typeface="Times New Roman"/>
              <a:cs typeface="Times New Roman"/>
              <a:sym typeface="Times New Roman"/>
            </a:endParaRPr>
          </a:p>
          <a:p>
            <a:pPr marL="1219170" indent="-431789">
              <a:spcBef>
                <a:spcPts val="2133"/>
              </a:spcBef>
              <a:buSzPts val="1500"/>
              <a:buFont typeface="Times New Roman"/>
              <a:buAutoNum type="alphaLcPeriod"/>
            </a:pPr>
            <a:r>
              <a:rPr lang="en" sz="2000">
                <a:latin typeface="Times New Roman"/>
                <a:ea typeface="Times New Roman"/>
                <a:cs typeface="Times New Roman"/>
                <a:sym typeface="Times New Roman"/>
              </a:rPr>
              <a:t>Allow everyone to take pride in their work</a:t>
            </a:r>
            <a:endParaRPr sz="2000">
              <a:latin typeface="Times New Roman"/>
              <a:ea typeface="Times New Roman"/>
              <a:cs typeface="Times New Roman"/>
              <a:sym typeface="Times New Roman"/>
            </a:endParaRPr>
          </a:p>
          <a:p>
            <a:pPr marL="0" indent="0">
              <a:spcBef>
                <a:spcPts val="2133"/>
              </a:spcBef>
              <a:buNone/>
            </a:pPr>
            <a:r>
              <a:rPr lang="en" sz="2000">
                <a:latin typeface="Times New Roman"/>
                <a:ea typeface="Times New Roman"/>
                <a:cs typeface="Times New Roman"/>
                <a:sym typeface="Times New Roman"/>
              </a:rPr>
              <a:t>13.  Implement education and self-improvement</a:t>
            </a:r>
            <a:endParaRPr sz="2000">
              <a:latin typeface="Times New Roman"/>
              <a:ea typeface="Times New Roman"/>
              <a:cs typeface="Times New Roman"/>
              <a:sym typeface="Times New Roman"/>
            </a:endParaRPr>
          </a:p>
          <a:p>
            <a:pPr marL="0" indent="0">
              <a:spcBef>
                <a:spcPts val="2133"/>
              </a:spcBef>
              <a:buNone/>
            </a:pPr>
            <a:r>
              <a:rPr lang="en" sz="2000">
                <a:latin typeface="Times New Roman"/>
                <a:ea typeface="Times New Roman"/>
                <a:cs typeface="Times New Roman"/>
                <a:sym typeface="Times New Roman"/>
              </a:rPr>
              <a:t>14.  Make transformation everyone’s job</a:t>
            </a:r>
            <a:endParaRPr sz="2000">
              <a:latin typeface="Times New Roman"/>
              <a:ea typeface="Times New Roman"/>
              <a:cs typeface="Times New Roman"/>
              <a:sym typeface="Times New Roman"/>
            </a:endParaRPr>
          </a:p>
          <a:p>
            <a:pPr marL="1219170" indent="-431789">
              <a:spcBef>
                <a:spcPts val="2133"/>
              </a:spcBef>
              <a:buSzPts val="1500"/>
              <a:buFont typeface="Times New Roman"/>
              <a:buAutoNum type="alphaLcPeriod"/>
            </a:pPr>
            <a:r>
              <a:rPr lang="en" sz="2000">
                <a:latin typeface="Times New Roman"/>
                <a:ea typeface="Times New Roman"/>
                <a:cs typeface="Times New Roman"/>
                <a:sym typeface="Times New Roman"/>
              </a:rPr>
              <a:t>Each person take a step towards quality</a:t>
            </a:r>
            <a:endParaRPr sz="2000">
              <a:latin typeface="Times New Roman"/>
              <a:ea typeface="Times New Roman"/>
              <a:cs typeface="Times New Roman"/>
              <a:sym typeface="Times New Roman"/>
            </a:endParaRPr>
          </a:p>
        </p:txBody>
      </p:sp>
      <p:sp>
        <p:nvSpPr>
          <p:cNvPr id="2" name="Slide Number Placeholder 1">
            <a:extLst>
              <a:ext uri="{FF2B5EF4-FFF2-40B4-BE49-F238E27FC236}">
                <a16:creationId xmlns:a16="http://schemas.microsoft.com/office/drawing/2014/main" id="{5CE9B6C2-61A4-BD45-A484-1E85960A94F8}"/>
              </a:ext>
            </a:extLst>
          </p:cNvPr>
          <p:cNvSpPr>
            <a:spLocks noGrp="1"/>
          </p:cNvSpPr>
          <p:nvPr>
            <p:ph type="sldNum" idx="12"/>
          </p:nvPr>
        </p:nvSpPr>
        <p:spPr/>
        <p:txBody>
          <a:bodyPr/>
          <a:lstStyle/>
          <a:p>
            <a:fld id="{00000000-1234-1234-1234-123412341234}" type="slidenum">
              <a:rPr lang="en" smtClean="0"/>
              <a:pPr/>
              <a:t>37</a:t>
            </a:fld>
            <a:endParaRPr lang="en"/>
          </a:p>
        </p:txBody>
      </p:sp>
    </p:spTree>
    <p:extLst>
      <p:ext uri="{BB962C8B-B14F-4D97-AF65-F5344CB8AC3E}">
        <p14:creationId xmlns:p14="http://schemas.microsoft.com/office/powerpoint/2010/main" val="14604203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D48F8-4AE4-4C6A-AB0B-EDB2D3B658C5}"/>
              </a:ext>
            </a:extLst>
          </p:cNvPr>
          <p:cNvSpPr>
            <a:spLocks noGrp="1"/>
          </p:cNvSpPr>
          <p:nvPr>
            <p:ph type="ctrTitle"/>
          </p:nvPr>
        </p:nvSpPr>
        <p:spPr>
          <a:xfrm>
            <a:off x="1524000" y="569843"/>
            <a:ext cx="9144000" cy="1030357"/>
          </a:xfrm>
        </p:spPr>
        <p:txBody>
          <a:bodyPr>
            <a:normAutofit/>
          </a:bodyPr>
          <a:lstStyle/>
          <a:p>
            <a:r>
              <a:rPr lang="en-US" dirty="0">
                <a:solidFill>
                  <a:srgbClr val="FF0000"/>
                </a:solidFill>
              </a:rPr>
              <a:t>Summary of the Concept</a:t>
            </a:r>
          </a:p>
        </p:txBody>
      </p:sp>
      <p:sp>
        <p:nvSpPr>
          <p:cNvPr id="3" name="Subtitle 2">
            <a:extLst>
              <a:ext uri="{FF2B5EF4-FFF2-40B4-BE49-F238E27FC236}">
                <a16:creationId xmlns:a16="http://schemas.microsoft.com/office/drawing/2014/main" id="{ED822471-91EE-410E-8D15-88D5B2D4300A}"/>
              </a:ext>
            </a:extLst>
          </p:cNvPr>
          <p:cNvSpPr>
            <a:spLocks noGrp="1"/>
          </p:cNvSpPr>
          <p:nvPr>
            <p:ph type="subTitle" idx="1"/>
          </p:nvPr>
        </p:nvSpPr>
        <p:spPr>
          <a:xfrm>
            <a:off x="1524000" y="1921565"/>
            <a:ext cx="9144000" cy="4518992"/>
          </a:xfrm>
        </p:spPr>
        <p:txBody>
          <a:bodyPr/>
          <a:lstStyle/>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Importance of planning your finance</a:t>
            </a:r>
          </a:p>
          <a:p>
            <a:pPr marL="342900" indent="-342900" algn="l">
              <a:buFont typeface="Arial" panose="020B0604020202020204" pitchFamily="34" charset="0"/>
              <a:buChar char="•"/>
            </a:pPr>
            <a:endParaRPr lang="en-US" dirty="0"/>
          </a:p>
          <a:p>
            <a:pPr algn="l"/>
            <a:endParaRPr lang="en-US" dirty="0"/>
          </a:p>
          <a:p>
            <a:pPr marL="342900" indent="-342900" algn="l">
              <a:buFont typeface="Arial" panose="020B0604020202020204" pitchFamily="34" charset="0"/>
              <a:buChar char="•"/>
            </a:pPr>
            <a:r>
              <a:rPr lang="en-US" dirty="0"/>
              <a:t>Setting clear goals and objectives</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Individuals factors</a:t>
            </a:r>
          </a:p>
        </p:txBody>
      </p:sp>
      <p:sp>
        <p:nvSpPr>
          <p:cNvPr id="4" name="Slide Number Placeholder 3">
            <a:extLst>
              <a:ext uri="{FF2B5EF4-FFF2-40B4-BE49-F238E27FC236}">
                <a16:creationId xmlns:a16="http://schemas.microsoft.com/office/drawing/2014/main" id="{159029CA-116F-4A0B-A350-849A47B9E4C2}"/>
              </a:ext>
            </a:extLst>
          </p:cNvPr>
          <p:cNvSpPr>
            <a:spLocks noGrp="1"/>
          </p:cNvSpPr>
          <p:nvPr>
            <p:ph type="sldNum" sz="quarter" idx="12"/>
          </p:nvPr>
        </p:nvSpPr>
        <p:spPr/>
        <p:txBody>
          <a:bodyPr/>
          <a:lstStyle/>
          <a:p>
            <a:r>
              <a:rPr lang="en-US" dirty="0"/>
              <a:t>Della Maddalena 1</a:t>
            </a:r>
          </a:p>
        </p:txBody>
      </p:sp>
    </p:spTree>
    <p:extLst>
      <p:ext uri="{BB962C8B-B14F-4D97-AF65-F5344CB8AC3E}">
        <p14:creationId xmlns:p14="http://schemas.microsoft.com/office/powerpoint/2010/main" val="32640554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7F03-23E0-4AEA-B089-81DBAC5EDBEA}"/>
              </a:ext>
            </a:extLst>
          </p:cNvPr>
          <p:cNvSpPr>
            <a:spLocks noGrp="1"/>
          </p:cNvSpPr>
          <p:nvPr>
            <p:ph type="ctrTitle"/>
          </p:nvPr>
        </p:nvSpPr>
        <p:spPr>
          <a:xfrm>
            <a:off x="1524000" y="821635"/>
            <a:ext cx="9144000" cy="778565"/>
          </a:xfrm>
        </p:spPr>
        <p:txBody>
          <a:bodyPr>
            <a:normAutofit fontScale="90000"/>
          </a:bodyPr>
          <a:lstStyle/>
          <a:p>
            <a:r>
              <a:rPr lang="en-US" dirty="0">
                <a:solidFill>
                  <a:srgbClr val="FF0000"/>
                </a:solidFill>
              </a:rPr>
              <a:t>Elective Course</a:t>
            </a:r>
          </a:p>
        </p:txBody>
      </p:sp>
      <p:sp>
        <p:nvSpPr>
          <p:cNvPr id="3" name="Subtitle 2">
            <a:extLst>
              <a:ext uri="{FF2B5EF4-FFF2-40B4-BE49-F238E27FC236}">
                <a16:creationId xmlns:a16="http://schemas.microsoft.com/office/drawing/2014/main" id="{70741C3F-9DAB-4592-99BC-079404023A79}"/>
              </a:ext>
            </a:extLst>
          </p:cNvPr>
          <p:cNvSpPr>
            <a:spLocks noGrp="1"/>
          </p:cNvSpPr>
          <p:nvPr>
            <p:ph type="subTitle" idx="1"/>
          </p:nvPr>
        </p:nvSpPr>
        <p:spPr>
          <a:xfrm>
            <a:off x="1524000" y="2054087"/>
            <a:ext cx="9144000" cy="3982278"/>
          </a:xfrm>
        </p:spPr>
        <p:txBody>
          <a:bodyPr/>
          <a:lstStyle/>
          <a:p>
            <a:pPr marL="342900" indent="-342900" algn="l">
              <a:buFont typeface="Arial" panose="020B0604020202020204" pitchFamily="34" charset="0"/>
              <a:buChar char="•"/>
            </a:pPr>
            <a:r>
              <a:rPr lang="en-US" dirty="0"/>
              <a:t>FIN-442</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Theory and Practice of Financial Planning</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Data Gathering, Cash Flow, Debt Consideration, Goal Settings and Objectives, Integration, Plan Formulation, Tax Consideration and Implementation.</a:t>
            </a:r>
          </a:p>
        </p:txBody>
      </p:sp>
      <p:sp>
        <p:nvSpPr>
          <p:cNvPr id="4" name="Slide Number Placeholder 3">
            <a:extLst>
              <a:ext uri="{FF2B5EF4-FFF2-40B4-BE49-F238E27FC236}">
                <a16:creationId xmlns:a16="http://schemas.microsoft.com/office/drawing/2014/main" id="{72BF7231-FBBB-4B08-B892-EA33ECBDE1B2}"/>
              </a:ext>
            </a:extLst>
          </p:cNvPr>
          <p:cNvSpPr>
            <a:spLocks noGrp="1"/>
          </p:cNvSpPr>
          <p:nvPr>
            <p:ph type="sldNum" sz="quarter" idx="12"/>
          </p:nvPr>
        </p:nvSpPr>
        <p:spPr/>
        <p:txBody>
          <a:bodyPr/>
          <a:lstStyle/>
          <a:p>
            <a:r>
              <a:rPr lang="en-US" dirty="0"/>
              <a:t>Della Maddalena </a:t>
            </a:r>
            <a:fld id="{66E7DB12-3781-4CE1-8A9C-0CD558624736}" type="slidenum">
              <a:rPr lang="en-US" smtClean="0"/>
              <a:t>39</a:t>
            </a:fld>
            <a:endParaRPr lang="en-US" dirty="0"/>
          </a:p>
        </p:txBody>
      </p:sp>
    </p:spTree>
    <p:extLst>
      <p:ext uri="{BB962C8B-B14F-4D97-AF65-F5344CB8AC3E}">
        <p14:creationId xmlns:p14="http://schemas.microsoft.com/office/powerpoint/2010/main" val="1958325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FINANCE 303: Financial Management </a:t>
            </a:r>
            <a:endParaRPr/>
          </a:p>
        </p:txBody>
      </p:sp>
      <p:sp>
        <p:nvSpPr>
          <p:cNvPr id="75" name="Google Shape;75;p15"/>
          <p:cNvSpPr txBox="1">
            <a:spLocks noGrp="1"/>
          </p:cNvSpPr>
          <p:nvPr>
            <p:ph type="body" idx="1"/>
          </p:nvPr>
        </p:nvSpPr>
        <p:spPr>
          <a:xfrm>
            <a:off x="415600" y="1633633"/>
            <a:ext cx="11360800" cy="4472000"/>
          </a:xfrm>
          <a:prstGeom prst="rect">
            <a:avLst/>
          </a:prstGeom>
        </p:spPr>
        <p:txBody>
          <a:bodyPr spcFirstLastPara="1" vert="horz" wrap="square" lIns="121900" tIns="121900" rIns="121900" bIns="121900" rtlCol="0" anchor="t" anchorCtr="0">
            <a:noAutofit/>
          </a:bodyPr>
          <a:lstStyle/>
          <a:p>
            <a:pPr>
              <a:lnSpc>
                <a:spcPct val="150000"/>
              </a:lnSpc>
              <a:buChar char="❏"/>
            </a:pPr>
            <a:r>
              <a:rPr lang="en"/>
              <a:t>FIN 303 briefly covers the topic of “Financial Forecasting”  </a:t>
            </a:r>
            <a:endParaRPr/>
          </a:p>
          <a:p>
            <a:pPr>
              <a:lnSpc>
                <a:spcPct val="150000"/>
              </a:lnSpc>
              <a:buChar char="❏"/>
            </a:pPr>
            <a:r>
              <a:rPr lang="en"/>
              <a:t>In FIN 303 we learned how to analyse financial statements, which helps you determine the past and current financial state of the company. </a:t>
            </a:r>
            <a:endParaRPr/>
          </a:p>
          <a:p>
            <a:pPr>
              <a:lnSpc>
                <a:spcPct val="150000"/>
              </a:lnSpc>
              <a:buChar char="❏"/>
            </a:pPr>
            <a:r>
              <a:rPr lang="en"/>
              <a:t>Financial statements provide management with information on how efficiently the company is run. </a:t>
            </a:r>
            <a:endParaRPr/>
          </a:p>
          <a:p>
            <a:pPr>
              <a:lnSpc>
                <a:spcPct val="150000"/>
              </a:lnSpc>
              <a:buChar char="❏"/>
            </a:pPr>
            <a:r>
              <a:rPr lang="en"/>
              <a:t>FIN 359, provides management with information on how well the company is projected to do in the next few years.</a:t>
            </a:r>
            <a:endParaRPr/>
          </a:p>
        </p:txBody>
      </p:sp>
    </p:spTree>
    <p:extLst>
      <p:ext uri="{BB962C8B-B14F-4D97-AF65-F5344CB8AC3E}">
        <p14:creationId xmlns:p14="http://schemas.microsoft.com/office/powerpoint/2010/main" val="4196407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816A-8FFD-4CE0-B51A-4CD7516BE16F}"/>
              </a:ext>
            </a:extLst>
          </p:cNvPr>
          <p:cNvSpPr>
            <a:spLocks noGrp="1"/>
          </p:cNvSpPr>
          <p:nvPr>
            <p:ph type="ctrTitle"/>
          </p:nvPr>
        </p:nvSpPr>
        <p:spPr>
          <a:xfrm>
            <a:off x="1524000" y="821636"/>
            <a:ext cx="9144000" cy="927652"/>
          </a:xfrm>
        </p:spPr>
        <p:txBody>
          <a:bodyPr>
            <a:normAutofit fontScale="90000"/>
          </a:bodyPr>
          <a:lstStyle/>
          <a:p>
            <a:r>
              <a:rPr lang="en-US" dirty="0">
                <a:solidFill>
                  <a:srgbClr val="FF0000"/>
                </a:solidFill>
              </a:rPr>
              <a:t>Why this concept and what is my visceral appeal?</a:t>
            </a:r>
          </a:p>
        </p:txBody>
      </p:sp>
      <p:sp>
        <p:nvSpPr>
          <p:cNvPr id="3" name="Subtitle 2">
            <a:extLst>
              <a:ext uri="{FF2B5EF4-FFF2-40B4-BE49-F238E27FC236}">
                <a16:creationId xmlns:a16="http://schemas.microsoft.com/office/drawing/2014/main" id="{9141C906-FA53-4AE9-9971-ED8860F4C5D8}"/>
              </a:ext>
            </a:extLst>
          </p:cNvPr>
          <p:cNvSpPr>
            <a:spLocks noGrp="1"/>
          </p:cNvSpPr>
          <p:nvPr>
            <p:ph type="subTitle" idx="1"/>
          </p:nvPr>
        </p:nvSpPr>
        <p:spPr>
          <a:xfrm>
            <a:off x="1524000" y="2067339"/>
            <a:ext cx="9144000" cy="4068418"/>
          </a:xfrm>
        </p:spPr>
        <p:txBody>
          <a:bodyPr/>
          <a:lstStyle/>
          <a:p>
            <a:pPr marL="342900" indent="-342900" algn="l">
              <a:buFont typeface="Arial" panose="020B0604020202020204" pitchFamily="34" charset="0"/>
              <a:buChar char="•"/>
            </a:pPr>
            <a:r>
              <a:rPr lang="en-US" dirty="0"/>
              <a:t> This concept is important for both personal and professional life.</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This concept can be easily applied to other subjects.</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This concept appeals to me because it helped myself to positively manage my finance, and I believe that can help all of you to do the same.</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5E8A57C-2440-49EC-881C-1E2E2D6A0DF8}"/>
              </a:ext>
            </a:extLst>
          </p:cNvPr>
          <p:cNvSpPr>
            <a:spLocks noGrp="1"/>
          </p:cNvSpPr>
          <p:nvPr>
            <p:ph type="sldNum" sz="quarter" idx="12"/>
          </p:nvPr>
        </p:nvSpPr>
        <p:spPr/>
        <p:txBody>
          <a:bodyPr/>
          <a:lstStyle/>
          <a:p>
            <a:r>
              <a:rPr lang="en-US" dirty="0"/>
              <a:t>Della Maddalena </a:t>
            </a:r>
            <a:fld id="{66E7DB12-3781-4CE1-8A9C-0CD558624736}" type="slidenum">
              <a:rPr lang="en-US" smtClean="0"/>
              <a:t>40</a:t>
            </a:fld>
            <a:endParaRPr lang="en-US" dirty="0"/>
          </a:p>
        </p:txBody>
      </p:sp>
    </p:spTree>
    <p:extLst>
      <p:ext uri="{BB962C8B-B14F-4D97-AF65-F5344CB8AC3E}">
        <p14:creationId xmlns:p14="http://schemas.microsoft.com/office/powerpoint/2010/main" val="1741343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6F419-C9A7-4C99-A206-7AADF0AD0000}"/>
              </a:ext>
            </a:extLst>
          </p:cNvPr>
          <p:cNvSpPr>
            <a:spLocks noGrp="1"/>
          </p:cNvSpPr>
          <p:nvPr>
            <p:ph type="ctrTitle"/>
          </p:nvPr>
        </p:nvSpPr>
        <p:spPr>
          <a:xfrm>
            <a:off x="1524000" y="371060"/>
            <a:ext cx="9144000" cy="1590261"/>
          </a:xfrm>
        </p:spPr>
        <p:txBody>
          <a:bodyPr>
            <a:normAutofit fontScale="90000"/>
          </a:bodyPr>
          <a:lstStyle/>
          <a:p>
            <a:r>
              <a:rPr lang="en-US" dirty="0">
                <a:solidFill>
                  <a:srgbClr val="FF0000"/>
                </a:solidFill>
              </a:rPr>
              <a:t>Relation to Prior Upper Division Course</a:t>
            </a:r>
          </a:p>
        </p:txBody>
      </p:sp>
      <p:sp>
        <p:nvSpPr>
          <p:cNvPr id="3" name="Subtitle 2">
            <a:extLst>
              <a:ext uri="{FF2B5EF4-FFF2-40B4-BE49-F238E27FC236}">
                <a16:creationId xmlns:a16="http://schemas.microsoft.com/office/drawing/2014/main" id="{F24C949D-E571-4F25-85DD-A16F2DD6E8A9}"/>
              </a:ext>
            </a:extLst>
          </p:cNvPr>
          <p:cNvSpPr>
            <a:spLocks noGrp="1"/>
          </p:cNvSpPr>
          <p:nvPr>
            <p:ph type="subTitle" idx="1"/>
          </p:nvPr>
        </p:nvSpPr>
        <p:spPr>
          <a:xfrm>
            <a:off x="1524000" y="1961321"/>
            <a:ext cx="9144000" cy="4187688"/>
          </a:xfrm>
        </p:spPr>
        <p:txBody>
          <a:bodyPr/>
          <a:lstStyle/>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The concept is related to FIN 303 – Financial Management, specifically with the concept of “Capital Budgeting”.</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While FIN 442 focuses on the management of capital at an individual level, FIN 303 analyzes the capital’s management at a firm level.</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 The concept “Capital Budgeting” for a firm is directly related with the concept of “setting clear goal and objectives” for an individual.</a:t>
            </a:r>
          </a:p>
          <a:p>
            <a:pPr algn="l"/>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DD4180F-FB4F-4939-861A-8848A01683C4}"/>
              </a:ext>
            </a:extLst>
          </p:cNvPr>
          <p:cNvSpPr>
            <a:spLocks noGrp="1"/>
          </p:cNvSpPr>
          <p:nvPr>
            <p:ph type="sldNum" sz="quarter" idx="12"/>
          </p:nvPr>
        </p:nvSpPr>
        <p:spPr/>
        <p:txBody>
          <a:bodyPr/>
          <a:lstStyle/>
          <a:p>
            <a:r>
              <a:rPr lang="en-US" dirty="0"/>
              <a:t>Della Maddalena </a:t>
            </a:r>
            <a:fld id="{66E7DB12-3781-4CE1-8A9C-0CD558624736}" type="slidenum">
              <a:rPr lang="en-US" smtClean="0"/>
              <a:t>41</a:t>
            </a:fld>
            <a:endParaRPr lang="en-US" dirty="0"/>
          </a:p>
        </p:txBody>
      </p:sp>
    </p:spTree>
    <p:extLst>
      <p:ext uri="{BB962C8B-B14F-4D97-AF65-F5344CB8AC3E}">
        <p14:creationId xmlns:p14="http://schemas.microsoft.com/office/powerpoint/2010/main" val="1456736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1B0BA-31EB-48A1-965A-BAE35895E69A}"/>
              </a:ext>
            </a:extLst>
          </p:cNvPr>
          <p:cNvSpPr>
            <a:spLocks noGrp="1"/>
          </p:cNvSpPr>
          <p:nvPr>
            <p:ph type="ctrTitle"/>
          </p:nvPr>
        </p:nvSpPr>
        <p:spPr>
          <a:xfrm>
            <a:off x="1497496" y="238538"/>
            <a:ext cx="9144000" cy="1192696"/>
          </a:xfrm>
        </p:spPr>
        <p:txBody>
          <a:bodyPr>
            <a:normAutofit/>
          </a:bodyPr>
          <a:lstStyle/>
          <a:p>
            <a:r>
              <a:rPr lang="en-US" dirty="0">
                <a:solidFill>
                  <a:srgbClr val="FF0000"/>
                </a:solidFill>
              </a:rPr>
              <a:t>Key Elements of the Concept</a:t>
            </a:r>
          </a:p>
        </p:txBody>
      </p:sp>
      <p:sp>
        <p:nvSpPr>
          <p:cNvPr id="3" name="Subtitle 2">
            <a:extLst>
              <a:ext uri="{FF2B5EF4-FFF2-40B4-BE49-F238E27FC236}">
                <a16:creationId xmlns:a16="http://schemas.microsoft.com/office/drawing/2014/main" id="{976DC8E1-1802-41A3-80F6-157451F361CF}"/>
              </a:ext>
            </a:extLst>
          </p:cNvPr>
          <p:cNvSpPr>
            <a:spLocks noGrp="1"/>
          </p:cNvSpPr>
          <p:nvPr>
            <p:ph type="subTitle" idx="1"/>
          </p:nvPr>
        </p:nvSpPr>
        <p:spPr>
          <a:xfrm>
            <a:off x="1524000" y="1775791"/>
            <a:ext cx="9144000" cy="4572000"/>
          </a:xfrm>
        </p:spPr>
        <p:txBody>
          <a:bodyPr/>
          <a:lstStyle/>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Setting goals and </a:t>
            </a:r>
            <a:r>
              <a:rPr lang="en-US"/>
              <a:t>objectives is </a:t>
            </a:r>
            <a:r>
              <a:rPr lang="en-US" dirty="0"/>
              <a:t>necessary to be successful in planning your finance.</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Goals and objectives are always based on individual factors. Those  factors could be debts consideration, retirement , investments or many others.</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The goals and objectives that you set should consider the priorities in your life.</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D69BB2B-18D5-4DE3-9149-83963A07649F}"/>
              </a:ext>
            </a:extLst>
          </p:cNvPr>
          <p:cNvSpPr>
            <a:spLocks noGrp="1"/>
          </p:cNvSpPr>
          <p:nvPr>
            <p:ph type="sldNum" sz="quarter" idx="12"/>
          </p:nvPr>
        </p:nvSpPr>
        <p:spPr/>
        <p:txBody>
          <a:bodyPr/>
          <a:lstStyle/>
          <a:p>
            <a:r>
              <a:rPr lang="en-US" dirty="0"/>
              <a:t>Della Maddalena </a:t>
            </a:r>
            <a:fld id="{66E7DB12-3781-4CE1-8A9C-0CD558624736}" type="slidenum">
              <a:rPr lang="en-US" smtClean="0"/>
              <a:t>42</a:t>
            </a:fld>
            <a:endParaRPr lang="en-US" dirty="0"/>
          </a:p>
        </p:txBody>
      </p:sp>
    </p:spTree>
    <p:extLst>
      <p:ext uri="{BB962C8B-B14F-4D97-AF65-F5344CB8AC3E}">
        <p14:creationId xmlns:p14="http://schemas.microsoft.com/office/powerpoint/2010/main" val="35074831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0472-184E-8247-85AA-9FBF6CCCBFE8}"/>
              </a:ext>
            </a:extLst>
          </p:cNvPr>
          <p:cNvSpPr>
            <a:spLocks noGrp="1"/>
          </p:cNvSpPr>
          <p:nvPr>
            <p:ph type="ctrTitle"/>
          </p:nvPr>
        </p:nvSpPr>
        <p:spPr/>
        <p:txBody>
          <a:bodyPr/>
          <a:lstStyle/>
          <a:p>
            <a:r>
              <a:rPr lang="en-US" dirty="0"/>
              <a:t>Types of business organizations</a:t>
            </a:r>
          </a:p>
        </p:txBody>
      </p:sp>
      <p:sp>
        <p:nvSpPr>
          <p:cNvPr id="3" name="Subtitle 2">
            <a:extLst>
              <a:ext uri="{FF2B5EF4-FFF2-40B4-BE49-F238E27FC236}">
                <a16:creationId xmlns:a16="http://schemas.microsoft.com/office/drawing/2014/main" id="{041D5E31-659C-C446-9D1F-2A62234FE146}"/>
              </a:ext>
            </a:extLst>
          </p:cNvPr>
          <p:cNvSpPr>
            <a:spLocks noGrp="1"/>
          </p:cNvSpPr>
          <p:nvPr>
            <p:ph type="subTitle" idx="1"/>
          </p:nvPr>
        </p:nvSpPr>
        <p:spPr/>
        <p:txBody>
          <a:bodyPr>
            <a:normAutofit/>
          </a:bodyPr>
          <a:lstStyle/>
          <a:p>
            <a:r>
              <a:rPr lang="en-US" dirty="0"/>
              <a:t>Delaney </a:t>
            </a:r>
            <a:r>
              <a:rPr lang="en-US" u="sng" dirty="0"/>
              <a:t>Des Baillets </a:t>
            </a:r>
          </a:p>
          <a:p>
            <a:r>
              <a:rPr lang="en-US" dirty="0"/>
              <a:t>Tu 3:30 </a:t>
            </a:r>
          </a:p>
          <a:p>
            <a:r>
              <a:rPr lang="en-US" dirty="0"/>
              <a:t>Strategy “Detail”</a:t>
            </a:r>
          </a:p>
        </p:txBody>
      </p:sp>
    </p:spTree>
    <p:extLst>
      <p:ext uri="{BB962C8B-B14F-4D97-AF65-F5344CB8AC3E}">
        <p14:creationId xmlns:p14="http://schemas.microsoft.com/office/powerpoint/2010/main" val="21875616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D247-3475-1C4C-B9DE-1B010B565978}"/>
              </a:ext>
            </a:extLst>
          </p:cNvPr>
          <p:cNvSpPr>
            <a:spLocks noGrp="1"/>
          </p:cNvSpPr>
          <p:nvPr>
            <p:ph type="title"/>
          </p:nvPr>
        </p:nvSpPr>
        <p:spPr>
          <a:xfrm>
            <a:off x="642551" y="685800"/>
            <a:ext cx="11549449" cy="722870"/>
          </a:xfrm>
        </p:spPr>
        <p:txBody>
          <a:bodyPr>
            <a:normAutofit/>
          </a:bodyPr>
          <a:lstStyle/>
          <a:p>
            <a:r>
              <a:rPr lang="en-US" dirty="0"/>
              <a:t>SOLE PROPREITORSHIP</a:t>
            </a:r>
          </a:p>
        </p:txBody>
      </p:sp>
      <p:sp>
        <p:nvSpPr>
          <p:cNvPr id="3" name="Content Placeholder 2">
            <a:extLst>
              <a:ext uri="{FF2B5EF4-FFF2-40B4-BE49-F238E27FC236}">
                <a16:creationId xmlns:a16="http://schemas.microsoft.com/office/drawing/2014/main" id="{53996841-8B84-644A-B8B7-FF7B4A8013CB}"/>
              </a:ext>
            </a:extLst>
          </p:cNvPr>
          <p:cNvSpPr>
            <a:spLocks noGrp="1"/>
          </p:cNvSpPr>
          <p:nvPr>
            <p:ph sz="half" idx="1"/>
          </p:nvPr>
        </p:nvSpPr>
        <p:spPr>
          <a:xfrm>
            <a:off x="1371600" y="2776844"/>
            <a:ext cx="4447786" cy="3090556"/>
          </a:xfrm>
        </p:spPr>
        <p:txBody>
          <a:bodyPr>
            <a:normAutofit/>
          </a:bodyPr>
          <a:lstStyle/>
          <a:p>
            <a:pPr marL="0" indent="0" algn="ctr">
              <a:buNone/>
            </a:pPr>
            <a:r>
              <a:rPr lang="en-US" dirty="0"/>
              <a:t>TAX ADVANTAGES</a:t>
            </a:r>
          </a:p>
          <a:p>
            <a:r>
              <a:rPr lang="en-US" dirty="0"/>
              <a:t>Losses incurred can be used immediately to reduce taxes paid </a:t>
            </a:r>
          </a:p>
          <a:p>
            <a:r>
              <a:rPr lang="en-US" dirty="0"/>
              <a:t>Simplicity of Tax Return </a:t>
            </a:r>
          </a:p>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A13075DD-9840-7946-A61A-818AB0996511}"/>
              </a:ext>
            </a:extLst>
          </p:cNvPr>
          <p:cNvSpPr>
            <a:spLocks noGrp="1"/>
          </p:cNvSpPr>
          <p:nvPr>
            <p:ph sz="half" idx="2"/>
          </p:nvPr>
        </p:nvSpPr>
        <p:spPr>
          <a:xfrm>
            <a:off x="6525403" y="2776844"/>
            <a:ext cx="4447786" cy="3090556"/>
          </a:xfrm>
        </p:spPr>
        <p:txBody>
          <a:bodyPr/>
          <a:lstStyle/>
          <a:p>
            <a:pPr marL="0" indent="0" algn="ctr">
              <a:buNone/>
            </a:pPr>
            <a:r>
              <a:rPr lang="en-US" dirty="0"/>
              <a:t>TAX DISADVANTAGES</a:t>
            </a:r>
          </a:p>
          <a:p>
            <a:r>
              <a:rPr lang="en-US" dirty="0"/>
              <a:t>Self-Employment Taxes</a:t>
            </a:r>
          </a:p>
        </p:txBody>
      </p:sp>
      <p:sp>
        <p:nvSpPr>
          <p:cNvPr id="5" name="TextBox 4">
            <a:extLst>
              <a:ext uri="{FF2B5EF4-FFF2-40B4-BE49-F238E27FC236}">
                <a16:creationId xmlns:a16="http://schemas.microsoft.com/office/drawing/2014/main" id="{FC16E843-CF1F-9548-9BB0-BF9FA6DD699A}"/>
              </a:ext>
            </a:extLst>
          </p:cNvPr>
          <p:cNvSpPr txBox="1"/>
          <p:nvPr/>
        </p:nvSpPr>
        <p:spPr>
          <a:xfrm>
            <a:off x="750278" y="1631092"/>
            <a:ext cx="6412522" cy="923330"/>
          </a:xfrm>
          <a:prstGeom prst="rect">
            <a:avLst/>
          </a:prstGeom>
          <a:noFill/>
        </p:spPr>
        <p:txBody>
          <a:bodyPr wrap="square" rtlCol="0">
            <a:spAutoFit/>
          </a:bodyPr>
          <a:lstStyle/>
          <a:p>
            <a:r>
              <a:rPr lang="en-US" b="1" dirty="0"/>
              <a:t>No distinction between the owner and the business </a:t>
            </a:r>
          </a:p>
          <a:p>
            <a:r>
              <a:rPr lang="en-US" b="1" dirty="0"/>
              <a:t>Entitled to all the profits but responsible for all expenses</a:t>
            </a:r>
          </a:p>
          <a:p>
            <a:endParaRPr lang="en-US" b="1" dirty="0"/>
          </a:p>
        </p:txBody>
      </p:sp>
      <p:pic>
        <p:nvPicPr>
          <p:cNvPr id="8" name="Picture 7">
            <a:extLst>
              <a:ext uri="{FF2B5EF4-FFF2-40B4-BE49-F238E27FC236}">
                <a16:creationId xmlns:a16="http://schemas.microsoft.com/office/drawing/2014/main" id="{360EECE0-5686-3B4A-AD0D-5A39AC6D0391}"/>
              </a:ext>
            </a:extLst>
          </p:cNvPr>
          <p:cNvPicPr>
            <a:picLocks noChangeAspect="1"/>
          </p:cNvPicPr>
          <p:nvPr/>
        </p:nvPicPr>
        <p:blipFill>
          <a:blip r:embed="rId2"/>
          <a:stretch>
            <a:fillRect/>
          </a:stretch>
        </p:blipFill>
        <p:spPr>
          <a:xfrm>
            <a:off x="8877299" y="4322122"/>
            <a:ext cx="2971800" cy="2298700"/>
          </a:xfrm>
          <a:prstGeom prst="rect">
            <a:avLst/>
          </a:prstGeom>
        </p:spPr>
      </p:pic>
      <p:sp>
        <p:nvSpPr>
          <p:cNvPr id="9" name="Slide Number Placeholder 8">
            <a:extLst>
              <a:ext uri="{FF2B5EF4-FFF2-40B4-BE49-F238E27FC236}">
                <a16:creationId xmlns:a16="http://schemas.microsoft.com/office/drawing/2014/main" id="{E74493CC-42FD-1543-AEEF-9F4C6F6B4926}"/>
              </a:ext>
            </a:extLst>
          </p:cNvPr>
          <p:cNvSpPr>
            <a:spLocks noGrp="1"/>
          </p:cNvSpPr>
          <p:nvPr>
            <p:ph type="sldNum" sz="quarter" idx="12"/>
          </p:nvPr>
        </p:nvSpPr>
        <p:spPr/>
        <p:txBody>
          <a:bodyPr/>
          <a:lstStyle/>
          <a:p>
            <a:fld id="{69E57DC2-970A-4B3E-BB1C-7A09969E49DF}" type="slidenum">
              <a:rPr lang="en-US" smtClean="0"/>
              <a:t>44</a:t>
            </a:fld>
            <a:endParaRPr lang="en-US" dirty="0"/>
          </a:p>
        </p:txBody>
      </p:sp>
    </p:spTree>
    <p:extLst>
      <p:ext uri="{BB962C8B-B14F-4D97-AF65-F5344CB8AC3E}">
        <p14:creationId xmlns:p14="http://schemas.microsoft.com/office/powerpoint/2010/main" val="2950608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705F4-BA26-744C-841B-D618CCA7E541}"/>
              </a:ext>
            </a:extLst>
          </p:cNvPr>
          <p:cNvSpPr>
            <a:spLocks noGrp="1"/>
          </p:cNvSpPr>
          <p:nvPr>
            <p:ph type="title"/>
          </p:nvPr>
        </p:nvSpPr>
        <p:spPr>
          <a:xfrm>
            <a:off x="820615" y="685800"/>
            <a:ext cx="10152185" cy="638908"/>
          </a:xfrm>
        </p:spPr>
        <p:txBody>
          <a:bodyPr>
            <a:normAutofit fontScale="90000"/>
          </a:bodyPr>
          <a:lstStyle/>
          <a:p>
            <a:r>
              <a:rPr lang="en-US" dirty="0"/>
              <a:t>LIMITED LIABILITY COMPANY</a:t>
            </a:r>
          </a:p>
        </p:txBody>
      </p:sp>
      <p:sp>
        <p:nvSpPr>
          <p:cNvPr id="9" name="Content Placeholder 8">
            <a:extLst>
              <a:ext uri="{FF2B5EF4-FFF2-40B4-BE49-F238E27FC236}">
                <a16:creationId xmlns:a16="http://schemas.microsoft.com/office/drawing/2014/main" id="{76DCD4E3-726F-EF41-8484-54DA0B8E5C04}"/>
              </a:ext>
            </a:extLst>
          </p:cNvPr>
          <p:cNvSpPr>
            <a:spLocks noGrp="1"/>
          </p:cNvSpPr>
          <p:nvPr>
            <p:ph sz="half" idx="1"/>
          </p:nvPr>
        </p:nvSpPr>
        <p:spPr/>
        <p:txBody>
          <a:bodyPr/>
          <a:lstStyle/>
          <a:p>
            <a:pPr marL="0" indent="0" algn="ctr">
              <a:buNone/>
            </a:pPr>
            <a:r>
              <a:rPr lang="en-US" dirty="0"/>
              <a:t>Tax Advantages</a:t>
            </a:r>
          </a:p>
          <a:p>
            <a:r>
              <a:rPr lang="en-US" dirty="0"/>
              <a:t>Initial losses are beneficial </a:t>
            </a:r>
          </a:p>
          <a:p>
            <a:r>
              <a:rPr lang="en-US" dirty="0"/>
              <a:t>Pass Through Taxation </a:t>
            </a:r>
          </a:p>
          <a:p>
            <a:pPr lvl="1"/>
            <a:r>
              <a:rPr lang="en-US" dirty="0"/>
              <a:t>Taxed on at owner level not at LLC level </a:t>
            </a:r>
          </a:p>
        </p:txBody>
      </p:sp>
      <p:sp>
        <p:nvSpPr>
          <p:cNvPr id="10" name="Content Placeholder 9">
            <a:extLst>
              <a:ext uri="{FF2B5EF4-FFF2-40B4-BE49-F238E27FC236}">
                <a16:creationId xmlns:a16="http://schemas.microsoft.com/office/drawing/2014/main" id="{EB09CD7C-83C0-E34A-8AD0-60215251200A}"/>
              </a:ext>
            </a:extLst>
          </p:cNvPr>
          <p:cNvSpPr>
            <a:spLocks noGrp="1"/>
          </p:cNvSpPr>
          <p:nvPr>
            <p:ph sz="half" idx="2"/>
          </p:nvPr>
        </p:nvSpPr>
        <p:spPr/>
        <p:txBody>
          <a:bodyPr/>
          <a:lstStyle/>
          <a:p>
            <a:pPr marL="0" indent="0" algn="ctr">
              <a:buNone/>
            </a:pPr>
            <a:r>
              <a:rPr lang="en-US" dirty="0"/>
              <a:t>Tax Disadvantages </a:t>
            </a:r>
          </a:p>
          <a:p>
            <a:r>
              <a:rPr lang="en-US" dirty="0"/>
              <a:t>Must pay taxes on share on income no matter if funds are physically distributed </a:t>
            </a:r>
          </a:p>
          <a:p>
            <a:r>
              <a:rPr lang="en-US" dirty="0"/>
              <a:t>Self-Employment Taxes </a:t>
            </a:r>
          </a:p>
        </p:txBody>
      </p:sp>
      <p:sp>
        <p:nvSpPr>
          <p:cNvPr id="11" name="TextBox 10">
            <a:extLst>
              <a:ext uri="{FF2B5EF4-FFF2-40B4-BE49-F238E27FC236}">
                <a16:creationId xmlns:a16="http://schemas.microsoft.com/office/drawing/2014/main" id="{A6BFEEF8-EECF-0144-AF74-BEC662F5AE40}"/>
              </a:ext>
            </a:extLst>
          </p:cNvPr>
          <p:cNvSpPr txBox="1"/>
          <p:nvPr/>
        </p:nvSpPr>
        <p:spPr>
          <a:xfrm>
            <a:off x="820615" y="1524000"/>
            <a:ext cx="7561385" cy="369332"/>
          </a:xfrm>
          <a:prstGeom prst="rect">
            <a:avLst/>
          </a:prstGeom>
          <a:noFill/>
        </p:spPr>
        <p:txBody>
          <a:bodyPr wrap="square" rtlCol="0">
            <a:spAutoFit/>
          </a:bodyPr>
          <a:lstStyle/>
          <a:p>
            <a:pPr algn="ctr"/>
            <a:r>
              <a:rPr lang="en-US" b="1" dirty="0"/>
              <a:t>Combines tax features of a partnership but limited liability of a corporation </a:t>
            </a:r>
          </a:p>
        </p:txBody>
      </p:sp>
      <p:pic>
        <p:nvPicPr>
          <p:cNvPr id="13" name="Picture 12">
            <a:extLst>
              <a:ext uri="{FF2B5EF4-FFF2-40B4-BE49-F238E27FC236}">
                <a16:creationId xmlns:a16="http://schemas.microsoft.com/office/drawing/2014/main" id="{0B53D63C-405D-2846-909F-2A0BC00EBDE0}"/>
              </a:ext>
            </a:extLst>
          </p:cNvPr>
          <p:cNvPicPr>
            <a:picLocks noChangeAspect="1"/>
          </p:cNvPicPr>
          <p:nvPr/>
        </p:nvPicPr>
        <p:blipFill>
          <a:blip r:embed="rId2"/>
          <a:stretch>
            <a:fillRect/>
          </a:stretch>
        </p:blipFill>
        <p:spPr>
          <a:xfrm>
            <a:off x="1001834" y="4404458"/>
            <a:ext cx="3975100" cy="2222500"/>
          </a:xfrm>
          <a:prstGeom prst="rect">
            <a:avLst/>
          </a:prstGeom>
        </p:spPr>
      </p:pic>
      <p:sp>
        <p:nvSpPr>
          <p:cNvPr id="15" name="Slide Number Placeholder 14">
            <a:extLst>
              <a:ext uri="{FF2B5EF4-FFF2-40B4-BE49-F238E27FC236}">
                <a16:creationId xmlns:a16="http://schemas.microsoft.com/office/drawing/2014/main" id="{62C20CBE-9362-1048-BDC7-1272B04A1675}"/>
              </a:ext>
            </a:extLst>
          </p:cNvPr>
          <p:cNvSpPr>
            <a:spLocks noGrp="1"/>
          </p:cNvSpPr>
          <p:nvPr>
            <p:ph type="sldNum" sz="quarter" idx="12"/>
          </p:nvPr>
        </p:nvSpPr>
        <p:spPr/>
        <p:txBody>
          <a:bodyPr/>
          <a:lstStyle/>
          <a:p>
            <a:fld id="{69E57DC2-970A-4B3E-BB1C-7A09969E49DF}" type="slidenum">
              <a:rPr lang="en-US" smtClean="0"/>
              <a:t>45</a:t>
            </a:fld>
            <a:endParaRPr lang="en-US" dirty="0"/>
          </a:p>
        </p:txBody>
      </p:sp>
    </p:spTree>
    <p:extLst>
      <p:ext uri="{BB962C8B-B14F-4D97-AF65-F5344CB8AC3E}">
        <p14:creationId xmlns:p14="http://schemas.microsoft.com/office/powerpoint/2010/main" val="2084135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97D4-8D40-2241-94B8-B73BA825DCB5}"/>
              </a:ext>
            </a:extLst>
          </p:cNvPr>
          <p:cNvSpPr>
            <a:spLocks noGrp="1"/>
          </p:cNvSpPr>
          <p:nvPr>
            <p:ph type="title"/>
          </p:nvPr>
        </p:nvSpPr>
        <p:spPr>
          <a:xfrm>
            <a:off x="855785" y="685800"/>
            <a:ext cx="10944917" cy="661086"/>
          </a:xfrm>
        </p:spPr>
        <p:txBody>
          <a:bodyPr>
            <a:normAutofit fontScale="90000"/>
          </a:bodyPr>
          <a:lstStyle/>
          <a:p>
            <a:r>
              <a:rPr lang="en-US" dirty="0"/>
              <a:t>C CORPORATION</a:t>
            </a:r>
          </a:p>
        </p:txBody>
      </p:sp>
      <p:sp>
        <p:nvSpPr>
          <p:cNvPr id="4" name="Content Placeholder 3">
            <a:extLst>
              <a:ext uri="{FF2B5EF4-FFF2-40B4-BE49-F238E27FC236}">
                <a16:creationId xmlns:a16="http://schemas.microsoft.com/office/drawing/2014/main" id="{5DD039BF-D500-3D44-A94C-6D498E851C1D}"/>
              </a:ext>
            </a:extLst>
          </p:cNvPr>
          <p:cNvSpPr>
            <a:spLocks noGrp="1"/>
          </p:cNvSpPr>
          <p:nvPr>
            <p:ph sz="half" idx="1"/>
          </p:nvPr>
        </p:nvSpPr>
        <p:spPr>
          <a:xfrm>
            <a:off x="1371600" y="2285999"/>
            <a:ext cx="4447786" cy="3581401"/>
          </a:xfrm>
        </p:spPr>
        <p:txBody>
          <a:bodyPr>
            <a:normAutofit/>
          </a:bodyPr>
          <a:lstStyle/>
          <a:p>
            <a:pPr marL="0" indent="0" algn="ctr">
              <a:buNone/>
            </a:pPr>
            <a:r>
              <a:rPr lang="en-US" dirty="0"/>
              <a:t>TAX ADVANTAGES </a:t>
            </a:r>
          </a:p>
          <a:p>
            <a:r>
              <a:rPr lang="en-US" dirty="0"/>
              <a:t>Flat Tax Rate of 21% </a:t>
            </a:r>
          </a:p>
          <a:p>
            <a:pPr lvl="1"/>
            <a:r>
              <a:rPr lang="en-US" dirty="0"/>
              <a:t>Resulting in significant tax savings </a:t>
            </a:r>
          </a:p>
        </p:txBody>
      </p:sp>
      <p:sp>
        <p:nvSpPr>
          <p:cNvPr id="5" name="Content Placeholder 4">
            <a:extLst>
              <a:ext uri="{FF2B5EF4-FFF2-40B4-BE49-F238E27FC236}">
                <a16:creationId xmlns:a16="http://schemas.microsoft.com/office/drawing/2014/main" id="{D845C934-9BB6-2A4F-BD3E-A1D35C3C8CF1}"/>
              </a:ext>
            </a:extLst>
          </p:cNvPr>
          <p:cNvSpPr>
            <a:spLocks noGrp="1"/>
          </p:cNvSpPr>
          <p:nvPr>
            <p:ph sz="half" idx="2"/>
          </p:nvPr>
        </p:nvSpPr>
        <p:spPr>
          <a:xfrm>
            <a:off x="6525403" y="2285999"/>
            <a:ext cx="4447786" cy="3581401"/>
          </a:xfrm>
        </p:spPr>
        <p:txBody>
          <a:bodyPr>
            <a:normAutofit/>
          </a:bodyPr>
          <a:lstStyle/>
          <a:p>
            <a:pPr marL="0" indent="0" algn="ctr">
              <a:buNone/>
            </a:pPr>
            <a:r>
              <a:rPr lang="en-US" dirty="0"/>
              <a:t>TAX DISADVANTAGES </a:t>
            </a:r>
          </a:p>
          <a:p>
            <a:r>
              <a:rPr lang="en-US" dirty="0"/>
              <a:t>Double Taxation </a:t>
            </a:r>
          </a:p>
          <a:p>
            <a:pPr lvl="1"/>
            <a:r>
              <a:rPr lang="en-US" dirty="0"/>
              <a:t>Taxed at corporate level </a:t>
            </a:r>
          </a:p>
          <a:p>
            <a:pPr lvl="1"/>
            <a:r>
              <a:rPr lang="en-US" dirty="0"/>
              <a:t>Taxed at individual level as dividends </a:t>
            </a:r>
          </a:p>
          <a:p>
            <a:r>
              <a:rPr lang="en-US" dirty="0"/>
              <a:t>Inability to use losses until income is generated </a:t>
            </a:r>
          </a:p>
        </p:txBody>
      </p:sp>
      <p:sp>
        <p:nvSpPr>
          <p:cNvPr id="6" name="TextBox 5">
            <a:extLst>
              <a:ext uri="{FF2B5EF4-FFF2-40B4-BE49-F238E27FC236}">
                <a16:creationId xmlns:a16="http://schemas.microsoft.com/office/drawing/2014/main" id="{7C556D7E-527C-904E-9F86-AFCDAEED1F27}"/>
              </a:ext>
            </a:extLst>
          </p:cNvPr>
          <p:cNvSpPr txBox="1"/>
          <p:nvPr/>
        </p:nvSpPr>
        <p:spPr>
          <a:xfrm>
            <a:off x="949606" y="1447110"/>
            <a:ext cx="3798240" cy="369332"/>
          </a:xfrm>
          <a:prstGeom prst="rect">
            <a:avLst/>
          </a:prstGeom>
          <a:noFill/>
        </p:spPr>
        <p:txBody>
          <a:bodyPr wrap="square" rtlCol="0">
            <a:spAutoFit/>
          </a:bodyPr>
          <a:lstStyle/>
          <a:p>
            <a:pPr algn="ctr"/>
            <a:r>
              <a:rPr lang="en-US" b="1" dirty="0"/>
              <a:t>Corporation is a separate legal entity </a:t>
            </a:r>
          </a:p>
        </p:txBody>
      </p:sp>
      <p:pic>
        <p:nvPicPr>
          <p:cNvPr id="8" name="Picture 7">
            <a:extLst>
              <a:ext uri="{FF2B5EF4-FFF2-40B4-BE49-F238E27FC236}">
                <a16:creationId xmlns:a16="http://schemas.microsoft.com/office/drawing/2014/main" id="{760F82AF-3B2A-144E-A73C-2F00F3EDE369}"/>
              </a:ext>
            </a:extLst>
          </p:cNvPr>
          <p:cNvPicPr>
            <a:picLocks noChangeAspect="1"/>
          </p:cNvPicPr>
          <p:nvPr/>
        </p:nvPicPr>
        <p:blipFill>
          <a:blip r:embed="rId2"/>
          <a:stretch>
            <a:fillRect/>
          </a:stretch>
        </p:blipFill>
        <p:spPr>
          <a:xfrm>
            <a:off x="949605" y="3859810"/>
            <a:ext cx="5222789" cy="2798457"/>
          </a:xfrm>
          <a:prstGeom prst="rect">
            <a:avLst/>
          </a:prstGeom>
        </p:spPr>
      </p:pic>
      <p:sp>
        <p:nvSpPr>
          <p:cNvPr id="9" name="Slide Number Placeholder 8">
            <a:extLst>
              <a:ext uri="{FF2B5EF4-FFF2-40B4-BE49-F238E27FC236}">
                <a16:creationId xmlns:a16="http://schemas.microsoft.com/office/drawing/2014/main" id="{2851D438-BE52-294E-BC8C-97E634E9B65A}"/>
              </a:ext>
            </a:extLst>
          </p:cNvPr>
          <p:cNvSpPr>
            <a:spLocks noGrp="1"/>
          </p:cNvSpPr>
          <p:nvPr>
            <p:ph type="sldNum" sz="quarter" idx="12"/>
          </p:nvPr>
        </p:nvSpPr>
        <p:spPr/>
        <p:txBody>
          <a:bodyPr/>
          <a:lstStyle/>
          <a:p>
            <a:fld id="{69E57DC2-970A-4B3E-BB1C-7A09969E49DF}" type="slidenum">
              <a:rPr lang="en-US" smtClean="0"/>
              <a:t>46</a:t>
            </a:fld>
            <a:endParaRPr lang="en-US" dirty="0"/>
          </a:p>
        </p:txBody>
      </p:sp>
    </p:spTree>
    <p:extLst>
      <p:ext uri="{BB962C8B-B14F-4D97-AF65-F5344CB8AC3E}">
        <p14:creationId xmlns:p14="http://schemas.microsoft.com/office/powerpoint/2010/main" val="880808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BAD072-6122-B447-B064-911DFAEDE452}"/>
              </a:ext>
            </a:extLst>
          </p:cNvPr>
          <p:cNvSpPr>
            <a:spLocks noGrp="1"/>
          </p:cNvSpPr>
          <p:nvPr>
            <p:ph type="title"/>
          </p:nvPr>
        </p:nvSpPr>
        <p:spPr>
          <a:xfrm>
            <a:off x="1562669" y="1480930"/>
            <a:ext cx="8447964" cy="3254321"/>
          </a:xfrm>
        </p:spPr>
        <p:txBody>
          <a:bodyPr vert="horz" lIns="91440" tIns="45720" rIns="91440" bIns="45720" rtlCol="0" anchor="b">
            <a:normAutofit/>
          </a:bodyPr>
          <a:lstStyle/>
          <a:p>
            <a:r>
              <a:rPr lang="en-US" sz="6600" cap="all" dirty="0"/>
              <a:t>THANK YOU FOR YOU ATTENTION </a:t>
            </a:r>
            <a:br>
              <a:rPr lang="en-US" sz="6600" cap="all" dirty="0"/>
            </a:br>
            <a:r>
              <a:rPr lang="en-US" sz="6600" cap="all" dirty="0"/>
              <a:t>ANY QUESTIONS?</a:t>
            </a:r>
          </a:p>
        </p:txBody>
      </p:sp>
      <p:sp>
        <p:nvSpPr>
          <p:cNvPr id="6" name="Slide Number Placeholder 5">
            <a:extLst>
              <a:ext uri="{FF2B5EF4-FFF2-40B4-BE49-F238E27FC236}">
                <a16:creationId xmlns:a16="http://schemas.microsoft.com/office/drawing/2014/main" id="{545841E5-07F5-6843-ADA1-32BA6378E9BF}"/>
              </a:ext>
            </a:extLst>
          </p:cNvPr>
          <p:cNvSpPr>
            <a:spLocks noGrp="1"/>
          </p:cNvSpPr>
          <p:nvPr>
            <p:ph type="sldNum" sz="quarter" idx="12"/>
          </p:nvPr>
        </p:nvSpPr>
        <p:spPr/>
        <p:txBody>
          <a:bodyPr/>
          <a:lstStyle/>
          <a:p>
            <a:fld id="{69E57DC2-970A-4B3E-BB1C-7A09969E49DF}" type="slidenum">
              <a:rPr lang="en-US" smtClean="0"/>
              <a:t>47</a:t>
            </a:fld>
            <a:endParaRPr lang="en-US" dirty="0"/>
          </a:p>
        </p:txBody>
      </p:sp>
    </p:spTree>
    <p:extLst>
      <p:ext uri="{BB962C8B-B14F-4D97-AF65-F5344CB8AC3E}">
        <p14:creationId xmlns:p14="http://schemas.microsoft.com/office/powerpoint/2010/main" val="38745701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treme close up of line chart graphic">
            <a:extLst>
              <a:ext uri="{FF2B5EF4-FFF2-40B4-BE49-F238E27FC236}">
                <a16:creationId xmlns:a16="http://schemas.microsoft.com/office/drawing/2014/main" id="{B38A25AE-7B44-4EC1-BC0C-CF0FFF036705}"/>
              </a:ext>
            </a:extLst>
          </p:cNvPr>
          <p:cNvPicPr>
            <a:picLocks noChangeAspect="1"/>
          </p:cNvPicPr>
          <p:nvPr/>
        </p:nvPicPr>
        <p:blipFill rotWithShape="1">
          <a:blip r:embed="rId3"/>
          <a:srcRect t="10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E9347C47-EF1D-4B02-906B-219155AD8D0F}"/>
              </a:ext>
            </a:extLst>
          </p:cNvPr>
          <p:cNvSpPr>
            <a:spLocks noGrp="1"/>
          </p:cNvSpPr>
          <p:nvPr>
            <p:ph type="ctrTitle"/>
          </p:nvPr>
        </p:nvSpPr>
        <p:spPr>
          <a:xfrm>
            <a:off x="6298010" y="4333009"/>
            <a:ext cx="5268177" cy="1086237"/>
          </a:xfrm>
        </p:spPr>
        <p:txBody>
          <a:bodyPr>
            <a:noAutofit/>
          </a:bodyPr>
          <a:lstStyle/>
          <a:p>
            <a:pPr algn="l"/>
            <a:r>
              <a:rPr lang="en-US" sz="2800" dirty="0">
                <a:solidFill>
                  <a:srgbClr val="FFFFFF"/>
                </a:solidFill>
              </a:rPr>
              <a:t>Surrendering-Sharing Information</a:t>
            </a:r>
            <a:br>
              <a:rPr lang="en-US" sz="2800" dirty="0">
                <a:solidFill>
                  <a:srgbClr val="FFFFFF"/>
                </a:solidFill>
              </a:rPr>
            </a:br>
            <a:r>
              <a:rPr lang="en-US" sz="2400" dirty="0">
                <a:solidFill>
                  <a:srgbClr val="FFFFFF"/>
                </a:solidFill>
              </a:rPr>
              <a:t>Prof. Walker – MKT350</a:t>
            </a:r>
          </a:p>
        </p:txBody>
      </p:sp>
      <p:sp>
        <p:nvSpPr>
          <p:cNvPr id="3" name="Subtitle 2">
            <a:extLst>
              <a:ext uri="{FF2B5EF4-FFF2-40B4-BE49-F238E27FC236}">
                <a16:creationId xmlns:a16="http://schemas.microsoft.com/office/drawing/2014/main" id="{36A0527F-C5FD-4E9B-9F21-5D1FBA31314B}"/>
              </a:ext>
            </a:extLst>
          </p:cNvPr>
          <p:cNvSpPr>
            <a:spLocks noGrp="1"/>
          </p:cNvSpPr>
          <p:nvPr>
            <p:ph type="subTitle" idx="1"/>
          </p:nvPr>
        </p:nvSpPr>
        <p:spPr>
          <a:xfrm>
            <a:off x="6298009" y="5319567"/>
            <a:ext cx="5268177" cy="531866"/>
          </a:xfrm>
        </p:spPr>
        <p:txBody>
          <a:bodyPr>
            <a:noAutofit/>
          </a:bodyPr>
          <a:lstStyle/>
          <a:p>
            <a:pPr algn="l">
              <a:spcAft>
                <a:spcPts val="600"/>
              </a:spcAft>
            </a:pPr>
            <a:r>
              <a:rPr lang="en-US" sz="1800" dirty="0">
                <a:solidFill>
                  <a:srgbClr val="FFFFFF"/>
                </a:solidFill>
              </a:rPr>
              <a:t>Emily Ekman</a:t>
            </a:r>
          </a:p>
          <a:p>
            <a:pPr algn="l">
              <a:spcAft>
                <a:spcPts val="600"/>
              </a:spcAft>
            </a:pPr>
            <a:r>
              <a:rPr lang="en-US" sz="1800" dirty="0">
                <a:solidFill>
                  <a:srgbClr val="FFFFFF"/>
                </a:solidFill>
              </a:rPr>
              <a:t>BUS497a – Wayne Smith</a:t>
            </a:r>
          </a:p>
        </p:txBody>
      </p:sp>
    </p:spTree>
    <p:extLst>
      <p:ext uri="{BB962C8B-B14F-4D97-AF65-F5344CB8AC3E}">
        <p14:creationId xmlns:p14="http://schemas.microsoft.com/office/powerpoint/2010/main" val="20705963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7E8C-6442-470D-A3D3-7DACE92073DD}"/>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7E2394E8-5ED2-4D1B-A69B-D4CC1FA1A9BE}"/>
              </a:ext>
            </a:extLst>
          </p:cNvPr>
          <p:cNvPicPr>
            <a:picLocks noGrp="1" noChangeAspect="1"/>
          </p:cNvPicPr>
          <p:nvPr>
            <p:ph idx="1"/>
          </p:nvPr>
        </p:nvPicPr>
        <p:blipFill>
          <a:blip r:embed="rId3"/>
          <a:stretch>
            <a:fillRect/>
          </a:stretch>
        </p:blipFill>
        <p:spPr>
          <a:xfrm>
            <a:off x="854915" y="134045"/>
            <a:ext cx="6223803" cy="6589909"/>
          </a:xfrm>
        </p:spPr>
      </p:pic>
      <p:sp>
        <p:nvSpPr>
          <p:cNvPr id="10" name="TextBox 9">
            <a:extLst>
              <a:ext uri="{FF2B5EF4-FFF2-40B4-BE49-F238E27FC236}">
                <a16:creationId xmlns:a16="http://schemas.microsoft.com/office/drawing/2014/main" id="{6ED9B280-76DA-4FD4-9F8A-AD930CBD98AF}"/>
              </a:ext>
            </a:extLst>
          </p:cNvPr>
          <p:cNvSpPr txBox="1"/>
          <p:nvPr/>
        </p:nvSpPr>
        <p:spPr>
          <a:xfrm>
            <a:off x="7766913" y="2345102"/>
            <a:ext cx="3736427" cy="2646878"/>
          </a:xfrm>
          <a:prstGeom prst="rect">
            <a:avLst/>
          </a:prstGeom>
          <a:noFill/>
        </p:spPr>
        <p:txBody>
          <a:bodyPr wrap="square" rtlCol="0">
            <a:spAutoFit/>
          </a:bodyPr>
          <a:lstStyle/>
          <a:p>
            <a:r>
              <a:rPr lang="en-US" sz="2400" b="1" dirty="0"/>
              <a:t>What leads to Surrendering to Technology</a:t>
            </a:r>
          </a:p>
          <a:p>
            <a:pPr marL="285750" indent="-285750">
              <a:buFontTx/>
              <a:buChar char="-"/>
            </a:pPr>
            <a:r>
              <a:rPr lang="en-US" sz="2000" dirty="0"/>
              <a:t>Lack of Time/Attention and Information Overload</a:t>
            </a:r>
          </a:p>
          <a:p>
            <a:pPr marL="285750" indent="-285750">
              <a:buFontTx/>
              <a:buChar char="-"/>
            </a:pPr>
            <a:r>
              <a:rPr lang="en-US" sz="2000" dirty="0"/>
              <a:t>Risk of Loss of Security or Data Breaches</a:t>
            </a:r>
          </a:p>
          <a:p>
            <a:pPr marL="285750" indent="-285750">
              <a:buFontTx/>
              <a:buChar char="-"/>
            </a:pPr>
            <a:r>
              <a:rPr lang="en-US" sz="2000" dirty="0"/>
              <a:t>Unclear Terms and Conditions</a:t>
            </a:r>
          </a:p>
          <a:p>
            <a:pPr marL="285750" indent="-285750">
              <a:buFontTx/>
              <a:buChar char="-"/>
            </a:pPr>
            <a:endParaRPr lang="en-US" dirty="0"/>
          </a:p>
        </p:txBody>
      </p:sp>
    </p:spTree>
    <p:extLst>
      <p:ext uri="{BB962C8B-B14F-4D97-AF65-F5344CB8AC3E}">
        <p14:creationId xmlns:p14="http://schemas.microsoft.com/office/powerpoint/2010/main" val="3962766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pPr>
              <a:buClr>
                <a:schemeClr val="dk1"/>
              </a:buClr>
              <a:buSzPts val="1100"/>
            </a:pPr>
            <a:r>
              <a:rPr lang="en"/>
              <a:t>Straight-Line Method</a:t>
            </a:r>
            <a:endParaRPr sz="2400">
              <a:latin typeface="Open Sans"/>
              <a:ea typeface="Open Sans"/>
              <a:cs typeface="Open Sans"/>
              <a:sym typeface="Open Sans"/>
            </a:endParaRPr>
          </a:p>
        </p:txBody>
      </p:sp>
      <p:sp>
        <p:nvSpPr>
          <p:cNvPr id="81" name="Google Shape;81;p16"/>
          <p:cNvSpPr txBox="1">
            <a:spLocks noGrp="1"/>
          </p:cNvSpPr>
          <p:nvPr>
            <p:ph type="body" idx="1"/>
          </p:nvPr>
        </p:nvSpPr>
        <p:spPr>
          <a:xfrm>
            <a:off x="415600" y="1633633"/>
            <a:ext cx="11360800" cy="4472000"/>
          </a:xfrm>
          <a:prstGeom prst="rect">
            <a:avLst/>
          </a:prstGeom>
        </p:spPr>
        <p:txBody>
          <a:bodyPr spcFirstLastPara="1" vert="horz" wrap="square" lIns="121900" tIns="121900" rIns="121900" bIns="121900" rtlCol="0" anchor="t" anchorCtr="0">
            <a:noAutofit/>
          </a:bodyPr>
          <a:lstStyle/>
          <a:p>
            <a:pPr>
              <a:lnSpc>
                <a:spcPct val="200000"/>
              </a:lnSpc>
              <a:buChar char="❏"/>
            </a:pPr>
            <a:r>
              <a:rPr lang="en"/>
              <a:t>With the help of historical figures and trends, analyst can predict the future growth of the company. </a:t>
            </a:r>
            <a:endParaRPr/>
          </a:p>
          <a:p>
            <a:pPr>
              <a:lnSpc>
                <a:spcPct val="200000"/>
              </a:lnSpc>
              <a:buChar char="❏"/>
            </a:pPr>
            <a:r>
              <a:rPr lang="en"/>
              <a:t>Straight line method uses constant growth for projections. </a:t>
            </a:r>
            <a:endParaRPr/>
          </a:p>
          <a:p>
            <a:pPr>
              <a:lnSpc>
                <a:spcPct val="200000"/>
              </a:lnSpc>
              <a:buChar char="❏"/>
            </a:pPr>
            <a:r>
              <a:rPr lang="en"/>
              <a:t>Formula for Revenue projection:</a:t>
            </a:r>
            <a:endParaRPr/>
          </a:p>
          <a:p>
            <a:pPr lvl="2">
              <a:lnSpc>
                <a:spcPct val="200000"/>
              </a:lnSpc>
              <a:spcBef>
                <a:spcPts val="0"/>
              </a:spcBef>
              <a:buChar char="❏"/>
            </a:pPr>
            <a:r>
              <a:rPr lang="en"/>
              <a:t>Previous Revenue x (1+%Growth)</a:t>
            </a:r>
            <a:endParaRPr/>
          </a:p>
          <a:p>
            <a:pPr marL="1828754" indent="0">
              <a:spcBef>
                <a:spcPts val="2133"/>
              </a:spcBef>
              <a:spcAft>
                <a:spcPts val="2133"/>
              </a:spcAft>
              <a:buNone/>
            </a:pPr>
            <a:endParaRPr/>
          </a:p>
        </p:txBody>
      </p:sp>
    </p:spTree>
    <p:extLst>
      <p:ext uri="{BB962C8B-B14F-4D97-AF65-F5344CB8AC3E}">
        <p14:creationId xmlns:p14="http://schemas.microsoft.com/office/powerpoint/2010/main" val="2064078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E326-D1F4-4032-960C-883280F8F723}"/>
              </a:ext>
            </a:extLst>
          </p:cNvPr>
          <p:cNvSpPr>
            <a:spLocks noGrp="1"/>
          </p:cNvSpPr>
          <p:nvPr>
            <p:ph type="title"/>
          </p:nvPr>
        </p:nvSpPr>
        <p:spPr>
          <a:xfrm>
            <a:off x="1371600" y="685800"/>
            <a:ext cx="9601200" cy="1485900"/>
          </a:xfrm>
        </p:spPr>
        <p:txBody>
          <a:bodyPr>
            <a:normAutofit/>
          </a:bodyPr>
          <a:lstStyle/>
          <a:p>
            <a:r>
              <a:rPr lang="en-US" dirty="0"/>
              <a:t>2x2 Matrix – Walker </a:t>
            </a:r>
          </a:p>
        </p:txBody>
      </p:sp>
      <p:pic>
        <p:nvPicPr>
          <p:cNvPr id="6" name="Content Placeholder 5">
            <a:extLst>
              <a:ext uri="{FF2B5EF4-FFF2-40B4-BE49-F238E27FC236}">
                <a16:creationId xmlns:a16="http://schemas.microsoft.com/office/drawing/2014/main" id="{33A4096E-F06E-4496-B4C4-8587C1AA0B58}"/>
              </a:ext>
            </a:extLst>
          </p:cNvPr>
          <p:cNvPicPr>
            <a:picLocks noGrp="1" noChangeAspect="1"/>
          </p:cNvPicPr>
          <p:nvPr>
            <p:ph idx="1"/>
          </p:nvPr>
        </p:nvPicPr>
        <p:blipFill>
          <a:blip r:embed="rId2"/>
          <a:stretch>
            <a:fillRect/>
          </a:stretch>
        </p:blipFill>
        <p:spPr>
          <a:xfrm>
            <a:off x="1842655" y="1840923"/>
            <a:ext cx="8977745" cy="4028089"/>
          </a:xfrm>
        </p:spPr>
      </p:pic>
    </p:spTree>
    <p:extLst>
      <p:ext uri="{BB962C8B-B14F-4D97-AF65-F5344CB8AC3E}">
        <p14:creationId xmlns:p14="http://schemas.microsoft.com/office/powerpoint/2010/main" val="3833528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A0E19-458B-4865-878A-4470E117D0A0}"/>
              </a:ext>
            </a:extLst>
          </p:cNvPr>
          <p:cNvSpPr>
            <a:spLocks noGrp="1"/>
          </p:cNvSpPr>
          <p:nvPr>
            <p:ph type="title"/>
          </p:nvPr>
        </p:nvSpPr>
        <p:spPr/>
        <p:txBody>
          <a:bodyPr/>
          <a:lstStyle/>
          <a:p>
            <a:r>
              <a:rPr lang="en-US" dirty="0"/>
              <a:t>2x2 Matrix – Walker </a:t>
            </a:r>
          </a:p>
        </p:txBody>
      </p:sp>
      <p:sp>
        <p:nvSpPr>
          <p:cNvPr id="3" name="Content Placeholder 2">
            <a:extLst>
              <a:ext uri="{FF2B5EF4-FFF2-40B4-BE49-F238E27FC236}">
                <a16:creationId xmlns:a16="http://schemas.microsoft.com/office/drawing/2014/main" id="{EE218490-A3EF-4396-ABC6-81408EDDB359}"/>
              </a:ext>
            </a:extLst>
          </p:cNvPr>
          <p:cNvSpPr>
            <a:spLocks noGrp="1"/>
          </p:cNvSpPr>
          <p:nvPr>
            <p:ph idx="1"/>
          </p:nvPr>
        </p:nvSpPr>
        <p:spPr>
          <a:xfrm>
            <a:off x="1653209" y="1972089"/>
            <a:ext cx="4628321" cy="3540815"/>
          </a:xfrm>
        </p:spPr>
        <p:txBody>
          <a:bodyPr>
            <a:normAutofit fontScale="62500" lnSpcReduction="20000"/>
          </a:bodyPr>
          <a:lstStyle/>
          <a:p>
            <a:pPr marL="0" lvl="0" indent="0" defTabSz="457200">
              <a:lnSpc>
                <a:spcPct val="120000"/>
              </a:lnSpc>
              <a:spcBef>
                <a:spcPts val="0"/>
              </a:spcBef>
              <a:spcAft>
                <a:spcPts val="0"/>
              </a:spcAft>
              <a:buNone/>
            </a:pPr>
            <a:r>
              <a:rPr lang="en-US" sz="2900" b="1" dirty="0">
                <a:solidFill>
                  <a:prstClr val="black"/>
                </a:solidFill>
              </a:rPr>
              <a:t>Conditional Share- ACTIVE / TRUST</a:t>
            </a:r>
          </a:p>
          <a:p>
            <a:pPr marL="0" lvl="0" indent="0" defTabSz="457200">
              <a:lnSpc>
                <a:spcPct val="120000"/>
              </a:lnSpc>
              <a:spcBef>
                <a:spcPts val="0"/>
              </a:spcBef>
              <a:spcAft>
                <a:spcPts val="0"/>
              </a:spcAft>
              <a:buNone/>
            </a:pPr>
            <a:r>
              <a:rPr lang="en-US" sz="2900" dirty="0">
                <a:solidFill>
                  <a:prstClr val="black"/>
                </a:solidFill>
              </a:rPr>
              <a:t>When consumers trust an exchange on the Internet and engage in active protection, they share information yet place conditions on the information they provide.</a:t>
            </a:r>
          </a:p>
          <a:p>
            <a:pPr marL="0" lvl="0" indent="0" defTabSz="457200">
              <a:lnSpc>
                <a:spcPct val="120000"/>
              </a:lnSpc>
              <a:spcBef>
                <a:spcPts val="0"/>
              </a:spcBef>
              <a:spcAft>
                <a:spcPts val="0"/>
              </a:spcAft>
              <a:buNone/>
            </a:pPr>
            <a:r>
              <a:rPr lang="en-US" sz="2900" b="1" dirty="0">
                <a:solidFill>
                  <a:prstClr val="black"/>
                </a:solidFill>
              </a:rPr>
              <a:t>Conditional Surrender- 	ACTIVE/ FAITH</a:t>
            </a:r>
          </a:p>
          <a:p>
            <a:pPr marL="0" lvl="0" indent="0" defTabSz="457200">
              <a:lnSpc>
                <a:spcPct val="120000"/>
              </a:lnSpc>
              <a:spcBef>
                <a:spcPts val="0"/>
              </a:spcBef>
              <a:spcAft>
                <a:spcPts val="0"/>
              </a:spcAft>
              <a:buNone/>
            </a:pPr>
            <a:r>
              <a:rPr lang="en-US" sz="2900" dirty="0">
                <a:solidFill>
                  <a:prstClr val="black"/>
                </a:solidFill>
              </a:rPr>
              <a:t>When parties in an exchange exhibit faith in an exchange of information on the Internet and are active in their privacy protection (placing conditions on the exchange), they are actively allowing others some access.</a:t>
            </a:r>
          </a:p>
          <a:p>
            <a:pPr marL="0" indent="0">
              <a:buNone/>
            </a:pPr>
            <a:endParaRPr lang="en-US" dirty="0"/>
          </a:p>
        </p:txBody>
      </p:sp>
      <p:sp>
        <p:nvSpPr>
          <p:cNvPr id="4" name="TextBox 3">
            <a:extLst>
              <a:ext uri="{FF2B5EF4-FFF2-40B4-BE49-F238E27FC236}">
                <a16:creationId xmlns:a16="http://schemas.microsoft.com/office/drawing/2014/main" id="{AF7DA5D2-07AE-4163-B818-BFC313EFA12E}"/>
              </a:ext>
            </a:extLst>
          </p:cNvPr>
          <p:cNvSpPr txBox="1"/>
          <p:nvPr/>
        </p:nvSpPr>
        <p:spPr>
          <a:xfrm>
            <a:off x="6864626" y="1972089"/>
            <a:ext cx="4518992" cy="3139321"/>
          </a:xfrm>
          <a:prstGeom prst="rect">
            <a:avLst/>
          </a:prstGeom>
          <a:noFill/>
        </p:spPr>
        <p:txBody>
          <a:bodyPr wrap="square" rtlCol="0">
            <a:spAutoFit/>
          </a:bodyPr>
          <a:lstStyle/>
          <a:p>
            <a:r>
              <a:rPr lang="en-US" b="1" dirty="0">
                <a:solidFill>
                  <a:prstClr val="black"/>
                </a:solidFill>
              </a:rPr>
              <a:t>Unconditional Share – PASSIVE/ TRUST</a:t>
            </a:r>
          </a:p>
          <a:p>
            <a:r>
              <a:rPr lang="en-US" dirty="0">
                <a:solidFill>
                  <a:prstClr val="black"/>
                </a:solidFill>
              </a:rPr>
              <a:t>When parties in an exchange exhibit faith in an exchange of information on the Internet and are active in their privacy protection (placing conditions on the exchange), they are actively allowing others some access.</a:t>
            </a:r>
            <a:endParaRPr lang="en-US" b="1" dirty="0">
              <a:solidFill>
                <a:prstClr val="black"/>
              </a:solidFill>
            </a:endParaRPr>
          </a:p>
          <a:p>
            <a:r>
              <a:rPr lang="en-US" b="1" dirty="0">
                <a:solidFill>
                  <a:prstClr val="black"/>
                </a:solidFill>
              </a:rPr>
              <a:t>Unconditional Surrender – PASSIVE/ FAITH</a:t>
            </a:r>
          </a:p>
          <a:p>
            <a:r>
              <a:rPr lang="en-US" dirty="0">
                <a:solidFill>
                  <a:prstClr val="black"/>
                </a:solidFill>
              </a:rPr>
              <a:t>Parties have faith in an exchange of information on the Internet and are passive in their privacy protection.</a:t>
            </a:r>
          </a:p>
          <a:p>
            <a:endParaRPr lang="en-US" dirty="0"/>
          </a:p>
        </p:txBody>
      </p:sp>
      <p:pic>
        <p:nvPicPr>
          <p:cNvPr id="1026" name="Picture 2" descr="Image result for credit cards">
            <a:extLst>
              <a:ext uri="{FF2B5EF4-FFF2-40B4-BE49-F238E27FC236}">
                <a16:creationId xmlns:a16="http://schemas.microsoft.com/office/drawing/2014/main" id="{215A1525-5167-43AB-AFC2-B6F68851E5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202" y="5111410"/>
            <a:ext cx="2325342" cy="17465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ocial media">
            <a:extLst>
              <a:ext uri="{FF2B5EF4-FFF2-40B4-BE49-F238E27FC236}">
                <a16:creationId xmlns:a16="http://schemas.microsoft.com/office/drawing/2014/main" id="{B1C18686-9B00-41B5-A046-304F0BEB75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8544" y="5111408"/>
            <a:ext cx="3493182" cy="17465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rowsers">
            <a:extLst>
              <a:ext uri="{FF2B5EF4-FFF2-40B4-BE49-F238E27FC236}">
                <a16:creationId xmlns:a16="http://schemas.microsoft.com/office/drawing/2014/main" id="{5DA1B12C-F526-446A-BD2E-D7E859CCE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726" y="5111406"/>
            <a:ext cx="3188055" cy="17465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essaging">
            <a:extLst>
              <a:ext uri="{FF2B5EF4-FFF2-40B4-BE49-F238E27FC236}">
                <a16:creationId xmlns:a16="http://schemas.microsoft.com/office/drawing/2014/main" id="{28A9A617-DF1D-4127-8A14-FA9FB4831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9780" y="5111404"/>
            <a:ext cx="3118921" cy="174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0599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7D3C-73C8-4640-A5F1-67E4A4D2C04D}"/>
              </a:ext>
            </a:extLst>
          </p:cNvPr>
          <p:cNvSpPr>
            <a:spLocks noGrp="1"/>
          </p:cNvSpPr>
          <p:nvPr>
            <p:ph type="ctrTitle"/>
          </p:nvPr>
        </p:nvSpPr>
        <p:spPr>
          <a:xfrm>
            <a:off x="965505" y="623571"/>
            <a:ext cx="10260990" cy="3523885"/>
          </a:xfrm>
        </p:spPr>
        <p:txBody>
          <a:bodyPr>
            <a:normAutofit/>
          </a:bodyPr>
          <a:lstStyle/>
          <a:p>
            <a:pPr algn="ctr"/>
            <a:r>
              <a:rPr lang="en-US" sz="8000" dirty="0">
                <a:latin typeface="Times New Roman" panose="02020603050405020304" pitchFamily="18" charset="0"/>
                <a:cs typeface="Times New Roman" panose="02020603050405020304" pitchFamily="18" charset="0"/>
              </a:rPr>
              <a:t>Hello, my name is </a:t>
            </a:r>
            <a:br>
              <a:rPr lang="en-US" sz="8000" dirty="0">
                <a:latin typeface="Times New Roman" panose="02020603050405020304" pitchFamily="18" charset="0"/>
                <a:cs typeface="Times New Roman" panose="02020603050405020304" pitchFamily="18" charset="0"/>
              </a:rPr>
            </a:br>
            <a:r>
              <a:rPr lang="en-US" sz="8000" b="1" dirty="0">
                <a:latin typeface="Times New Roman" panose="02020603050405020304" pitchFamily="18" charset="0"/>
                <a:cs typeface="Times New Roman" panose="02020603050405020304" pitchFamily="18" charset="0"/>
              </a:rPr>
              <a:t>Herber Flores</a:t>
            </a:r>
          </a:p>
        </p:txBody>
      </p:sp>
      <p:sp>
        <p:nvSpPr>
          <p:cNvPr id="3" name="Subtitle 2">
            <a:extLst>
              <a:ext uri="{FF2B5EF4-FFF2-40B4-BE49-F238E27FC236}">
                <a16:creationId xmlns:a16="http://schemas.microsoft.com/office/drawing/2014/main" id="{6B786977-7AD0-40C1-879E-76D25C876D56}"/>
              </a:ext>
            </a:extLst>
          </p:cNvPr>
          <p:cNvSpPr>
            <a:spLocks noGrp="1"/>
          </p:cNvSpPr>
          <p:nvPr>
            <p:ph type="subTitle" idx="1"/>
          </p:nvPr>
        </p:nvSpPr>
        <p:spPr>
          <a:xfrm>
            <a:off x="965505" y="4777380"/>
            <a:ext cx="10260990" cy="1209763"/>
          </a:xfrm>
        </p:spPr>
        <p:txBody>
          <a:bodyPr>
            <a:noAutofit/>
          </a:bodyPr>
          <a:lstStyle/>
          <a:p>
            <a:pPr algn="ctr">
              <a:lnSpc>
                <a:spcPct val="90000"/>
              </a:lnSpc>
            </a:pPr>
            <a:r>
              <a:rPr lang="en-US" sz="2400" dirty="0">
                <a:solidFill>
                  <a:schemeClr val="bg2"/>
                </a:solidFill>
                <a:latin typeface="Times New Roman" panose="02020603050405020304" pitchFamily="18" charset="0"/>
                <a:cs typeface="Times New Roman" panose="02020603050405020304" pitchFamily="18" charset="0"/>
              </a:rPr>
              <a:t>The Major I study is,</a:t>
            </a:r>
          </a:p>
          <a:p>
            <a:pPr algn="ctr">
              <a:lnSpc>
                <a:spcPct val="90000"/>
              </a:lnSpc>
            </a:pPr>
            <a:r>
              <a:rPr lang="en-US" sz="2400" dirty="0">
                <a:solidFill>
                  <a:schemeClr val="bg2"/>
                </a:solidFill>
                <a:latin typeface="Times New Roman" panose="02020603050405020304" pitchFamily="18" charset="0"/>
                <a:cs typeface="Times New Roman" panose="02020603050405020304" pitchFamily="18" charset="0"/>
              </a:rPr>
              <a:t>S.O.M.</a:t>
            </a:r>
          </a:p>
          <a:p>
            <a:pPr algn="ctr">
              <a:lnSpc>
                <a:spcPct val="90000"/>
              </a:lnSpc>
            </a:pPr>
            <a:r>
              <a:rPr lang="en-US" sz="2400" dirty="0">
                <a:solidFill>
                  <a:schemeClr val="bg2"/>
                </a:solidFill>
                <a:latin typeface="Times New Roman" panose="02020603050405020304" pitchFamily="18" charset="0"/>
                <a:cs typeface="Times New Roman" panose="02020603050405020304" pitchFamily="18" charset="0"/>
              </a:rPr>
              <a:t>(System and Operation Management</a:t>
            </a:r>
            <a:r>
              <a:rPr lang="en-US" sz="2400" dirty="0">
                <a:solidFill>
                  <a:schemeClr val="bg2"/>
                </a:solidFill>
              </a:rPr>
              <a:t>)</a:t>
            </a:r>
          </a:p>
        </p:txBody>
      </p:sp>
    </p:spTree>
    <p:extLst>
      <p:ext uri="{BB962C8B-B14F-4D97-AF65-F5344CB8AC3E}">
        <p14:creationId xmlns:p14="http://schemas.microsoft.com/office/powerpoint/2010/main" val="18483989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2B3D-1576-47B7-9AEB-F66669315AAC}"/>
              </a:ext>
            </a:extLst>
          </p:cNvPr>
          <p:cNvSpPr>
            <a:spLocks noGrp="1"/>
          </p:cNvSpPr>
          <p:nvPr>
            <p:ph type="title"/>
          </p:nvPr>
        </p:nvSpPr>
        <p:spPr>
          <a:xfrm>
            <a:off x="806195" y="804672"/>
            <a:ext cx="3521359" cy="5248656"/>
          </a:xfrm>
        </p:spPr>
        <p:txBody>
          <a:bodyPr anchor="ctr">
            <a:normAutofit/>
          </a:bodyPr>
          <a:lstStyle/>
          <a:p>
            <a:pPr algn="ctr"/>
            <a:r>
              <a:rPr lang="en-US">
                <a:latin typeface="Times New Roman" panose="02020603050405020304" pitchFamily="18" charset="0"/>
                <a:cs typeface="Times New Roman" panose="02020603050405020304" pitchFamily="18" charset="0"/>
              </a:rPr>
              <a:t>Name of Course and Concept</a:t>
            </a:r>
          </a:p>
        </p:txBody>
      </p:sp>
      <p:sp>
        <p:nvSpPr>
          <p:cNvPr id="7" name="Content Placeholder 2">
            <a:extLst>
              <a:ext uri="{FF2B5EF4-FFF2-40B4-BE49-F238E27FC236}">
                <a16:creationId xmlns:a16="http://schemas.microsoft.com/office/drawing/2014/main" id="{8865290B-0C22-4AF3-ACEF-941A3B49CEF4}"/>
              </a:ext>
            </a:extLst>
          </p:cNvPr>
          <p:cNvSpPr>
            <a:spLocks noGrp="1"/>
          </p:cNvSpPr>
          <p:nvPr>
            <p:ph idx="1"/>
          </p:nvPr>
        </p:nvSpPr>
        <p:spPr>
          <a:xfrm>
            <a:off x="4975861" y="804671"/>
            <a:ext cx="6399930" cy="5248657"/>
          </a:xfrm>
        </p:spPr>
        <p:txBody>
          <a:bodyPr anchor="ctr">
            <a:normAutofit/>
          </a:bodyPr>
          <a:lstStyle/>
          <a:p>
            <a:r>
              <a:rPr lang="en-US" sz="3200" dirty="0">
                <a:latin typeface="Times New Roman" panose="02020603050405020304" pitchFamily="18" charset="0"/>
                <a:cs typeface="Times New Roman" panose="02020603050405020304" pitchFamily="18" charset="0"/>
              </a:rPr>
              <a:t>SOM 467 Quality Management and Control.</a:t>
            </a:r>
          </a:p>
          <a:p>
            <a:r>
              <a:rPr lang="en-US" sz="3200" dirty="0">
                <a:latin typeface="Times New Roman" panose="02020603050405020304" pitchFamily="18" charset="0"/>
                <a:cs typeface="Times New Roman" panose="02020603050405020304" pitchFamily="18" charset="0"/>
              </a:rPr>
              <a:t>The concept is, </a:t>
            </a:r>
            <a:r>
              <a:rPr lang="en-US" sz="3200" b="1" dirty="0">
                <a:latin typeface="Times New Roman" panose="02020603050405020304" pitchFamily="18" charset="0"/>
                <a:cs typeface="Times New Roman" panose="02020603050405020304" pitchFamily="18" charset="0"/>
              </a:rPr>
              <a:t>Kaizen</a:t>
            </a:r>
            <a:r>
              <a:rPr lang="en-US" sz="3200"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050586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8878-F3C0-4484-8691-0D4DC6546338}"/>
              </a:ext>
            </a:extLst>
          </p:cNvPr>
          <p:cNvSpPr>
            <a:spLocks noGrp="1"/>
          </p:cNvSpPr>
          <p:nvPr>
            <p:ph type="title"/>
          </p:nvPr>
        </p:nvSpPr>
        <p:spPr/>
        <p:txBody>
          <a:bodyPr>
            <a:normAutofit/>
          </a:bodyPr>
          <a:lstStyle/>
          <a:p>
            <a:pPr algn="ctr"/>
            <a:r>
              <a:rPr lang="en-US" sz="6000" dirty="0">
                <a:latin typeface="Times New Roman" panose="02020603050405020304" pitchFamily="18" charset="0"/>
                <a:cs typeface="Times New Roman" panose="02020603050405020304" pitchFamily="18" charset="0"/>
              </a:rPr>
              <a:t>Concept of Kaizen</a:t>
            </a:r>
          </a:p>
        </p:txBody>
      </p:sp>
      <p:graphicFrame>
        <p:nvGraphicFramePr>
          <p:cNvPr id="7" name="Content Placeholder 2">
            <a:extLst>
              <a:ext uri="{FF2B5EF4-FFF2-40B4-BE49-F238E27FC236}">
                <a16:creationId xmlns:a16="http://schemas.microsoft.com/office/drawing/2014/main" id="{D22F9663-CCA1-429C-9D77-9AFCF465FC99}"/>
              </a:ext>
            </a:extLst>
          </p:cNvPr>
          <p:cNvGraphicFramePr>
            <a:graphicFrameLocks noGrp="1"/>
          </p:cNvGraphicFramePr>
          <p:nvPr>
            <p:ph idx="1"/>
            <p:extLst/>
          </p:nvPr>
        </p:nvGraphicFramePr>
        <p:xfrm>
          <a:off x="646111" y="1376039"/>
          <a:ext cx="9953710" cy="48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6750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91A28-B67F-4634-88CF-B1FBFF023799}"/>
              </a:ext>
            </a:extLst>
          </p:cNvPr>
          <p:cNvSpPr>
            <a:spLocks noGrp="1"/>
          </p:cNvSpPr>
          <p:nvPr>
            <p:ph type="title"/>
          </p:nvPr>
        </p:nvSpPr>
        <p:spPr>
          <a:xfrm>
            <a:off x="806195" y="804672"/>
            <a:ext cx="3521359" cy="5248656"/>
          </a:xfrm>
        </p:spPr>
        <p:txBody>
          <a:bodyPr anchor="ctr">
            <a:normAutofit/>
          </a:bodyPr>
          <a:lstStyle/>
          <a:p>
            <a:pPr algn="ctr"/>
            <a:r>
              <a:rPr lang="en-US">
                <a:latin typeface="Times New Roman" panose="02020603050405020304" pitchFamily="18" charset="0"/>
                <a:cs typeface="Times New Roman" panose="02020603050405020304" pitchFamily="18" charset="0"/>
              </a:rPr>
              <a:t>Visceral Appeal</a:t>
            </a:r>
          </a:p>
        </p:txBody>
      </p:sp>
      <p:sp>
        <p:nvSpPr>
          <p:cNvPr id="20" name="Content Placeholder 2">
            <a:extLst>
              <a:ext uri="{FF2B5EF4-FFF2-40B4-BE49-F238E27FC236}">
                <a16:creationId xmlns:a16="http://schemas.microsoft.com/office/drawing/2014/main" id="{560F58A1-6B6B-4A19-8336-B896C7550D0E}"/>
              </a:ext>
            </a:extLst>
          </p:cNvPr>
          <p:cNvSpPr>
            <a:spLocks noGrp="1"/>
          </p:cNvSpPr>
          <p:nvPr>
            <p:ph idx="1"/>
          </p:nvPr>
        </p:nvSpPr>
        <p:spPr>
          <a:xfrm>
            <a:off x="4664483" y="1454376"/>
            <a:ext cx="6399930" cy="5248657"/>
          </a:xfrm>
        </p:spPr>
        <p:txBody>
          <a:bodyPr anchor="ctr">
            <a:normAutofit/>
          </a:bodyPr>
          <a:lstStyle/>
          <a:p>
            <a:r>
              <a:rPr lang="en-US" sz="3200" dirty="0">
                <a:latin typeface="Times New Roman" panose="02020603050405020304" pitchFamily="18" charset="0"/>
                <a:cs typeface="Times New Roman" panose="02020603050405020304" pitchFamily="18" charset="0"/>
              </a:rPr>
              <a:t>Kaizen, is constantly being done by every one, most people do not realize they are doing it.</a:t>
            </a:r>
          </a:p>
          <a:p>
            <a:r>
              <a:rPr lang="en-US" sz="3200" dirty="0">
                <a:latin typeface="Times New Roman" panose="02020603050405020304" pitchFamily="18" charset="0"/>
                <a:cs typeface="Times New Roman" panose="02020603050405020304" pitchFamily="18" charset="0"/>
              </a:rPr>
              <a:t> Improving work efficiency creates a happy and easy work environment.</a:t>
            </a:r>
          </a:p>
          <a:p>
            <a:r>
              <a:rPr lang="en-US" sz="3200" dirty="0">
                <a:latin typeface="Times New Roman" panose="02020603050405020304" pitchFamily="18" charset="0"/>
                <a:cs typeface="Times New Roman" panose="02020603050405020304" pitchFamily="18" charset="0"/>
              </a:rPr>
              <a:t>A great suggestion to the company can turn in to a raise in productivity and pay to the individual or work section</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065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AD6C-EC6F-4554-93BA-3503A801A923}"/>
              </a:ext>
            </a:extLst>
          </p:cNvPr>
          <p:cNvSpPr>
            <a:spLocks noGrp="1"/>
          </p:cNvSpPr>
          <p:nvPr>
            <p:ph type="title"/>
          </p:nvPr>
        </p:nvSpPr>
        <p:spPr>
          <a:xfrm>
            <a:off x="874526" y="428655"/>
            <a:ext cx="9404723" cy="1400530"/>
          </a:xfrm>
        </p:spPr>
        <p:txBody>
          <a:bodyPr/>
          <a:lstStyle/>
          <a:p>
            <a:pPr algn="ctr"/>
            <a:r>
              <a:rPr lang="en-US" sz="6000" dirty="0"/>
              <a:t>In Conclusion</a:t>
            </a:r>
          </a:p>
        </p:txBody>
      </p:sp>
      <p:sp>
        <p:nvSpPr>
          <p:cNvPr id="3" name="Content Placeholder 2">
            <a:extLst>
              <a:ext uri="{FF2B5EF4-FFF2-40B4-BE49-F238E27FC236}">
                <a16:creationId xmlns:a16="http://schemas.microsoft.com/office/drawing/2014/main" id="{F75B806C-4386-4706-B4B4-077DFFC6F78F}"/>
              </a:ext>
            </a:extLst>
          </p:cNvPr>
          <p:cNvSpPr>
            <a:spLocks noGrp="1"/>
          </p:cNvSpPr>
          <p:nvPr>
            <p:ph idx="1"/>
          </p:nvPr>
        </p:nvSpPr>
        <p:spPr>
          <a:xfrm>
            <a:off x="645130" y="1576138"/>
            <a:ext cx="9762186" cy="4672262"/>
          </a:xfrm>
        </p:spPr>
        <p:txBody>
          <a:bodyPr>
            <a:noAutofit/>
          </a:bodyPr>
          <a:lstStyle/>
          <a:p>
            <a:r>
              <a:rPr lang="en-US" sz="3200" dirty="0"/>
              <a:t>Kaizen can be applied at work, at home, or in everyday situations.</a:t>
            </a:r>
          </a:p>
          <a:p>
            <a:r>
              <a:rPr lang="en-US" sz="3200" dirty="0"/>
              <a:t>Improves work efficiency </a:t>
            </a:r>
          </a:p>
          <a:p>
            <a:r>
              <a:rPr lang="en-US" sz="3200" dirty="0"/>
              <a:t>Teaching Kaizen concept in school can help individuals think of how to better prepare themselves to study and then apply it to work.</a:t>
            </a:r>
          </a:p>
          <a:p>
            <a:r>
              <a:rPr lang="en-US" sz="3200" dirty="0"/>
              <a:t>Thank You! Any Questions?</a:t>
            </a:r>
          </a:p>
        </p:txBody>
      </p:sp>
    </p:spTree>
    <p:extLst>
      <p:ext uri="{BB962C8B-B14F-4D97-AF65-F5344CB8AC3E}">
        <p14:creationId xmlns:p14="http://schemas.microsoft.com/office/powerpoint/2010/main" val="22109394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computer keyboard&#10;&#10;Description automatically generated">
            <a:extLst>
              <a:ext uri="{FF2B5EF4-FFF2-40B4-BE49-F238E27FC236}">
                <a16:creationId xmlns:a16="http://schemas.microsoft.com/office/drawing/2014/main" id="{8E8F4DF8-B6BA-A242-836B-EE102011EDDA}"/>
              </a:ext>
            </a:extLst>
          </p:cNvPr>
          <p:cNvPicPr>
            <a:picLocks noChangeAspect="1"/>
          </p:cNvPicPr>
          <p:nvPr/>
        </p:nvPicPr>
        <p:blipFill rotWithShape="1">
          <a:blip r:embed="rId2">
            <a:alphaModFix amt="35000"/>
          </a:blip>
          <a:srcRect t="15412" r="-1" b="-1"/>
          <a:stretch/>
        </p:blipFill>
        <p:spPr>
          <a:xfrm>
            <a:off x="305" y="10"/>
            <a:ext cx="12191695" cy="6857990"/>
          </a:xfrm>
          <a:prstGeom prst="rect">
            <a:avLst/>
          </a:prstGeom>
        </p:spPr>
      </p:pic>
      <p:sp>
        <p:nvSpPr>
          <p:cNvPr id="2" name="Title 1">
            <a:extLst>
              <a:ext uri="{FF2B5EF4-FFF2-40B4-BE49-F238E27FC236}">
                <a16:creationId xmlns:a16="http://schemas.microsoft.com/office/drawing/2014/main" id="{BBAA249C-F559-D84D-BE05-FD748FD9AC25}"/>
              </a:ext>
            </a:extLst>
          </p:cNvPr>
          <p:cNvSpPr>
            <a:spLocks noGrp="1"/>
          </p:cNvSpPr>
          <p:nvPr>
            <p:ph type="ctrTitle"/>
          </p:nvPr>
        </p:nvSpPr>
        <p:spPr>
          <a:xfrm>
            <a:off x="4976636" y="992221"/>
            <a:ext cx="6247308" cy="4873558"/>
          </a:xfrm>
        </p:spPr>
        <p:txBody>
          <a:bodyPr anchor="ctr">
            <a:normAutofit/>
          </a:bodyPr>
          <a:lstStyle/>
          <a:p>
            <a:r>
              <a:rPr lang="en-US" sz="4800"/>
              <a:t>Name: Iris Garcia</a:t>
            </a:r>
            <a:br>
              <a:rPr lang="en-US" sz="4800"/>
            </a:br>
            <a:r>
              <a:rPr lang="en-US" sz="4800"/>
              <a:t>Major: Accountancy</a:t>
            </a:r>
          </a:p>
        </p:txBody>
      </p:sp>
      <p:sp>
        <p:nvSpPr>
          <p:cNvPr id="3" name="Subtitle 2">
            <a:extLst>
              <a:ext uri="{FF2B5EF4-FFF2-40B4-BE49-F238E27FC236}">
                <a16:creationId xmlns:a16="http://schemas.microsoft.com/office/drawing/2014/main" id="{61789624-7398-A443-9E3E-A6980B9108C8}"/>
              </a:ext>
            </a:extLst>
          </p:cNvPr>
          <p:cNvSpPr>
            <a:spLocks noGrp="1"/>
          </p:cNvSpPr>
          <p:nvPr>
            <p:ph type="subTitle" idx="1"/>
          </p:nvPr>
        </p:nvSpPr>
        <p:spPr>
          <a:xfrm>
            <a:off x="968056" y="996610"/>
            <a:ext cx="3363901" cy="4864780"/>
          </a:xfrm>
        </p:spPr>
        <p:txBody>
          <a:bodyPr anchor="ctr">
            <a:normAutofit/>
          </a:bodyPr>
          <a:lstStyle/>
          <a:p>
            <a:pPr algn="ctr"/>
            <a:r>
              <a:rPr lang="en-US" sz="2800" b="1" dirty="0"/>
              <a:t>Topic: </a:t>
            </a:r>
            <a:r>
              <a:rPr lang="en-US" sz="2800" dirty="0"/>
              <a:t>Internal Control Over Cash Transactions </a:t>
            </a:r>
          </a:p>
        </p:txBody>
      </p:sp>
    </p:spTree>
    <p:extLst>
      <p:ext uri="{BB962C8B-B14F-4D97-AF65-F5344CB8AC3E}">
        <p14:creationId xmlns:p14="http://schemas.microsoft.com/office/powerpoint/2010/main" val="24278450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E9875-9DF5-1446-BB8E-906292C37E06}"/>
              </a:ext>
            </a:extLst>
          </p:cNvPr>
          <p:cNvSpPr>
            <a:spLocks noGrp="1"/>
          </p:cNvSpPr>
          <p:nvPr>
            <p:ph type="ctrTitle"/>
          </p:nvPr>
        </p:nvSpPr>
        <p:spPr>
          <a:xfrm>
            <a:off x="1128403" y="945913"/>
            <a:ext cx="8637073" cy="1785412"/>
          </a:xfrm>
        </p:spPr>
        <p:txBody>
          <a:bodyPr>
            <a:normAutofit/>
          </a:bodyPr>
          <a:lstStyle/>
          <a:p>
            <a:r>
              <a:rPr lang="en-US" dirty="0"/>
              <a:t>Internal Control Over Cash Transactions:</a:t>
            </a:r>
          </a:p>
        </p:txBody>
      </p:sp>
      <p:sp>
        <p:nvSpPr>
          <p:cNvPr id="3" name="Subtitle 2">
            <a:extLst>
              <a:ext uri="{FF2B5EF4-FFF2-40B4-BE49-F238E27FC236}">
                <a16:creationId xmlns:a16="http://schemas.microsoft.com/office/drawing/2014/main" id="{4564FA9E-3C0F-2D40-9F4D-938E7073484D}"/>
              </a:ext>
            </a:extLst>
          </p:cNvPr>
          <p:cNvSpPr>
            <a:spLocks noGrp="1"/>
          </p:cNvSpPr>
          <p:nvPr>
            <p:ph type="subTitle" idx="1"/>
          </p:nvPr>
        </p:nvSpPr>
        <p:spPr>
          <a:xfrm>
            <a:off x="1128404" y="3149600"/>
            <a:ext cx="8637072" cy="1485962"/>
          </a:xfrm>
        </p:spPr>
        <p:txBody>
          <a:bodyPr/>
          <a:lstStyle/>
          <a:p>
            <a:r>
              <a:rPr lang="en-US" dirty="0"/>
              <a:t>”Are procedures for the receipt of cash. The controls used are intended to limit access to cash to specified employees and verify that all receipts, refunds or transfers are documented correctly and in a timely manner.”</a:t>
            </a:r>
          </a:p>
        </p:txBody>
      </p:sp>
      <p:sp>
        <p:nvSpPr>
          <p:cNvPr id="4" name="TextBox 3">
            <a:extLst>
              <a:ext uri="{FF2B5EF4-FFF2-40B4-BE49-F238E27FC236}">
                <a16:creationId xmlns:a16="http://schemas.microsoft.com/office/drawing/2014/main" id="{9DA65785-B711-6345-B799-5C7A5A2548DE}"/>
              </a:ext>
            </a:extLst>
          </p:cNvPr>
          <p:cNvSpPr txBox="1"/>
          <p:nvPr/>
        </p:nvSpPr>
        <p:spPr>
          <a:xfrm>
            <a:off x="11362267" y="6211669"/>
            <a:ext cx="609600" cy="646331"/>
          </a:xfrm>
          <a:prstGeom prst="rect">
            <a:avLst/>
          </a:prstGeom>
          <a:noFill/>
        </p:spPr>
        <p:txBody>
          <a:bodyPr wrap="square" rtlCol="0">
            <a:spAutoFit/>
          </a:bodyPr>
          <a:lstStyle/>
          <a:p>
            <a:r>
              <a:rPr lang="en-US" sz="3600" dirty="0">
                <a:solidFill>
                  <a:schemeClr val="bg1"/>
                </a:solidFill>
              </a:rPr>
              <a:t>2</a:t>
            </a:r>
          </a:p>
        </p:txBody>
      </p:sp>
    </p:spTree>
    <p:extLst>
      <p:ext uri="{BB962C8B-B14F-4D97-AF65-F5344CB8AC3E}">
        <p14:creationId xmlns:p14="http://schemas.microsoft.com/office/powerpoint/2010/main" val="1779451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50F3E-48E7-0643-9AE6-3493C3120B1D}"/>
              </a:ext>
            </a:extLst>
          </p:cNvPr>
          <p:cNvSpPr>
            <a:spLocks noGrp="1"/>
          </p:cNvSpPr>
          <p:nvPr>
            <p:ph type="ctrTitle"/>
          </p:nvPr>
        </p:nvSpPr>
        <p:spPr>
          <a:xfrm>
            <a:off x="1128403" y="945913"/>
            <a:ext cx="9935193" cy="728508"/>
          </a:xfrm>
        </p:spPr>
        <p:txBody>
          <a:bodyPr>
            <a:noAutofit/>
          </a:bodyPr>
          <a:lstStyle/>
          <a:p>
            <a:r>
              <a:rPr lang="en-US" sz="5900" dirty="0"/>
              <a:t>The Which, Why, and How</a:t>
            </a:r>
          </a:p>
        </p:txBody>
      </p:sp>
      <p:sp>
        <p:nvSpPr>
          <p:cNvPr id="3" name="Subtitle 2">
            <a:extLst>
              <a:ext uri="{FF2B5EF4-FFF2-40B4-BE49-F238E27FC236}">
                <a16:creationId xmlns:a16="http://schemas.microsoft.com/office/drawing/2014/main" id="{994F14D4-D941-4C41-A95A-126CAA426F25}"/>
              </a:ext>
            </a:extLst>
          </p:cNvPr>
          <p:cNvSpPr>
            <a:spLocks noGrp="1"/>
          </p:cNvSpPr>
          <p:nvPr>
            <p:ph type="subTitle" idx="1"/>
          </p:nvPr>
        </p:nvSpPr>
        <p:spPr>
          <a:xfrm>
            <a:off x="1128404" y="2387600"/>
            <a:ext cx="8637072" cy="2247962"/>
          </a:xfrm>
        </p:spPr>
        <p:txBody>
          <a:bodyPr/>
          <a:lstStyle/>
          <a:p>
            <a:pPr marL="285750" indent="-285750">
              <a:buFont typeface="Arial" panose="020B0604020202020204" pitchFamily="34" charset="0"/>
              <a:buChar char="•"/>
            </a:pPr>
            <a:r>
              <a:rPr lang="en-US" dirty="0"/>
              <a:t>Core Class: Acct 460 Auditing Principles and Analytics</a:t>
            </a:r>
          </a:p>
          <a:p>
            <a:pPr marL="285750" indent="-285750">
              <a:buFont typeface="Arial" panose="020B0604020202020204" pitchFamily="34" charset="0"/>
              <a:buChar char="•"/>
            </a:pPr>
            <a:r>
              <a:rPr lang="en-US" dirty="0"/>
              <a:t>Selection of Concept: Entrepreneur</a:t>
            </a:r>
          </a:p>
          <a:p>
            <a:pPr marL="285750" indent="-285750">
              <a:buFont typeface="Arial" panose="020B0604020202020204" pitchFamily="34" charset="0"/>
              <a:buChar char="•"/>
            </a:pPr>
            <a:r>
              <a:rPr lang="en-US" dirty="0"/>
              <a:t>Topic linked to: MGT 360 &amp; SOM 306 </a:t>
            </a:r>
          </a:p>
        </p:txBody>
      </p:sp>
      <p:sp>
        <p:nvSpPr>
          <p:cNvPr id="5" name="TextBox 4">
            <a:extLst>
              <a:ext uri="{FF2B5EF4-FFF2-40B4-BE49-F238E27FC236}">
                <a16:creationId xmlns:a16="http://schemas.microsoft.com/office/drawing/2014/main" id="{8EB953FD-BCF2-8C45-A0B9-AA355FF67B7D}"/>
              </a:ext>
            </a:extLst>
          </p:cNvPr>
          <p:cNvSpPr txBox="1"/>
          <p:nvPr/>
        </p:nvSpPr>
        <p:spPr>
          <a:xfrm>
            <a:off x="11396134" y="6211669"/>
            <a:ext cx="609600" cy="646331"/>
          </a:xfrm>
          <a:prstGeom prst="rect">
            <a:avLst/>
          </a:prstGeom>
          <a:noFill/>
        </p:spPr>
        <p:txBody>
          <a:bodyPr wrap="square" rtlCol="0">
            <a:spAutoFit/>
          </a:bodyPr>
          <a:lstStyle/>
          <a:p>
            <a:r>
              <a:rPr lang="en-US" sz="3600" dirty="0">
                <a:solidFill>
                  <a:schemeClr val="bg1"/>
                </a:solidFill>
              </a:rPr>
              <a:t>3</a:t>
            </a:r>
          </a:p>
        </p:txBody>
      </p:sp>
    </p:spTree>
    <p:extLst>
      <p:ext uri="{BB962C8B-B14F-4D97-AF65-F5344CB8AC3E}">
        <p14:creationId xmlns:p14="http://schemas.microsoft.com/office/powerpoint/2010/main" val="3503522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415600" y="421233"/>
            <a:ext cx="11360800" cy="1108400"/>
          </a:xfrm>
          <a:prstGeom prst="rect">
            <a:avLst/>
          </a:prstGeom>
        </p:spPr>
        <p:txBody>
          <a:bodyPr spcFirstLastPara="1" vert="horz" wrap="square" lIns="121900" tIns="121900" rIns="121900" bIns="121900" rtlCol="0" anchor="b" anchorCtr="0">
            <a:noAutofit/>
          </a:bodyPr>
          <a:lstStyle/>
          <a:p>
            <a:r>
              <a:rPr lang="en"/>
              <a:t>Forecasting In Strategy Execution</a:t>
            </a:r>
            <a:endParaRPr/>
          </a:p>
        </p:txBody>
      </p:sp>
      <p:sp>
        <p:nvSpPr>
          <p:cNvPr id="87" name="Google Shape;87;p17"/>
          <p:cNvSpPr txBox="1">
            <a:spLocks noGrp="1"/>
          </p:cNvSpPr>
          <p:nvPr>
            <p:ph type="body" idx="1"/>
          </p:nvPr>
        </p:nvSpPr>
        <p:spPr>
          <a:xfrm>
            <a:off x="415600" y="1633633"/>
            <a:ext cx="11360800" cy="4472000"/>
          </a:xfrm>
          <a:prstGeom prst="rect">
            <a:avLst/>
          </a:prstGeom>
        </p:spPr>
        <p:txBody>
          <a:bodyPr spcFirstLastPara="1" vert="horz" wrap="square" lIns="121900" tIns="121900" rIns="121900" bIns="121900" rtlCol="0" anchor="t" anchorCtr="0">
            <a:noAutofit/>
          </a:bodyPr>
          <a:lstStyle/>
          <a:p>
            <a:pPr>
              <a:lnSpc>
                <a:spcPct val="150000"/>
              </a:lnSpc>
              <a:buChar char="❏"/>
            </a:pPr>
            <a:r>
              <a:rPr lang="en"/>
              <a:t>Strategic planning involves determining the direction of the organization. To do so, it is necessary to understand the current position of the company and use historical data to predict the future growth. </a:t>
            </a:r>
            <a:endParaRPr/>
          </a:p>
          <a:p>
            <a:pPr>
              <a:lnSpc>
                <a:spcPct val="150000"/>
              </a:lnSpc>
              <a:buChar char="❏"/>
            </a:pPr>
            <a:r>
              <a:rPr lang="en"/>
              <a:t>The future projections enables the company to plan ahead by creating budgets to support the predictions. </a:t>
            </a:r>
            <a:endParaRPr/>
          </a:p>
          <a:p>
            <a:pPr>
              <a:lnSpc>
                <a:spcPct val="150000"/>
              </a:lnSpc>
              <a:buChar char="❏"/>
            </a:pPr>
            <a:r>
              <a:rPr lang="en"/>
              <a:t>In some cases, forecasting allows companies to borrow necessary funds for expansions and innovations. </a:t>
            </a:r>
            <a:endParaRPr/>
          </a:p>
          <a:p>
            <a:pPr indent="0">
              <a:spcBef>
                <a:spcPts val="2133"/>
              </a:spcBef>
              <a:spcAft>
                <a:spcPts val="2133"/>
              </a:spcAft>
              <a:buNone/>
            </a:pPr>
            <a:endParaRPr/>
          </a:p>
        </p:txBody>
      </p:sp>
    </p:spTree>
    <p:extLst>
      <p:ext uri="{BB962C8B-B14F-4D97-AF65-F5344CB8AC3E}">
        <p14:creationId xmlns:p14="http://schemas.microsoft.com/office/powerpoint/2010/main" val="4869927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ED05C-CFCB-E94C-8AEB-F5FE3AC1BEE1}"/>
              </a:ext>
            </a:extLst>
          </p:cNvPr>
          <p:cNvSpPr>
            <a:spLocks noGrp="1"/>
          </p:cNvSpPr>
          <p:nvPr>
            <p:ph type="ctrTitle"/>
          </p:nvPr>
        </p:nvSpPr>
        <p:spPr>
          <a:xfrm>
            <a:off x="1128403" y="945913"/>
            <a:ext cx="8637073" cy="1289287"/>
          </a:xfrm>
        </p:spPr>
        <p:txBody>
          <a:bodyPr>
            <a:normAutofit/>
          </a:bodyPr>
          <a:lstStyle/>
          <a:p>
            <a:pPr algn="ctr"/>
            <a:r>
              <a:rPr lang="en-US" sz="5900" dirty="0"/>
              <a:t>Key Elements</a:t>
            </a:r>
          </a:p>
        </p:txBody>
      </p:sp>
      <p:sp>
        <p:nvSpPr>
          <p:cNvPr id="3" name="Subtitle 2">
            <a:extLst>
              <a:ext uri="{FF2B5EF4-FFF2-40B4-BE49-F238E27FC236}">
                <a16:creationId xmlns:a16="http://schemas.microsoft.com/office/drawing/2014/main" id="{C249FF81-54D2-EA40-BA68-8C8D4A0C30D0}"/>
              </a:ext>
            </a:extLst>
          </p:cNvPr>
          <p:cNvSpPr>
            <a:spLocks noGrp="1"/>
          </p:cNvSpPr>
          <p:nvPr>
            <p:ph type="subTitle" idx="1"/>
          </p:nvPr>
        </p:nvSpPr>
        <p:spPr>
          <a:xfrm>
            <a:off x="1128404" y="2370667"/>
            <a:ext cx="8637072" cy="3841002"/>
          </a:xfrm>
        </p:spPr>
        <p:txBody>
          <a:bodyPr>
            <a:normAutofit/>
          </a:bodyPr>
          <a:lstStyle/>
          <a:p>
            <a:pPr marL="342900" indent="-342900">
              <a:buAutoNum type="arabicPeriod"/>
            </a:pPr>
            <a:r>
              <a:rPr lang="en-US" dirty="0"/>
              <a:t>Do not permit any one employee to handle a transaction from beginning to end.</a:t>
            </a:r>
          </a:p>
          <a:p>
            <a:pPr marL="342900" indent="-342900">
              <a:buAutoNum type="arabicPeriod"/>
            </a:pPr>
            <a:r>
              <a:rPr lang="en-US" dirty="0"/>
              <a:t>Separate cash handling (custody) from record keeping</a:t>
            </a:r>
          </a:p>
          <a:p>
            <a:pPr marL="342900" indent="-342900">
              <a:buAutoNum type="arabicPeriod"/>
            </a:pPr>
            <a:r>
              <a:rPr lang="en-US" dirty="0"/>
              <a:t>Record cash receipts on a timely basis</a:t>
            </a:r>
          </a:p>
          <a:p>
            <a:pPr marL="342900" indent="-342900">
              <a:buAutoNum type="arabicPeriod"/>
            </a:pPr>
            <a:r>
              <a:rPr lang="en-US" dirty="0"/>
              <a:t>Have monthly bank reconciliations</a:t>
            </a:r>
          </a:p>
          <a:p>
            <a:pPr marL="342900" indent="-342900">
              <a:buAutoNum type="arabicPeriod"/>
            </a:pPr>
            <a:r>
              <a:rPr lang="en-US" dirty="0"/>
              <a:t>Monitor cash receipts and disbursements and compare them with budgeted amounts.</a:t>
            </a:r>
          </a:p>
        </p:txBody>
      </p:sp>
      <p:sp>
        <p:nvSpPr>
          <p:cNvPr id="4" name="TextBox 3">
            <a:extLst>
              <a:ext uri="{FF2B5EF4-FFF2-40B4-BE49-F238E27FC236}">
                <a16:creationId xmlns:a16="http://schemas.microsoft.com/office/drawing/2014/main" id="{9BA6CF7B-86EA-E641-A179-1FA439ACBF3B}"/>
              </a:ext>
            </a:extLst>
          </p:cNvPr>
          <p:cNvSpPr txBox="1"/>
          <p:nvPr/>
        </p:nvSpPr>
        <p:spPr>
          <a:xfrm>
            <a:off x="11362267" y="6211669"/>
            <a:ext cx="609600" cy="646331"/>
          </a:xfrm>
          <a:prstGeom prst="rect">
            <a:avLst/>
          </a:prstGeom>
          <a:noFill/>
        </p:spPr>
        <p:txBody>
          <a:bodyPr wrap="square" rtlCol="0">
            <a:spAutoFit/>
          </a:bodyPr>
          <a:lstStyle/>
          <a:p>
            <a:r>
              <a:rPr lang="en-US" sz="3600" dirty="0">
                <a:solidFill>
                  <a:schemeClr val="bg1"/>
                </a:solidFill>
              </a:rPr>
              <a:t>4</a:t>
            </a:r>
          </a:p>
        </p:txBody>
      </p:sp>
    </p:spTree>
    <p:extLst>
      <p:ext uri="{BB962C8B-B14F-4D97-AF65-F5344CB8AC3E}">
        <p14:creationId xmlns:p14="http://schemas.microsoft.com/office/powerpoint/2010/main" val="22947040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4307CD-8691-EC49-90FE-4B03C879F9C6}"/>
              </a:ext>
            </a:extLst>
          </p:cNvPr>
          <p:cNvSpPr>
            <a:spLocks noGrp="1"/>
          </p:cNvSpPr>
          <p:nvPr>
            <p:ph type="subTitle" idx="1"/>
          </p:nvPr>
        </p:nvSpPr>
        <p:spPr>
          <a:xfrm>
            <a:off x="1128404" y="2743201"/>
            <a:ext cx="8637072" cy="2637430"/>
          </a:xfrm>
        </p:spPr>
        <p:txBody>
          <a:bodyPr>
            <a:normAutofit/>
          </a:bodyPr>
          <a:lstStyle/>
          <a:p>
            <a:r>
              <a:rPr lang="en-US" sz="2000" dirty="0"/>
              <a:t>The internal control over cash transactions help businesses to prevent loss due to fraud and accounting errors.</a:t>
            </a:r>
          </a:p>
          <a:p>
            <a:r>
              <a:rPr lang="en-US" sz="2000" dirty="0"/>
              <a:t>The internal control over cash transactions help strategic teams to develop plans under accurately disposition of funds and to borrow only the funds needed to complete a project.</a:t>
            </a:r>
          </a:p>
        </p:txBody>
      </p:sp>
      <p:sp>
        <p:nvSpPr>
          <p:cNvPr id="4" name="TextBox 3">
            <a:extLst>
              <a:ext uri="{FF2B5EF4-FFF2-40B4-BE49-F238E27FC236}">
                <a16:creationId xmlns:a16="http://schemas.microsoft.com/office/drawing/2014/main" id="{EBE683CC-5631-6D4A-A13B-33301BCC0B19}"/>
              </a:ext>
            </a:extLst>
          </p:cNvPr>
          <p:cNvSpPr txBox="1"/>
          <p:nvPr/>
        </p:nvSpPr>
        <p:spPr>
          <a:xfrm>
            <a:off x="11362267" y="6211669"/>
            <a:ext cx="609600" cy="646331"/>
          </a:xfrm>
          <a:prstGeom prst="rect">
            <a:avLst/>
          </a:prstGeom>
          <a:noFill/>
        </p:spPr>
        <p:txBody>
          <a:bodyPr wrap="square" rtlCol="0">
            <a:spAutoFit/>
          </a:bodyPr>
          <a:lstStyle/>
          <a:p>
            <a:r>
              <a:rPr lang="en-US" sz="3600" dirty="0">
                <a:solidFill>
                  <a:schemeClr val="bg1"/>
                </a:solidFill>
              </a:rPr>
              <a:t>5</a:t>
            </a:r>
          </a:p>
        </p:txBody>
      </p:sp>
      <p:sp>
        <p:nvSpPr>
          <p:cNvPr id="5" name="TextBox 4">
            <a:extLst>
              <a:ext uri="{FF2B5EF4-FFF2-40B4-BE49-F238E27FC236}">
                <a16:creationId xmlns:a16="http://schemas.microsoft.com/office/drawing/2014/main" id="{887BBFAB-4C63-7845-B59B-7CDCB13718D5}"/>
              </a:ext>
            </a:extLst>
          </p:cNvPr>
          <p:cNvSpPr txBox="1"/>
          <p:nvPr/>
        </p:nvSpPr>
        <p:spPr>
          <a:xfrm>
            <a:off x="1128404" y="1100667"/>
            <a:ext cx="10233863" cy="1631216"/>
          </a:xfrm>
          <a:prstGeom prst="rect">
            <a:avLst/>
          </a:prstGeom>
          <a:noFill/>
        </p:spPr>
        <p:txBody>
          <a:bodyPr wrap="square" rtlCol="0">
            <a:spAutoFit/>
          </a:bodyPr>
          <a:lstStyle/>
          <a:p>
            <a:r>
              <a:rPr lang="en-US" sz="5000" dirty="0"/>
              <a:t>Advantages of Internal Controls Over Cash Transactions</a:t>
            </a:r>
          </a:p>
        </p:txBody>
      </p:sp>
    </p:spTree>
    <p:extLst>
      <p:ext uri="{BB962C8B-B14F-4D97-AF65-F5344CB8AC3E}">
        <p14:creationId xmlns:p14="http://schemas.microsoft.com/office/powerpoint/2010/main" val="38284886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0" y="280267"/>
            <a:ext cx="5329200" cy="2597600"/>
          </a:xfrm>
          <a:prstGeom prst="rect">
            <a:avLst/>
          </a:prstGeom>
        </p:spPr>
        <p:txBody>
          <a:bodyPr spcFirstLastPara="1" vert="horz" wrap="square" lIns="121900" tIns="121900" rIns="121900" bIns="121900" rtlCol="0" anchor="b" anchorCtr="0">
            <a:noAutofit/>
          </a:bodyPr>
          <a:lstStyle/>
          <a:p>
            <a:pPr>
              <a:spcBef>
                <a:spcPts val="0"/>
              </a:spcBef>
            </a:pPr>
            <a:r>
              <a:rPr lang="en" sz="4800">
                <a:solidFill>
                  <a:srgbClr val="FFFFFF"/>
                </a:solidFill>
                <a:latin typeface="Maven Pro Regular"/>
                <a:ea typeface="Maven Pro Regular"/>
                <a:cs typeface="Maven Pro Regular"/>
                <a:sym typeface="Maven Pro Regular"/>
              </a:rPr>
              <a:t>Teaching and Learning a “Strategy Detail”</a:t>
            </a:r>
            <a:endParaRPr sz="4800">
              <a:solidFill>
                <a:srgbClr val="FFFFFF"/>
              </a:solidFill>
              <a:latin typeface="Maven Pro Regular"/>
              <a:ea typeface="Maven Pro Regular"/>
              <a:cs typeface="Maven Pro Regular"/>
              <a:sym typeface="Maven Pro Regular"/>
            </a:endParaRPr>
          </a:p>
        </p:txBody>
      </p:sp>
      <p:sp>
        <p:nvSpPr>
          <p:cNvPr id="55" name="Google Shape;55;p13"/>
          <p:cNvSpPr txBox="1">
            <a:spLocks noGrp="1"/>
          </p:cNvSpPr>
          <p:nvPr>
            <p:ph type="subTitle" idx="1"/>
          </p:nvPr>
        </p:nvSpPr>
        <p:spPr>
          <a:xfrm>
            <a:off x="-86633" y="3730533"/>
            <a:ext cx="5674000" cy="927200"/>
          </a:xfrm>
          <a:prstGeom prst="rect">
            <a:avLst/>
          </a:prstGeom>
        </p:spPr>
        <p:txBody>
          <a:bodyPr spcFirstLastPara="1" vert="horz" wrap="square" lIns="121900" tIns="121900" rIns="121900" bIns="121900" rtlCol="0" anchor="t" anchorCtr="0">
            <a:noAutofit/>
          </a:bodyPr>
          <a:lstStyle/>
          <a:p>
            <a:pPr>
              <a:spcBef>
                <a:spcPts val="0"/>
              </a:spcBef>
            </a:pPr>
            <a:r>
              <a:rPr lang="en">
                <a:solidFill>
                  <a:srgbClr val="FFFFFF"/>
                </a:solidFill>
                <a:latin typeface="Maven Pro Regular"/>
                <a:ea typeface="Maven Pro Regular"/>
                <a:cs typeface="Maven Pro Regular"/>
                <a:sym typeface="Maven Pro Regular"/>
              </a:rPr>
              <a:t>By </a:t>
            </a:r>
            <a:endParaRPr>
              <a:solidFill>
                <a:srgbClr val="FFFFFF"/>
              </a:solidFill>
              <a:latin typeface="Maven Pro Regular"/>
              <a:ea typeface="Maven Pro Regular"/>
              <a:cs typeface="Maven Pro Regular"/>
              <a:sym typeface="Maven Pro Regular"/>
            </a:endParaRPr>
          </a:p>
          <a:p>
            <a:pPr>
              <a:spcBef>
                <a:spcPts val="0"/>
              </a:spcBef>
            </a:pPr>
            <a:r>
              <a:rPr lang="en">
                <a:solidFill>
                  <a:srgbClr val="FFFFFF"/>
                </a:solidFill>
                <a:latin typeface="Maven Pro Regular"/>
                <a:ea typeface="Maven Pro Regular"/>
                <a:cs typeface="Maven Pro Regular"/>
                <a:sym typeface="Maven Pro Regular"/>
              </a:rPr>
              <a:t>Brian Khachatourian</a:t>
            </a:r>
            <a:r>
              <a:rPr lang="en"/>
              <a:t> </a:t>
            </a:r>
            <a:endParaRPr/>
          </a:p>
        </p:txBody>
      </p:sp>
      <p:cxnSp>
        <p:nvCxnSpPr>
          <p:cNvPr id="56" name="Google Shape;56;p13"/>
          <p:cNvCxnSpPr/>
          <p:nvPr/>
        </p:nvCxnSpPr>
        <p:spPr>
          <a:xfrm rot="10800000">
            <a:off x="29867" y="3425900"/>
            <a:ext cx="4383200" cy="14800"/>
          </a:xfrm>
          <a:prstGeom prst="straightConnector1">
            <a:avLst/>
          </a:prstGeom>
          <a:noFill/>
          <a:ln w="28575" cap="flat" cmpd="sng">
            <a:solidFill>
              <a:srgbClr val="999999"/>
            </a:solidFill>
            <a:prstDash val="solid"/>
            <a:round/>
            <a:headEnd type="none" w="med" len="med"/>
            <a:tailEnd type="none" w="med" len="med"/>
          </a:ln>
        </p:spPr>
      </p:cxnSp>
      <p:pic>
        <p:nvPicPr>
          <p:cNvPr id="57" name="Google Shape;57;p13"/>
          <p:cNvPicPr preferRelativeResize="0"/>
          <p:nvPr/>
        </p:nvPicPr>
        <p:blipFill>
          <a:blip r:embed="rId3">
            <a:alphaModFix/>
          </a:blip>
          <a:stretch>
            <a:fillRect/>
          </a:stretch>
        </p:blipFill>
        <p:spPr>
          <a:xfrm>
            <a:off x="4844217" y="2057549"/>
            <a:ext cx="2503568" cy="2503568"/>
          </a:xfrm>
          <a:prstGeom prst="rect">
            <a:avLst/>
          </a:prstGeom>
          <a:noFill/>
          <a:ln>
            <a:noFill/>
          </a:ln>
        </p:spPr>
      </p:pic>
    </p:spTree>
    <p:extLst>
      <p:ext uri="{BB962C8B-B14F-4D97-AF65-F5344CB8AC3E}">
        <p14:creationId xmlns:p14="http://schemas.microsoft.com/office/powerpoint/2010/main" val="30143422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623000" y="443767"/>
            <a:ext cx="4946000" cy="763600"/>
          </a:xfrm>
          <a:prstGeom prst="rect">
            <a:avLst/>
          </a:prstGeom>
        </p:spPr>
        <p:txBody>
          <a:bodyPr spcFirstLastPara="1" vert="horz" wrap="square" lIns="121900" tIns="121900" rIns="121900" bIns="121900" rtlCol="0" anchor="t" anchorCtr="0">
            <a:noAutofit/>
          </a:bodyPr>
          <a:lstStyle/>
          <a:p>
            <a:r>
              <a:rPr lang="en"/>
              <a:t>The Idea and Concept </a:t>
            </a:r>
            <a:endParaRPr/>
          </a:p>
        </p:txBody>
      </p:sp>
      <p:sp>
        <p:nvSpPr>
          <p:cNvPr id="63" name="Google Shape;63;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lnSpc>
                <a:spcPct val="150000"/>
              </a:lnSpc>
              <a:buClr>
                <a:srgbClr val="FFFFFF"/>
              </a:buClr>
              <a:buChar char="➢"/>
            </a:pPr>
            <a:r>
              <a:rPr lang="en">
                <a:solidFill>
                  <a:srgbClr val="FFFFFF"/>
                </a:solidFill>
              </a:rPr>
              <a:t>Marketing is Data-Driven!</a:t>
            </a:r>
            <a:endParaRPr>
              <a:solidFill>
                <a:srgbClr val="FFFFFF"/>
              </a:solidFill>
            </a:endParaRPr>
          </a:p>
          <a:p>
            <a:pPr>
              <a:lnSpc>
                <a:spcPct val="150000"/>
              </a:lnSpc>
              <a:buClr>
                <a:srgbClr val="FFFFFF"/>
              </a:buClr>
              <a:buChar char="-"/>
            </a:pPr>
            <a:r>
              <a:rPr lang="en">
                <a:solidFill>
                  <a:srgbClr val="FFFFFF"/>
                </a:solidFill>
              </a:rPr>
              <a:t>Initial assumptions of marketing             subjective by design </a:t>
            </a:r>
            <a:endParaRPr>
              <a:solidFill>
                <a:srgbClr val="FFFFFF"/>
              </a:solidFill>
            </a:endParaRPr>
          </a:p>
          <a:p>
            <a:pPr>
              <a:lnSpc>
                <a:spcPct val="150000"/>
              </a:lnSpc>
              <a:buClr>
                <a:srgbClr val="FFFFFF"/>
              </a:buClr>
              <a:buChar char="-"/>
            </a:pPr>
            <a:r>
              <a:rPr lang="en">
                <a:solidFill>
                  <a:srgbClr val="FFFFFF"/>
                </a:solidFill>
              </a:rPr>
              <a:t>Every decision is made off of objective information </a:t>
            </a:r>
            <a:endParaRPr>
              <a:solidFill>
                <a:srgbClr val="FFFFFF"/>
              </a:solidFill>
            </a:endParaRPr>
          </a:p>
          <a:p>
            <a:pPr>
              <a:lnSpc>
                <a:spcPct val="150000"/>
              </a:lnSpc>
              <a:buClr>
                <a:srgbClr val="FFFFFF"/>
              </a:buClr>
              <a:buChar char="-"/>
            </a:pPr>
            <a:r>
              <a:rPr lang="en">
                <a:solidFill>
                  <a:srgbClr val="FFFFFF"/>
                </a:solidFill>
              </a:rPr>
              <a:t>Gathering information and turning into data </a:t>
            </a:r>
            <a:endParaRPr>
              <a:solidFill>
                <a:srgbClr val="FFFFFF"/>
              </a:solidFill>
            </a:endParaRPr>
          </a:p>
        </p:txBody>
      </p:sp>
      <p:pic>
        <p:nvPicPr>
          <p:cNvPr id="64" name="Google Shape;64;p14"/>
          <p:cNvPicPr preferRelativeResize="0"/>
          <p:nvPr/>
        </p:nvPicPr>
        <p:blipFill>
          <a:blip r:embed="rId3">
            <a:alphaModFix/>
          </a:blip>
          <a:stretch>
            <a:fillRect/>
          </a:stretch>
        </p:blipFill>
        <p:spPr>
          <a:xfrm>
            <a:off x="1480967" y="3911968"/>
            <a:ext cx="9648899" cy="2179867"/>
          </a:xfrm>
          <a:prstGeom prst="rect">
            <a:avLst/>
          </a:prstGeom>
          <a:noFill/>
          <a:ln>
            <a:noFill/>
          </a:ln>
        </p:spPr>
      </p:pic>
      <p:sp>
        <p:nvSpPr>
          <p:cNvPr id="65" name="Google Shape;65;p14"/>
          <p:cNvSpPr txBox="1"/>
          <p:nvPr/>
        </p:nvSpPr>
        <p:spPr>
          <a:xfrm>
            <a:off x="2408633" y="4550800"/>
            <a:ext cx="2572800" cy="434000"/>
          </a:xfrm>
          <a:prstGeom prst="rect">
            <a:avLst/>
          </a:prstGeom>
          <a:noFill/>
          <a:ln>
            <a:noFill/>
          </a:ln>
        </p:spPr>
        <p:txBody>
          <a:bodyPr spcFirstLastPara="1" wrap="square" lIns="121900" tIns="121900" rIns="121900" bIns="121900" anchor="t" anchorCtr="0">
            <a:noAutofit/>
          </a:bodyPr>
          <a:lstStyle/>
          <a:p>
            <a:r>
              <a:rPr lang="en" sz="2667">
                <a:solidFill>
                  <a:srgbClr val="FFFFFF"/>
                </a:solidFill>
                <a:latin typeface="Maven Pro Regular"/>
                <a:ea typeface="Maven Pro Regular"/>
                <a:cs typeface="Maven Pro Regular"/>
                <a:sym typeface="Maven Pro Regular"/>
              </a:rPr>
              <a:t>Information</a:t>
            </a:r>
            <a:endParaRPr sz="2667">
              <a:solidFill>
                <a:srgbClr val="FFFFFF"/>
              </a:solidFill>
              <a:latin typeface="Maven Pro Regular"/>
              <a:ea typeface="Maven Pro Regular"/>
              <a:cs typeface="Maven Pro Regular"/>
              <a:sym typeface="Maven Pro Regular"/>
            </a:endParaRPr>
          </a:p>
        </p:txBody>
      </p:sp>
      <p:sp>
        <p:nvSpPr>
          <p:cNvPr id="66" name="Google Shape;66;p14"/>
          <p:cNvSpPr txBox="1"/>
          <p:nvPr/>
        </p:nvSpPr>
        <p:spPr>
          <a:xfrm>
            <a:off x="5677017" y="4517800"/>
            <a:ext cx="1256800" cy="703200"/>
          </a:xfrm>
          <a:prstGeom prst="rect">
            <a:avLst/>
          </a:prstGeom>
          <a:noFill/>
          <a:ln>
            <a:noFill/>
          </a:ln>
        </p:spPr>
        <p:txBody>
          <a:bodyPr spcFirstLastPara="1" wrap="square" lIns="121900" tIns="121900" rIns="121900" bIns="121900" anchor="t" anchorCtr="0">
            <a:noAutofit/>
          </a:bodyPr>
          <a:lstStyle/>
          <a:p>
            <a:r>
              <a:rPr lang="en" sz="3200">
                <a:solidFill>
                  <a:srgbClr val="FFFFFF"/>
                </a:solidFill>
                <a:latin typeface="Maven Pro Regular"/>
                <a:ea typeface="Maven Pro Regular"/>
                <a:cs typeface="Maven Pro Regular"/>
                <a:sym typeface="Maven Pro Regular"/>
              </a:rPr>
              <a:t>Data</a:t>
            </a:r>
            <a:endParaRPr sz="3200">
              <a:solidFill>
                <a:srgbClr val="FFFFFF"/>
              </a:solidFill>
              <a:latin typeface="Maven Pro Regular"/>
              <a:ea typeface="Maven Pro Regular"/>
              <a:cs typeface="Maven Pro Regular"/>
              <a:sym typeface="Maven Pro Regular"/>
            </a:endParaRPr>
          </a:p>
        </p:txBody>
      </p:sp>
      <p:sp>
        <p:nvSpPr>
          <p:cNvPr id="67" name="Google Shape;67;p14"/>
          <p:cNvSpPr txBox="1"/>
          <p:nvPr/>
        </p:nvSpPr>
        <p:spPr>
          <a:xfrm>
            <a:off x="8362167" y="4528400"/>
            <a:ext cx="2246800" cy="478800"/>
          </a:xfrm>
          <a:prstGeom prst="rect">
            <a:avLst/>
          </a:prstGeom>
          <a:noFill/>
          <a:ln>
            <a:noFill/>
          </a:ln>
        </p:spPr>
        <p:txBody>
          <a:bodyPr spcFirstLastPara="1" wrap="square" lIns="121900" tIns="121900" rIns="121900" bIns="121900" anchor="t" anchorCtr="0">
            <a:noAutofit/>
          </a:bodyPr>
          <a:lstStyle/>
          <a:p>
            <a:r>
              <a:rPr lang="en" sz="3200">
                <a:solidFill>
                  <a:srgbClr val="FFFFFF"/>
                </a:solidFill>
                <a:latin typeface="Maven Pro Regular"/>
                <a:ea typeface="Maven Pro Regular"/>
                <a:cs typeface="Maven Pro Regular"/>
                <a:sym typeface="Maven Pro Regular"/>
              </a:rPr>
              <a:t>Decision</a:t>
            </a:r>
            <a:endParaRPr sz="3200">
              <a:solidFill>
                <a:srgbClr val="FFFFFF"/>
              </a:solidFill>
              <a:latin typeface="Maven Pro Regular"/>
              <a:ea typeface="Maven Pro Regular"/>
              <a:cs typeface="Maven Pro Regular"/>
              <a:sym typeface="Maven Pro Regular"/>
            </a:endParaRPr>
          </a:p>
        </p:txBody>
      </p:sp>
      <p:cxnSp>
        <p:nvCxnSpPr>
          <p:cNvPr id="68" name="Google Shape;68;p14"/>
          <p:cNvCxnSpPr/>
          <p:nvPr/>
        </p:nvCxnSpPr>
        <p:spPr>
          <a:xfrm>
            <a:off x="5561767" y="2391867"/>
            <a:ext cx="867600" cy="0"/>
          </a:xfrm>
          <a:prstGeom prst="straightConnector1">
            <a:avLst/>
          </a:prstGeom>
          <a:noFill/>
          <a:ln w="28575" cap="flat" cmpd="sng">
            <a:solidFill>
              <a:srgbClr val="FFFFFF"/>
            </a:solidFill>
            <a:prstDash val="solid"/>
            <a:round/>
            <a:headEnd type="none" w="med" len="med"/>
            <a:tailEnd type="stealth" w="med" len="med"/>
          </a:ln>
        </p:spPr>
      </p:cxnSp>
      <p:pic>
        <p:nvPicPr>
          <p:cNvPr id="69" name="Google Shape;69;p14"/>
          <p:cNvPicPr preferRelativeResize="0"/>
          <p:nvPr/>
        </p:nvPicPr>
        <p:blipFill>
          <a:blip r:embed="rId4">
            <a:alphaModFix/>
          </a:blip>
          <a:stretch>
            <a:fillRect/>
          </a:stretch>
        </p:blipFill>
        <p:spPr>
          <a:xfrm>
            <a:off x="9155167" y="2273847"/>
            <a:ext cx="2798933" cy="1918100"/>
          </a:xfrm>
          <a:prstGeom prst="rect">
            <a:avLst/>
          </a:prstGeom>
          <a:noFill/>
          <a:ln>
            <a:noFill/>
          </a:ln>
        </p:spPr>
      </p:pic>
      <p:sp>
        <p:nvSpPr>
          <p:cNvPr id="70" name="Google Shape;70;p14"/>
          <p:cNvSpPr/>
          <p:nvPr/>
        </p:nvSpPr>
        <p:spPr>
          <a:xfrm>
            <a:off x="172000" y="130400"/>
            <a:ext cx="11848000" cy="6597200"/>
          </a:xfrm>
          <a:prstGeom prst="rect">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481925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072600" y="548467"/>
            <a:ext cx="6228800" cy="763600"/>
          </a:xfrm>
          <a:prstGeom prst="rect">
            <a:avLst/>
          </a:prstGeom>
        </p:spPr>
        <p:txBody>
          <a:bodyPr spcFirstLastPara="1" vert="horz" wrap="square" lIns="121900" tIns="121900" rIns="121900" bIns="121900" rtlCol="0" anchor="t" anchorCtr="0">
            <a:noAutofit/>
          </a:bodyPr>
          <a:lstStyle/>
          <a:p>
            <a:r>
              <a:rPr lang="en"/>
              <a:t>The Upper Division Courses </a:t>
            </a:r>
            <a:endParaRPr/>
          </a:p>
        </p:txBody>
      </p:sp>
      <p:sp>
        <p:nvSpPr>
          <p:cNvPr id="76" name="Google Shape;76;p1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lnSpc>
                <a:spcPct val="150000"/>
              </a:lnSpc>
              <a:buClr>
                <a:srgbClr val="FFFFFF"/>
              </a:buClr>
              <a:buChar char="➢"/>
            </a:pPr>
            <a:r>
              <a:rPr lang="en">
                <a:solidFill>
                  <a:srgbClr val="FFFFFF"/>
                </a:solidFill>
              </a:rPr>
              <a:t>MKT 346 Market Research </a:t>
            </a:r>
            <a:endParaRPr>
              <a:solidFill>
                <a:srgbClr val="FFFFFF"/>
              </a:solidFill>
            </a:endParaRPr>
          </a:p>
          <a:p>
            <a:pPr>
              <a:lnSpc>
                <a:spcPct val="150000"/>
              </a:lnSpc>
              <a:buClr>
                <a:srgbClr val="FFFFFF"/>
              </a:buClr>
              <a:buChar char="-"/>
            </a:pPr>
            <a:r>
              <a:rPr lang="en">
                <a:solidFill>
                  <a:srgbClr val="FFFFFF"/>
                </a:solidFill>
              </a:rPr>
              <a:t>Use of Scientific Methods in formulation of solutions for MArketing Management problems </a:t>
            </a:r>
            <a:endParaRPr>
              <a:solidFill>
                <a:srgbClr val="FFFFFF"/>
              </a:solidFill>
            </a:endParaRPr>
          </a:p>
          <a:p>
            <a:pPr>
              <a:lnSpc>
                <a:spcPct val="150000"/>
              </a:lnSpc>
              <a:buClr>
                <a:srgbClr val="FFFFFF"/>
              </a:buClr>
              <a:buChar char="-"/>
            </a:pPr>
            <a:r>
              <a:rPr lang="en">
                <a:solidFill>
                  <a:srgbClr val="FFFFFF"/>
                </a:solidFill>
              </a:rPr>
              <a:t>Emphasis on the use of marketing research </a:t>
            </a:r>
            <a:endParaRPr>
              <a:solidFill>
                <a:srgbClr val="FFFFFF"/>
              </a:solidFill>
            </a:endParaRPr>
          </a:p>
          <a:p>
            <a:pPr>
              <a:lnSpc>
                <a:spcPct val="150000"/>
              </a:lnSpc>
              <a:buClr>
                <a:srgbClr val="FFFFFF"/>
              </a:buClr>
              <a:buChar char="➢"/>
            </a:pPr>
            <a:r>
              <a:rPr lang="en">
                <a:solidFill>
                  <a:srgbClr val="FFFFFF"/>
                </a:solidFill>
              </a:rPr>
              <a:t>MKT 356 Marketing Metrics </a:t>
            </a:r>
            <a:endParaRPr>
              <a:solidFill>
                <a:srgbClr val="FFFFFF"/>
              </a:solidFill>
            </a:endParaRPr>
          </a:p>
          <a:p>
            <a:pPr>
              <a:lnSpc>
                <a:spcPct val="150000"/>
              </a:lnSpc>
              <a:buClr>
                <a:srgbClr val="FFFFFF"/>
              </a:buClr>
              <a:buChar char="-"/>
            </a:pPr>
            <a:r>
              <a:rPr lang="en">
                <a:solidFill>
                  <a:srgbClr val="FFFFFF"/>
                </a:solidFill>
              </a:rPr>
              <a:t>Covers analytics using practical applications </a:t>
            </a:r>
            <a:endParaRPr>
              <a:solidFill>
                <a:srgbClr val="FFFFFF"/>
              </a:solidFill>
            </a:endParaRPr>
          </a:p>
          <a:p>
            <a:pPr>
              <a:lnSpc>
                <a:spcPct val="150000"/>
              </a:lnSpc>
              <a:buClr>
                <a:srgbClr val="FFFFFF"/>
              </a:buClr>
              <a:buChar char="-"/>
            </a:pPr>
            <a:r>
              <a:rPr lang="en">
                <a:solidFill>
                  <a:srgbClr val="FFFFFF"/>
                </a:solidFill>
              </a:rPr>
              <a:t>Developing actionable insights </a:t>
            </a:r>
            <a:endParaRPr>
              <a:solidFill>
                <a:srgbClr val="FFFFFF"/>
              </a:solidFill>
            </a:endParaRPr>
          </a:p>
        </p:txBody>
      </p:sp>
      <p:pic>
        <p:nvPicPr>
          <p:cNvPr id="77" name="Google Shape;77;p15"/>
          <p:cNvPicPr preferRelativeResize="0"/>
          <p:nvPr/>
        </p:nvPicPr>
        <p:blipFill>
          <a:blip r:embed="rId3">
            <a:alphaModFix/>
          </a:blip>
          <a:stretch>
            <a:fillRect/>
          </a:stretch>
        </p:blipFill>
        <p:spPr>
          <a:xfrm>
            <a:off x="6697934" y="2878100"/>
            <a:ext cx="5632500" cy="3675933"/>
          </a:xfrm>
          <a:prstGeom prst="rect">
            <a:avLst/>
          </a:prstGeom>
          <a:noFill/>
          <a:ln>
            <a:noFill/>
          </a:ln>
        </p:spPr>
      </p:pic>
      <p:sp>
        <p:nvSpPr>
          <p:cNvPr id="78" name="Google Shape;78;p15"/>
          <p:cNvSpPr txBox="1"/>
          <p:nvPr/>
        </p:nvSpPr>
        <p:spPr>
          <a:xfrm rot="1672233">
            <a:off x="8295408" y="4265707"/>
            <a:ext cx="1248408" cy="900923"/>
          </a:xfrm>
          <a:prstGeom prst="rect">
            <a:avLst/>
          </a:prstGeom>
          <a:noFill/>
          <a:ln>
            <a:noFill/>
          </a:ln>
        </p:spPr>
        <p:txBody>
          <a:bodyPr spcFirstLastPara="1" wrap="square" lIns="121900" tIns="121900" rIns="121900" bIns="121900" anchor="t" anchorCtr="0">
            <a:noAutofit/>
          </a:bodyPr>
          <a:lstStyle/>
          <a:p>
            <a:r>
              <a:rPr lang="en" sz="3200">
                <a:solidFill>
                  <a:srgbClr val="FFFFFF"/>
                </a:solidFill>
              </a:rPr>
              <a:t>FIN </a:t>
            </a:r>
            <a:endParaRPr sz="3200">
              <a:solidFill>
                <a:srgbClr val="FFFFFF"/>
              </a:solidFill>
            </a:endParaRPr>
          </a:p>
        </p:txBody>
      </p:sp>
      <p:sp>
        <p:nvSpPr>
          <p:cNvPr id="79" name="Google Shape;79;p15"/>
          <p:cNvSpPr txBox="1"/>
          <p:nvPr/>
        </p:nvSpPr>
        <p:spPr>
          <a:xfrm rot="-1805774">
            <a:off x="9533857" y="4037479"/>
            <a:ext cx="1359248" cy="579799"/>
          </a:xfrm>
          <a:prstGeom prst="rect">
            <a:avLst/>
          </a:prstGeom>
          <a:noFill/>
          <a:ln>
            <a:noFill/>
          </a:ln>
        </p:spPr>
        <p:txBody>
          <a:bodyPr spcFirstLastPara="1" wrap="square" lIns="121900" tIns="121900" rIns="121900" bIns="121900" anchor="t" anchorCtr="0">
            <a:noAutofit/>
          </a:bodyPr>
          <a:lstStyle/>
          <a:p>
            <a:r>
              <a:rPr lang="en" sz="3200">
                <a:solidFill>
                  <a:srgbClr val="FFFFFF"/>
                </a:solidFill>
              </a:rPr>
              <a:t>303</a:t>
            </a:r>
            <a:endParaRPr sz="3200">
              <a:solidFill>
                <a:srgbClr val="FFFFFF"/>
              </a:solidFill>
            </a:endParaRPr>
          </a:p>
        </p:txBody>
      </p:sp>
      <p:sp>
        <p:nvSpPr>
          <p:cNvPr id="80" name="Google Shape;80;p15"/>
          <p:cNvSpPr txBox="1"/>
          <p:nvPr/>
        </p:nvSpPr>
        <p:spPr>
          <a:xfrm rot="1419820">
            <a:off x="7733954" y="5076411"/>
            <a:ext cx="1798852" cy="1079325"/>
          </a:xfrm>
          <a:prstGeom prst="rect">
            <a:avLst/>
          </a:prstGeom>
          <a:noFill/>
          <a:ln>
            <a:noFill/>
          </a:ln>
        </p:spPr>
        <p:txBody>
          <a:bodyPr spcFirstLastPara="1" wrap="square" lIns="121900" tIns="121900" rIns="121900" bIns="121900" anchor="t" anchorCtr="0">
            <a:noAutofit/>
          </a:bodyPr>
          <a:lstStyle/>
          <a:p>
            <a:r>
              <a:rPr lang="en" sz="4000">
                <a:solidFill>
                  <a:srgbClr val="FFFFFF"/>
                </a:solidFill>
              </a:rPr>
              <a:t>MGT</a:t>
            </a:r>
            <a:endParaRPr sz="4000">
              <a:solidFill>
                <a:srgbClr val="FFFFFF"/>
              </a:solidFill>
            </a:endParaRPr>
          </a:p>
        </p:txBody>
      </p:sp>
      <p:sp>
        <p:nvSpPr>
          <p:cNvPr id="81" name="Google Shape;81;p15"/>
          <p:cNvSpPr txBox="1"/>
          <p:nvPr/>
        </p:nvSpPr>
        <p:spPr>
          <a:xfrm rot="-1266828">
            <a:off x="9726186" y="4878222"/>
            <a:ext cx="2092045" cy="635423"/>
          </a:xfrm>
          <a:prstGeom prst="rect">
            <a:avLst/>
          </a:prstGeom>
          <a:noFill/>
          <a:ln>
            <a:noFill/>
          </a:ln>
        </p:spPr>
        <p:txBody>
          <a:bodyPr spcFirstLastPara="1" wrap="square" lIns="121900" tIns="121900" rIns="121900" bIns="121900" anchor="t" anchorCtr="0">
            <a:noAutofit/>
          </a:bodyPr>
          <a:lstStyle/>
          <a:p>
            <a:r>
              <a:rPr lang="en" sz="4000">
                <a:solidFill>
                  <a:srgbClr val="FFFFFF"/>
                </a:solidFill>
              </a:rPr>
              <a:t>360</a:t>
            </a:r>
            <a:endParaRPr sz="4000">
              <a:solidFill>
                <a:srgbClr val="FFFFFF"/>
              </a:solidFill>
            </a:endParaRPr>
          </a:p>
        </p:txBody>
      </p:sp>
      <p:sp>
        <p:nvSpPr>
          <p:cNvPr id="82" name="Google Shape;82;p15"/>
          <p:cNvSpPr txBox="1"/>
          <p:nvPr/>
        </p:nvSpPr>
        <p:spPr>
          <a:xfrm rot="1388510">
            <a:off x="8784620" y="3650526"/>
            <a:ext cx="1219312" cy="448543"/>
          </a:xfrm>
          <a:prstGeom prst="rect">
            <a:avLst/>
          </a:prstGeom>
          <a:noFill/>
          <a:ln>
            <a:noFill/>
          </a:ln>
        </p:spPr>
        <p:txBody>
          <a:bodyPr spcFirstLastPara="1" wrap="square" lIns="121900" tIns="121900" rIns="121900" bIns="121900" anchor="t" anchorCtr="0">
            <a:noAutofit/>
          </a:bodyPr>
          <a:lstStyle/>
          <a:p>
            <a:r>
              <a:rPr lang="en" sz="1600">
                <a:solidFill>
                  <a:srgbClr val="FFFFFF"/>
                </a:solidFill>
              </a:rPr>
              <a:t>SOM</a:t>
            </a:r>
            <a:endParaRPr sz="1600">
              <a:solidFill>
                <a:srgbClr val="FFFFFF"/>
              </a:solidFill>
            </a:endParaRPr>
          </a:p>
        </p:txBody>
      </p:sp>
      <p:sp>
        <p:nvSpPr>
          <p:cNvPr id="83" name="Google Shape;83;p15"/>
          <p:cNvSpPr txBox="1"/>
          <p:nvPr/>
        </p:nvSpPr>
        <p:spPr>
          <a:xfrm rot="-1680172">
            <a:off x="9328047" y="3425610"/>
            <a:ext cx="1297507" cy="436447"/>
          </a:xfrm>
          <a:prstGeom prst="rect">
            <a:avLst/>
          </a:prstGeom>
          <a:noFill/>
          <a:ln>
            <a:noFill/>
          </a:ln>
        </p:spPr>
        <p:txBody>
          <a:bodyPr spcFirstLastPara="1" wrap="square" lIns="121900" tIns="121900" rIns="121900" bIns="121900" anchor="t" anchorCtr="0">
            <a:noAutofit/>
          </a:bodyPr>
          <a:lstStyle/>
          <a:p>
            <a:r>
              <a:rPr lang="en" sz="2400">
                <a:solidFill>
                  <a:srgbClr val="FFFFFF"/>
                </a:solidFill>
              </a:rPr>
              <a:t>306</a:t>
            </a:r>
            <a:endParaRPr sz="2400">
              <a:solidFill>
                <a:srgbClr val="FFFFFF"/>
              </a:solidFill>
            </a:endParaRPr>
          </a:p>
        </p:txBody>
      </p:sp>
      <p:sp>
        <p:nvSpPr>
          <p:cNvPr id="84" name="Google Shape;84;p15"/>
          <p:cNvSpPr/>
          <p:nvPr/>
        </p:nvSpPr>
        <p:spPr>
          <a:xfrm>
            <a:off x="159900" y="119933"/>
            <a:ext cx="11832400" cy="6535600"/>
          </a:xfrm>
          <a:prstGeom prst="rect">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2343884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4115533" y="433700"/>
            <a:ext cx="4760400" cy="763600"/>
          </a:xfrm>
          <a:prstGeom prst="rect">
            <a:avLst/>
          </a:prstGeom>
        </p:spPr>
        <p:txBody>
          <a:bodyPr spcFirstLastPara="1" vert="horz" wrap="square" lIns="121900" tIns="121900" rIns="121900" bIns="121900" rtlCol="0" anchor="t" anchorCtr="0">
            <a:noAutofit/>
          </a:bodyPr>
          <a:lstStyle/>
          <a:p>
            <a:r>
              <a:rPr lang="en"/>
              <a:t>The Key Elements </a:t>
            </a:r>
            <a:endParaRPr/>
          </a:p>
        </p:txBody>
      </p:sp>
      <p:sp>
        <p:nvSpPr>
          <p:cNvPr id="90" name="Google Shape;90;p1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buClr>
                <a:srgbClr val="FFFFFF"/>
              </a:buClr>
              <a:buChar char="➢"/>
            </a:pPr>
            <a:r>
              <a:rPr lang="en">
                <a:solidFill>
                  <a:srgbClr val="FFFFFF"/>
                </a:solidFill>
              </a:rPr>
              <a:t>The use of markets research methods and attributes</a:t>
            </a:r>
            <a:endParaRPr>
              <a:solidFill>
                <a:srgbClr val="FFFFFF"/>
              </a:solidFill>
            </a:endParaRPr>
          </a:p>
          <a:p>
            <a:pPr>
              <a:buClr>
                <a:srgbClr val="FFFFFF"/>
              </a:buClr>
              <a:buChar char="-"/>
            </a:pPr>
            <a:r>
              <a:rPr lang="en">
                <a:solidFill>
                  <a:srgbClr val="FFFFFF"/>
                </a:solidFill>
              </a:rPr>
              <a:t>Focus Groups </a:t>
            </a:r>
            <a:endParaRPr>
              <a:solidFill>
                <a:srgbClr val="FFFFFF"/>
              </a:solidFill>
            </a:endParaRPr>
          </a:p>
          <a:p>
            <a:pPr>
              <a:buClr>
                <a:srgbClr val="FFFFFF"/>
              </a:buClr>
              <a:buChar char="-"/>
            </a:pPr>
            <a:r>
              <a:rPr lang="en">
                <a:solidFill>
                  <a:srgbClr val="FFFFFF"/>
                </a:solidFill>
              </a:rPr>
              <a:t>Primary and Secondary Data </a:t>
            </a:r>
            <a:endParaRPr>
              <a:solidFill>
                <a:srgbClr val="FFFFFF"/>
              </a:solidFill>
            </a:endParaRPr>
          </a:p>
          <a:p>
            <a:pPr>
              <a:buClr>
                <a:srgbClr val="FFFFFF"/>
              </a:buClr>
              <a:buChar char="-"/>
            </a:pPr>
            <a:r>
              <a:rPr lang="en">
                <a:solidFill>
                  <a:srgbClr val="FFFFFF"/>
                </a:solidFill>
              </a:rPr>
              <a:t>Quantitative vs Qualitative Data</a:t>
            </a:r>
            <a:endParaRPr>
              <a:solidFill>
                <a:srgbClr val="FFFFFF"/>
              </a:solidFill>
            </a:endParaRPr>
          </a:p>
          <a:p>
            <a:pPr marL="1219170" indent="0">
              <a:spcBef>
                <a:spcPts val="2133"/>
              </a:spcBef>
              <a:buNone/>
            </a:pPr>
            <a:endParaRPr>
              <a:solidFill>
                <a:srgbClr val="FFFFFF"/>
              </a:solidFill>
            </a:endParaRPr>
          </a:p>
          <a:p>
            <a:pPr>
              <a:spcBef>
                <a:spcPts val="2133"/>
              </a:spcBef>
              <a:buClr>
                <a:srgbClr val="FFFFFF"/>
              </a:buClr>
              <a:buChar char="➢"/>
            </a:pPr>
            <a:r>
              <a:rPr lang="en">
                <a:solidFill>
                  <a:srgbClr val="FFFFFF"/>
                </a:solidFill>
              </a:rPr>
              <a:t>Instruments of Research and Analysis </a:t>
            </a:r>
            <a:endParaRPr>
              <a:solidFill>
                <a:srgbClr val="FFFFFF"/>
              </a:solidFill>
            </a:endParaRPr>
          </a:p>
          <a:p>
            <a:pPr>
              <a:buClr>
                <a:srgbClr val="FFFFFF"/>
              </a:buClr>
              <a:buChar char="-"/>
            </a:pPr>
            <a:r>
              <a:rPr lang="en">
                <a:solidFill>
                  <a:srgbClr val="FFFFFF"/>
                </a:solidFill>
              </a:rPr>
              <a:t>Tableau </a:t>
            </a:r>
            <a:endParaRPr>
              <a:solidFill>
                <a:srgbClr val="FFFFFF"/>
              </a:solidFill>
            </a:endParaRPr>
          </a:p>
          <a:p>
            <a:pPr>
              <a:buClr>
                <a:srgbClr val="FFFFFF"/>
              </a:buClr>
              <a:buChar char="-"/>
            </a:pPr>
            <a:r>
              <a:rPr lang="en">
                <a:solidFill>
                  <a:srgbClr val="FFFFFF"/>
                </a:solidFill>
              </a:rPr>
              <a:t>SPSS</a:t>
            </a:r>
            <a:endParaRPr>
              <a:solidFill>
                <a:srgbClr val="FFFFFF"/>
              </a:solidFill>
            </a:endParaRPr>
          </a:p>
          <a:p>
            <a:pPr>
              <a:buClr>
                <a:srgbClr val="FFFFFF"/>
              </a:buClr>
              <a:buChar char="-"/>
            </a:pPr>
            <a:r>
              <a:rPr lang="en">
                <a:solidFill>
                  <a:srgbClr val="FFFFFF"/>
                </a:solidFill>
              </a:rPr>
              <a:t>Excel </a:t>
            </a:r>
            <a:endParaRPr>
              <a:solidFill>
                <a:srgbClr val="FFFFFF"/>
              </a:solidFill>
            </a:endParaRPr>
          </a:p>
        </p:txBody>
      </p:sp>
      <p:pic>
        <p:nvPicPr>
          <p:cNvPr id="91" name="Google Shape;91;p16"/>
          <p:cNvPicPr preferRelativeResize="0"/>
          <p:nvPr/>
        </p:nvPicPr>
        <p:blipFill>
          <a:blip r:embed="rId3">
            <a:alphaModFix/>
          </a:blip>
          <a:stretch>
            <a:fillRect/>
          </a:stretch>
        </p:blipFill>
        <p:spPr>
          <a:xfrm>
            <a:off x="7410400" y="1812900"/>
            <a:ext cx="4366000" cy="2764000"/>
          </a:xfrm>
          <a:prstGeom prst="ellipse">
            <a:avLst/>
          </a:prstGeom>
          <a:noFill/>
          <a:ln>
            <a:noFill/>
          </a:ln>
        </p:spPr>
      </p:pic>
      <p:pic>
        <p:nvPicPr>
          <p:cNvPr id="92" name="Google Shape;92;p16"/>
          <p:cNvPicPr preferRelativeResize="0"/>
          <p:nvPr/>
        </p:nvPicPr>
        <p:blipFill>
          <a:blip r:embed="rId4">
            <a:alphaModFix/>
          </a:blip>
          <a:stretch>
            <a:fillRect/>
          </a:stretch>
        </p:blipFill>
        <p:spPr>
          <a:xfrm>
            <a:off x="2910601" y="4925834"/>
            <a:ext cx="3090665" cy="1607901"/>
          </a:xfrm>
          <a:prstGeom prst="rect">
            <a:avLst/>
          </a:prstGeom>
          <a:noFill/>
          <a:ln>
            <a:noFill/>
          </a:ln>
        </p:spPr>
      </p:pic>
      <p:pic>
        <p:nvPicPr>
          <p:cNvPr id="93" name="Google Shape;93;p16"/>
          <p:cNvPicPr preferRelativeResize="0"/>
          <p:nvPr/>
        </p:nvPicPr>
        <p:blipFill>
          <a:blip r:embed="rId5">
            <a:alphaModFix/>
          </a:blip>
          <a:stretch>
            <a:fillRect/>
          </a:stretch>
        </p:blipFill>
        <p:spPr>
          <a:xfrm>
            <a:off x="5058767" y="4142901"/>
            <a:ext cx="3173767" cy="3173767"/>
          </a:xfrm>
          <a:prstGeom prst="rect">
            <a:avLst/>
          </a:prstGeom>
          <a:noFill/>
          <a:ln>
            <a:noFill/>
          </a:ln>
        </p:spPr>
      </p:pic>
      <p:pic>
        <p:nvPicPr>
          <p:cNvPr id="94" name="Google Shape;94;p16"/>
          <p:cNvPicPr preferRelativeResize="0"/>
          <p:nvPr/>
        </p:nvPicPr>
        <p:blipFill>
          <a:blip r:embed="rId6">
            <a:alphaModFix/>
          </a:blip>
          <a:stretch>
            <a:fillRect/>
          </a:stretch>
        </p:blipFill>
        <p:spPr>
          <a:xfrm>
            <a:off x="7542867" y="4909995"/>
            <a:ext cx="4365999" cy="1639589"/>
          </a:xfrm>
          <a:prstGeom prst="rect">
            <a:avLst/>
          </a:prstGeom>
          <a:noFill/>
          <a:ln>
            <a:noFill/>
          </a:ln>
        </p:spPr>
      </p:pic>
      <p:sp>
        <p:nvSpPr>
          <p:cNvPr id="95" name="Google Shape;95;p16"/>
          <p:cNvSpPr/>
          <p:nvPr/>
        </p:nvSpPr>
        <p:spPr>
          <a:xfrm>
            <a:off x="261400" y="161200"/>
            <a:ext cx="11669200" cy="6535600"/>
          </a:xfrm>
          <a:prstGeom prst="rect">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994046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2219800" y="548500"/>
            <a:ext cx="7752400" cy="763600"/>
          </a:xfrm>
          <a:prstGeom prst="rect">
            <a:avLst/>
          </a:prstGeom>
        </p:spPr>
        <p:txBody>
          <a:bodyPr spcFirstLastPara="1" vert="horz" wrap="square" lIns="121900" tIns="121900" rIns="121900" bIns="121900" rtlCol="0" anchor="t" anchorCtr="0">
            <a:noAutofit/>
          </a:bodyPr>
          <a:lstStyle/>
          <a:p>
            <a:r>
              <a:rPr lang="en"/>
              <a:t>Strategy Formulation and Execution</a:t>
            </a:r>
            <a:endParaRPr/>
          </a:p>
        </p:txBody>
      </p:sp>
      <p:sp>
        <p:nvSpPr>
          <p:cNvPr id="101" name="Google Shape;101;p1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lnSpc>
                <a:spcPct val="150000"/>
              </a:lnSpc>
              <a:buClr>
                <a:srgbClr val="FFFFFF"/>
              </a:buClr>
              <a:buChar char="➢"/>
            </a:pPr>
            <a:r>
              <a:rPr lang="en">
                <a:solidFill>
                  <a:srgbClr val="FFFFFF"/>
                </a:solidFill>
              </a:rPr>
              <a:t>Utilizing Proper Market Research will allow for optimal forms of decision making </a:t>
            </a:r>
            <a:endParaRPr>
              <a:solidFill>
                <a:srgbClr val="FFFFFF"/>
              </a:solidFill>
            </a:endParaRPr>
          </a:p>
          <a:p>
            <a:pPr>
              <a:lnSpc>
                <a:spcPct val="150000"/>
              </a:lnSpc>
              <a:buClr>
                <a:srgbClr val="FFFFFF"/>
              </a:buClr>
              <a:buChar char="➢"/>
            </a:pPr>
            <a:r>
              <a:rPr lang="en">
                <a:solidFill>
                  <a:srgbClr val="FFFFFF"/>
                </a:solidFill>
              </a:rPr>
              <a:t>Gathering and interpreting data in effort to plan strategic marketing plans </a:t>
            </a:r>
            <a:endParaRPr>
              <a:solidFill>
                <a:srgbClr val="FFFFFF"/>
              </a:solidFill>
            </a:endParaRPr>
          </a:p>
          <a:p>
            <a:pPr>
              <a:lnSpc>
                <a:spcPct val="150000"/>
              </a:lnSpc>
              <a:buClr>
                <a:srgbClr val="FFFFFF"/>
              </a:buClr>
              <a:buChar char="➢"/>
            </a:pPr>
            <a:r>
              <a:rPr lang="en">
                <a:solidFill>
                  <a:srgbClr val="FFFFFF"/>
                </a:solidFill>
              </a:rPr>
              <a:t>Make more accurate assessments into certain markets segments an organization may look to enter </a:t>
            </a:r>
            <a:endParaRPr>
              <a:solidFill>
                <a:srgbClr val="FFFFFF"/>
              </a:solidFill>
            </a:endParaRPr>
          </a:p>
          <a:p>
            <a:pPr indent="0">
              <a:spcBef>
                <a:spcPts val="2133"/>
              </a:spcBef>
              <a:spcAft>
                <a:spcPts val="2133"/>
              </a:spcAft>
              <a:buNone/>
            </a:pPr>
            <a:endParaRPr>
              <a:solidFill>
                <a:srgbClr val="FFFFFF"/>
              </a:solidFill>
            </a:endParaRPr>
          </a:p>
        </p:txBody>
      </p:sp>
    </p:spTree>
    <p:extLst>
      <p:ext uri="{BB962C8B-B14F-4D97-AF65-F5344CB8AC3E}">
        <p14:creationId xmlns:p14="http://schemas.microsoft.com/office/powerpoint/2010/main" val="36920849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6964" y="2888195"/>
            <a:ext cx="2209802" cy="879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312" y="4907484"/>
            <a:ext cx="1831109" cy="12902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4114" y="3767696"/>
            <a:ext cx="1600201" cy="132372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4218" y="70302"/>
            <a:ext cx="1317771" cy="130129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8179" y="304621"/>
            <a:ext cx="1831850" cy="83265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1503" y="250590"/>
            <a:ext cx="1749558" cy="504023"/>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6145" y="2746743"/>
            <a:ext cx="3949213" cy="39492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6ABEC72A-4024-4EA0-ADD5-3C55833FFB20}"/>
              </a:ext>
            </a:extLst>
          </p:cNvPr>
          <p:cNvSpPr txBox="1"/>
          <p:nvPr/>
        </p:nvSpPr>
        <p:spPr>
          <a:xfrm>
            <a:off x="1741968" y="1066800"/>
            <a:ext cx="8347157" cy="1477328"/>
          </a:xfrm>
          <a:prstGeom prst="rect">
            <a:avLst/>
          </a:prstGeom>
          <a:noFill/>
        </p:spPr>
        <p:txBody>
          <a:bodyPr wrap="none" rtlCol="0">
            <a:spAutoFit/>
          </a:bodyPr>
          <a:lstStyle/>
          <a:p>
            <a:r>
              <a:rPr lang="en-US" altLang="ko-KR" sz="3000" b="1" dirty="0">
                <a:latin typeface="Century Gothic" panose="020B0502020202020204" pitchFamily="34" charset="0"/>
              </a:rPr>
              <a:t>Kevin Lee</a:t>
            </a:r>
          </a:p>
          <a:p>
            <a:r>
              <a:rPr lang="en-US" altLang="ko-KR" sz="2000" dirty="0">
                <a:latin typeface="Century Gothic" panose="020B0502020202020204" pitchFamily="34" charset="0"/>
              </a:rPr>
              <a:t>_ Marketing Major</a:t>
            </a:r>
          </a:p>
          <a:p>
            <a:r>
              <a:rPr lang="en-US" altLang="ko-KR" sz="2000" dirty="0">
                <a:latin typeface="Century Gothic" panose="020B0502020202020204" pitchFamily="34" charset="0"/>
              </a:rPr>
              <a:t>_ Hybrid Advertising (Traditional + Digital)</a:t>
            </a:r>
          </a:p>
          <a:p>
            <a:r>
              <a:rPr lang="en-US" altLang="ko-KR" sz="2000" dirty="0">
                <a:latin typeface="Century Gothic" panose="020B0502020202020204" pitchFamily="34" charset="0"/>
              </a:rPr>
              <a:t>_ Lowering information cost is the key to effective communication</a:t>
            </a:r>
          </a:p>
        </p:txBody>
      </p:sp>
    </p:spTree>
    <p:extLst>
      <p:ext uri="{BB962C8B-B14F-4D97-AF65-F5344CB8AC3E}">
        <p14:creationId xmlns:p14="http://schemas.microsoft.com/office/powerpoint/2010/main" val="38416274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3800" y="249902"/>
            <a:ext cx="3020378" cy="1938992"/>
          </a:xfrm>
          <a:prstGeom prst="rect">
            <a:avLst/>
          </a:prstGeom>
          <a:noFill/>
        </p:spPr>
        <p:txBody>
          <a:bodyPr wrap="none" rtlCol="0">
            <a:spAutoFit/>
          </a:bodyPr>
          <a:lstStyle/>
          <a:p>
            <a:pPr algn="r"/>
            <a:r>
              <a:rPr lang="en-US" sz="4000" b="1" dirty="0">
                <a:latin typeface="Century Gothic" pitchFamily="34" charset="0"/>
              </a:rPr>
              <a:t>E</a:t>
            </a:r>
            <a:r>
              <a:rPr lang="en-US" sz="4000" dirty="0">
                <a:latin typeface="Century Gothic" pitchFamily="34" charset="0"/>
              </a:rPr>
              <a:t>laboration</a:t>
            </a:r>
          </a:p>
          <a:p>
            <a:pPr algn="r"/>
            <a:r>
              <a:rPr lang="en-US" sz="4000" b="1" dirty="0">
                <a:latin typeface="Century Gothic" pitchFamily="34" charset="0"/>
              </a:rPr>
              <a:t>L</a:t>
            </a:r>
            <a:r>
              <a:rPr lang="en-US" sz="4000" dirty="0">
                <a:latin typeface="Century Gothic" pitchFamily="34" charset="0"/>
              </a:rPr>
              <a:t>ikelihood</a:t>
            </a:r>
          </a:p>
          <a:p>
            <a:pPr algn="r"/>
            <a:r>
              <a:rPr lang="en-US" sz="4000" b="1" dirty="0">
                <a:latin typeface="Century Gothic" pitchFamily="34" charset="0"/>
              </a:rPr>
              <a:t>M</a:t>
            </a:r>
            <a:r>
              <a:rPr lang="en-US" sz="4000" dirty="0">
                <a:latin typeface="Century Gothic" pitchFamily="34" charset="0"/>
              </a:rPr>
              <a:t>odel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1" y="304801"/>
            <a:ext cx="3456737" cy="1868911"/>
          </a:xfrm>
          <a:prstGeom prst="rect">
            <a:avLst/>
          </a:prstGeom>
        </p:spPr>
      </p:pic>
      <p:pic>
        <p:nvPicPr>
          <p:cNvPr id="3" name="Picture 2">
            <a:extLst>
              <a:ext uri="{FF2B5EF4-FFF2-40B4-BE49-F238E27FC236}">
                <a16:creationId xmlns:a16="http://schemas.microsoft.com/office/drawing/2014/main" id="{34C12AE0-A572-4E3B-8A9D-B3456C35B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755" y="2743200"/>
            <a:ext cx="5702490" cy="3421494"/>
          </a:xfrm>
          <a:prstGeom prst="rect">
            <a:avLst/>
          </a:prstGeom>
        </p:spPr>
      </p:pic>
      <p:sp>
        <p:nvSpPr>
          <p:cNvPr id="6" name="Rectangle: Rounded Corners 5">
            <a:extLst>
              <a:ext uri="{FF2B5EF4-FFF2-40B4-BE49-F238E27FC236}">
                <a16:creationId xmlns:a16="http://schemas.microsoft.com/office/drawing/2014/main" id="{F5475AC4-1D9B-4347-A19C-7721BC6DDE7B}"/>
              </a:ext>
            </a:extLst>
          </p:cNvPr>
          <p:cNvSpPr/>
          <p:nvPr/>
        </p:nvSpPr>
        <p:spPr>
          <a:xfrm>
            <a:off x="2057400" y="2362200"/>
            <a:ext cx="1905000" cy="990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Central Route</a:t>
            </a:r>
          </a:p>
          <a:p>
            <a:pPr algn="ctr"/>
            <a:endParaRPr lang="en-US" dirty="0"/>
          </a:p>
          <a:p>
            <a:pPr algn="ctr"/>
            <a:r>
              <a:rPr lang="en-US" i="1" dirty="0"/>
              <a:t>Elaboration</a:t>
            </a:r>
          </a:p>
        </p:txBody>
      </p:sp>
      <p:sp>
        <p:nvSpPr>
          <p:cNvPr id="7" name="Rectangle: Rounded Corners 6">
            <a:extLst>
              <a:ext uri="{FF2B5EF4-FFF2-40B4-BE49-F238E27FC236}">
                <a16:creationId xmlns:a16="http://schemas.microsoft.com/office/drawing/2014/main" id="{EAE7CCF1-0480-4C51-B3D3-7E7D3DCD5548}"/>
              </a:ext>
            </a:extLst>
          </p:cNvPr>
          <p:cNvSpPr/>
          <p:nvPr/>
        </p:nvSpPr>
        <p:spPr>
          <a:xfrm>
            <a:off x="8305800" y="5609230"/>
            <a:ext cx="1905000" cy="9906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Peripheral Route</a:t>
            </a:r>
          </a:p>
          <a:p>
            <a:pPr algn="ctr"/>
            <a:endParaRPr lang="en-US" dirty="0"/>
          </a:p>
          <a:p>
            <a:pPr algn="ctr"/>
            <a:r>
              <a:rPr lang="en-US" i="1" dirty="0"/>
              <a:t>Cues</a:t>
            </a:r>
          </a:p>
        </p:txBody>
      </p:sp>
      <p:sp>
        <p:nvSpPr>
          <p:cNvPr id="8" name="TextBox 7">
            <a:extLst>
              <a:ext uri="{FF2B5EF4-FFF2-40B4-BE49-F238E27FC236}">
                <a16:creationId xmlns:a16="http://schemas.microsoft.com/office/drawing/2014/main" id="{728C5883-D503-4372-BEE1-0FBDC3D1BCF5}"/>
              </a:ext>
            </a:extLst>
          </p:cNvPr>
          <p:cNvSpPr txBox="1"/>
          <p:nvPr/>
        </p:nvSpPr>
        <p:spPr>
          <a:xfrm rot="20869074">
            <a:off x="4220279" y="3893064"/>
            <a:ext cx="5015138" cy="830997"/>
          </a:xfrm>
          <a:prstGeom prst="rect">
            <a:avLst/>
          </a:prstGeom>
          <a:noFill/>
        </p:spPr>
        <p:txBody>
          <a:bodyPr wrap="square" rtlCol="0">
            <a:spAutoFit/>
          </a:bodyPr>
          <a:lstStyle/>
          <a:p>
            <a:r>
              <a:rPr lang="en-US" sz="4800" dirty="0">
                <a:highlight>
                  <a:srgbClr val="000000"/>
                </a:highlight>
                <a:latin typeface="Century Gothic" panose="020B0502020202020204" pitchFamily="34" charset="0"/>
              </a:rPr>
              <a:t>PERSUASION</a:t>
            </a:r>
          </a:p>
        </p:txBody>
      </p:sp>
    </p:spTree>
    <p:extLst>
      <p:ext uri="{BB962C8B-B14F-4D97-AF65-F5344CB8AC3E}">
        <p14:creationId xmlns:p14="http://schemas.microsoft.com/office/powerpoint/2010/main" val="42842057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2ABBF8-0423-4471-B1AE-5B870E18D4E5}"/>
              </a:ext>
            </a:extLst>
          </p:cNvPr>
          <p:cNvPicPr>
            <a:picLocks noChangeAspect="1"/>
          </p:cNvPicPr>
          <p:nvPr/>
        </p:nvPicPr>
        <p:blipFill>
          <a:blip r:embed="rId2"/>
          <a:stretch>
            <a:fillRect/>
          </a:stretch>
        </p:blipFill>
        <p:spPr>
          <a:xfrm>
            <a:off x="1305070" y="660818"/>
            <a:ext cx="9315734" cy="5536365"/>
          </a:xfrm>
          <a:prstGeom prst="rect">
            <a:avLst/>
          </a:prstGeom>
        </p:spPr>
      </p:pic>
      <p:sp>
        <p:nvSpPr>
          <p:cNvPr id="5" name="Rectangle: Rounded Corners 4">
            <a:extLst>
              <a:ext uri="{FF2B5EF4-FFF2-40B4-BE49-F238E27FC236}">
                <a16:creationId xmlns:a16="http://schemas.microsoft.com/office/drawing/2014/main" id="{FC3BA9BB-0FE0-4146-8039-032A22777169}"/>
              </a:ext>
            </a:extLst>
          </p:cNvPr>
          <p:cNvSpPr/>
          <p:nvPr/>
        </p:nvSpPr>
        <p:spPr>
          <a:xfrm>
            <a:off x="1676400" y="1322696"/>
            <a:ext cx="1877704" cy="3886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latin typeface="Century Gothic" panose="020B0502020202020204" pitchFamily="34" charset="0"/>
              </a:rPr>
              <a:t>Central Route</a:t>
            </a:r>
          </a:p>
          <a:p>
            <a:endParaRPr lang="en-US" sz="1600" dirty="0">
              <a:latin typeface="Century Gothic" panose="020B0502020202020204" pitchFamily="34" charset="0"/>
            </a:endParaRPr>
          </a:p>
          <a:p>
            <a:pPr marL="285750" indent="-285750">
              <a:buFont typeface="Arial" panose="020B0604020202020204" pitchFamily="34" charset="0"/>
              <a:buChar char="•"/>
            </a:pPr>
            <a:r>
              <a:rPr lang="en-US" sz="1600" dirty="0">
                <a:latin typeface="Century Gothic" panose="020B0502020202020204" pitchFamily="34" charset="0"/>
              </a:rPr>
              <a:t>Cost</a:t>
            </a:r>
          </a:p>
          <a:p>
            <a:pPr marL="285750" indent="-285750">
              <a:buFont typeface="Arial" panose="020B0604020202020204" pitchFamily="34" charset="0"/>
              <a:buChar char="•"/>
            </a:pPr>
            <a:r>
              <a:rPr lang="en-US" sz="1600" dirty="0">
                <a:latin typeface="Century Gothic" panose="020B0502020202020204" pitchFamily="34" charset="0"/>
              </a:rPr>
              <a:t>Insurance Cost</a:t>
            </a:r>
          </a:p>
          <a:p>
            <a:pPr marL="285750" indent="-285750">
              <a:buFont typeface="Arial" panose="020B0604020202020204" pitchFamily="34" charset="0"/>
              <a:buChar char="•"/>
            </a:pPr>
            <a:r>
              <a:rPr lang="en-US" sz="1600" dirty="0">
                <a:latin typeface="Century Gothic" panose="020B0502020202020204" pitchFamily="34" charset="0"/>
              </a:rPr>
              <a:t>Safety Rating</a:t>
            </a:r>
          </a:p>
          <a:p>
            <a:pPr marL="285750" indent="-285750">
              <a:buFont typeface="Arial" panose="020B0604020202020204" pitchFamily="34" charset="0"/>
              <a:buChar char="•"/>
            </a:pPr>
            <a:r>
              <a:rPr lang="en-US" sz="1600" dirty="0">
                <a:latin typeface="Century Gothic" panose="020B0502020202020204" pitchFamily="34" charset="0"/>
              </a:rPr>
              <a:t>Reliability</a:t>
            </a:r>
          </a:p>
          <a:p>
            <a:pPr marL="285750" indent="-285750">
              <a:buFont typeface="Arial" panose="020B0604020202020204" pitchFamily="34" charset="0"/>
              <a:buChar char="•"/>
            </a:pPr>
            <a:r>
              <a:rPr lang="en-US" sz="1600" dirty="0">
                <a:latin typeface="Century Gothic" panose="020B0502020202020204" pitchFamily="34" charset="0"/>
              </a:rPr>
              <a:t>Quality of Reviews</a:t>
            </a:r>
          </a:p>
          <a:p>
            <a:pPr marL="285750" indent="-285750">
              <a:buFont typeface="Arial" panose="020B0604020202020204" pitchFamily="34" charset="0"/>
              <a:buChar char="•"/>
            </a:pPr>
            <a:r>
              <a:rPr lang="en-US" sz="1600" dirty="0">
                <a:latin typeface="Century Gothic" panose="020B0502020202020204" pitchFamily="34" charset="0"/>
              </a:rPr>
              <a:t>Fuel Efficiency</a:t>
            </a:r>
          </a:p>
        </p:txBody>
      </p:sp>
      <p:sp>
        <p:nvSpPr>
          <p:cNvPr id="6" name="Rectangle: Rounded Corners 5">
            <a:extLst>
              <a:ext uri="{FF2B5EF4-FFF2-40B4-BE49-F238E27FC236}">
                <a16:creationId xmlns:a16="http://schemas.microsoft.com/office/drawing/2014/main" id="{51A30270-59C1-4D58-93ED-C0489E1AF2F1}"/>
              </a:ext>
            </a:extLst>
          </p:cNvPr>
          <p:cNvSpPr/>
          <p:nvPr/>
        </p:nvSpPr>
        <p:spPr>
          <a:xfrm>
            <a:off x="8686800" y="1295400"/>
            <a:ext cx="1905000" cy="38862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sz="1600" dirty="0">
                <a:latin typeface="Century Gothic" panose="020B0502020202020204" pitchFamily="34" charset="0"/>
              </a:rPr>
              <a:t>Peripheral Route</a:t>
            </a:r>
          </a:p>
          <a:p>
            <a:endParaRPr lang="en-US" sz="1600" dirty="0">
              <a:latin typeface="Century Gothic" panose="020B0502020202020204" pitchFamily="34" charset="0"/>
            </a:endParaRPr>
          </a:p>
          <a:p>
            <a:pPr marL="285750" indent="-285750">
              <a:buFont typeface="Arial" panose="020B0604020202020204" pitchFamily="34" charset="0"/>
              <a:buChar char="•"/>
            </a:pPr>
            <a:r>
              <a:rPr lang="en-US" sz="1600" dirty="0">
                <a:latin typeface="Century Gothic" panose="020B0502020202020204" pitchFamily="34" charset="0"/>
              </a:rPr>
              <a:t>Visual Appeal</a:t>
            </a:r>
          </a:p>
          <a:p>
            <a:pPr marL="285750" indent="-285750">
              <a:buFont typeface="Arial" panose="020B0604020202020204" pitchFamily="34" charset="0"/>
              <a:buChar char="•"/>
            </a:pPr>
            <a:r>
              <a:rPr lang="en-US" sz="1600" dirty="0">
                <a:latin typeface="Century Gothic" panose="020B0502020202020204" pitchFamily="34" charset="0"/>
              </a:rPr>
              <a:t>Speed</a:t>
            </a:r>
          </a:p>
          <a:p>
            <a:pPr marL="285750" indent="-285750">
              <a:buFont typeface="Arial" panose="020B0604020202020204" pitchFamily="34" charset="0"/>
              <a:buChar char="•"/>
            </a:pPr>
            <a:r>
              <a:rPr lang="en-US" sz="1600" dirty="0">
                <a:latin typeface="Century Gothic" panose="020B0502020202020204" pitchFamily="34" charset="0"/>
              </a:rPr>
              <a:t>More Expensive Than Your Neighbor’s</a:t>
            </a:r>
          </a:p>
          <a:p>
            <a:pPr marL="285750" indent="-285750">
              <a:buFont typeface="Arial" panose="020B0604020202020204" pitchFamily="34" charset="0"/>
              <a:buChar char="•"/>
            </a:pPr>
            <a:r>
              <a:rPr lang="en-US" sz="1600" dirty="0">
                <a:latin typeface="Century Gothic" panose="020B0502020202020204" pitchFamily="34" charset="0"/>
              </a:rPr>
              <a:t>RROC</a:t>
            </a:r>
          </a:p>
        </p:txBody>
      </p:sp>
    </p:spTree>
    <p:extLst>
      <p:ext uri="{BB962C8B-B14F-4D97-AF65-F5344CB8AC3E}">
        <p14:creationId xmlns:p14="http://schemas.microsoft.com/office/powerpoint/2010/main" val="2848905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5"/>
          <p:cNvSpPr txBox="1">
            <a:spLocks noGrp="1"/>
          </p:cNvSpPr>
          <p:nvPr>
            <p:ph type="ctrTitle"/>
          </p:nvPr>
        </p:nvSpPr>
        <p:spPr>
          <a:xfrm>
            <a:off x="972600" y="1763267"/>
            <a:ext cx="10250800" cy="2219600"/>
          </a:xfrm>
          <a:prstGeom prst="rect">
            <a:avLst/>
          </a:prstGeom>
        </p:spPr>
        <p:txBody>
          <a:bodyPr spcFirstLastPara="1" vert="horz" wrap="square" lIns="121900" tIns="121900" rIns="121900" bIns="121900" rtlCol="0" anchor="t" anchorCtr="0">
            <a:noAutofit/>
          </a:bodyPr>
          <a:lstStyle/>
          <a:p>
            <a:pPr algn="l">
              <a:spcBef>
                <a:spcPts val="0"/>
              </a:spcBef>
            </a:pPr>
            <a:r>
              <a:rPr lang="en">
                <a:latin typeface="Arial"/>
                <a:ea typeface="Arial"/>
                <a:cs typeface="Arial"/>
                <a:sym typeface="Arial"/>
              </a:rPr>
              <a:t>Jordan Balboa</a:t>
            </a:r>
            <a:endParaRPr>
              <a:latin typeface="Arial"/>
              <a:ea typeface="Arial"/>
              <a:cs typeface="Arial"/>
              <a:sym typeface="Arial"/>
            </a:endParaRPr>
          </a:p>
          <a:p>
            <a:pPr algn="l">
              <a:spcBef>
                <a:spcPts val="0"/>
              </a:spcBef>
            </a:pPr>
            <a:r>
              <a:rPr lang="en">
                <a:latin typeface="Arial"/>
                <a:ea typeface="Arial"/>
                <a:cs typeface="Arial"/>
                <a:sym typeface="Arial"/>
              </a:rPr>
              <a:t>Management Major</a:t>
            </a:r>
            <a:endParaRPr>
              <a:latin typeface="Arial"/>
              <a:ea typeface="Arial"/>
              <a:cs typeface="Arial"/>
              <a:sym typeface="Arial"/>
            </a:endParaRPr>
          </a:p>
        </p:txBody>
      </p:sp>
      <p:sp>
        <p:nvSpPr>
          <p:cNvPr id="132" name="Google Shape;132;p25"/>
          <p:cNvSpPr txBox="1">
            <a:spLocks noGrp="1"/>
          </p:cNvSpPr>
          <p:nvPr>
            <p:ph type="subTitle" idx="1"/>
          </p:nvPr>
        </p:nvSpPr>
        <p:spPr>
          <a:xfrm>
            <a:off x="972836" y="4230533"/>
            <a:ext cx="10250800" cy="721600"/>
          </a:xfrm>
          <a:prstGeom prst="rect">
            <a:avLst/>
          </a:prstGeom>
        </p:spPr>
        <p:txBody>
          <a:bodyPr spcFirstLastPara="1" vert="horz" wrap="square" lIns="121900" tIns="121900" rIns="121900" bIns="121900" rtlCol="0" anchor="t" anchorCtr="0">
            <a:noAutofit/>
          </a:bodyPr>
          <a:lstStyle/>
          <a:p>
            <a:pPr algn="l">
              <a:spcBef>
                <a:spcPts val="0"/>
              </a:spcBef>
            </a:pPr>
            <a:endParaRPr/>
          </a:p>
        </p:txBody>
      </p:sp>
    </p:spTree>
    <p:extLst>
      <p:ext uri="{BB962C8B-B14F-4D97-AF65-F5344CB8AC3E}">
        <p14:creationId xmlns:p14="http://schemas.microsoft.com/office/powerpoint/2010/main" val="7053290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AF8D5-C5B6-4CEB-B921-A45C16BA1DF5}"/>
              </a:ext>
            </a:extLst>
          </p:cNvPr>
          <p:cNvPicPr>
            <a:picLocks noChangeAspect="1"/>
          </p:cNvPicPr>
          <p:nvPr/>
        </p:nvPicPr>
        <p:blipFill rotWithShape="1">
          <a:blip r:embed="rId2"/>
          <a:srcRect l="9091" t="15808" b="7581"/>
          <a:stretch/>
        </p:blipFill>
        <p:spPr>
          <a:xfrm>
            <a:off x="-3177" y="0"/>
            <a:ext cx="12195177" cy="6858000"/>
          </a:xfrm>
          <a:prstGeom prst="rect">
            <a:avLst/>
          </a:prstGeom>
        </p:spPr>
      </p:pic>
      <p:sp>
        <p:nvSpPr>
          <p:cNvPr id="2" name="Title 1">
            <a:extLst>
              <a:ext uri="{FF2B5EF4-FFF2-40B4-BE49-F238E27FC236}">
                <a16:creationId xmlns:a16="http://schemas.microsoft.com/office/drawing/2014/main" id="{1EE6B0C8-B075-1743-9526-146FD72EFA12}"/>
              </a:ext>
            </a:extLst>
          </p:cNvPr>
          <p:cNvSpPr>
            <a:spLocks noGrp="1"/>
          </p:cNvSpPr>
          <p:nvPr>
            <p:ph type="ctrTitle"/>
          </p:nvPr>
        </p:nvSpPr>
        <p:spPr>
          <a:xfrm>
            <a:off x="148989" y="3138817"/>
            <a:ext cx="6829044" cy="1252601"/>
          </a:xfrm>
        </p:spPr>
        <p:txBody>
          <a:bodyPr>
            <a:normAutofit fontScale="90000"/>
          </a:bodyPr>
          <a:lstStyle/>
          <a:p>
            <a:pPr algn="r"/>
            <a:r>
              <a:rPr lang="en-US" sz="4400" dirty="0">
                <a:solidFill>
                  <a:srgbClr val="FFFFFE"/>
                </a:solidFill>
                <a:latin typeface="Courier New" panose="02070309020205020404" pitchFamily="49" charset="0"/>
                <a:ea typeface="Krungthep" panose="02000400000000000000" pitchFamily="2" charset="-34"/>
                <a:cs typeface="Courier New" panose="02070309020205020404" pitchFamily="49" charset="0"/>
              </a:rPr>
              <a:t>Fishbone diagram</a:t>
            </a:r>
            <a:r>
              <a:rPr lang="en-US" sz="4100" dirty="0">
                <a:solidFill>
                  <a:srgbClr val="FFFFFE"/>
                </a:solidFill>
                <a:latin typeface="Courier New" panose="02070309020205020404" pitchFamily="49" charset="0"/>
                <a:ea typeface="Krungthep" panose="02000400000000000000" pitchFamily="2" charset="-34"/>
                <a:cs typeface="Courier New" panose="02070309020205020404" pitchFamily="49" charset="0"/>
              </a:rPr>
              <a:t/>
            </a:r>
            <a:br>
              <a:rPr lang="en-US" sz="4100" dirty="0">
                <a:solidFill>
                  <a:srgbClr val="FFFFFE"/>
                </a:solidFill>
                <a:latin typeface="Courier New" panose="02070309020205020404" pitchFamily="49" charset="0"/>
                <a:ea typeface="Krungthep" panose="02000400000000000000" pitchFamily="2" charset="-34"/>
                <a:cs typeface="Courier New" panose="02070309020205020404" pitchFamily="49" charset="0"/>
              </a:rPr>
            </a:br>
            <a:endParaRPr lang="en-US" sz="4100" dirty="0">
              <a:solidFill>
                <a:srgbClr val="FFFFFE"/>
              </a:solidFill>
              <a:latin typeface="Courier New" panose="02070309020205020404" pitchFamily="49" charset="0"/>
              <a:ea typeface="Krungthep" panose="02000400000000000000" pitchFamily="2" charset="-34"/>
              <a:cs typeface="Courier New" panose="02070309020205020404" pitchFamily="49" charset="0"/>
            </a:endParaRPr>
          </a:p>
        </p:txBody>
      </p:sp>
      <p:sp>
        <p:nvSpPr>
          <p:cNvPr id="5" name="TextBox 4">
            <a:extLst>
              <a:ext uri="{FF2B5EF4-FFF2-40B4-BE49-F238E27FC236}">
                <a16:creationId xmlns:a16="http://schemas.microsoft.com/office/drawing/2014/main" id="{ED05E362-5C87-C94F-A16D-B131E866D972}"/>
              </a:ext>
            </a:extLst>
          </p:cNvPr>
          <p:cNvSpPr txBox="1"/>
          <p:nvPr/>
        </p:nvSpPr>
        <p:spPr>
          <a:xfrm>
            <a:off x="3799170" y="3672352"/>
            <a:ext cx="3783571" cy="400110"/>
          </a:xfrm>
          <a:prstGeom prst="rect">
            <a:avLst/>
          </a:prstGeom>
          <a:noFill/>
        </p:spPr>
        <p:txBody>
          <a:bodyPr wrap="square" rtlCol="0">
            <a:spAutoFit/>
          </a:bodyPr>
          <a:lstStyle/>
          <a:p>
            <a:r>
              <a:rPr lang="en-US" sz="2000" dirty="0">
                <a:solidFill>
                  <a:schemeClr val="accent1"/>
                </a:solidFill>
                <a:latin typeface="Courier New" panose="02070309020205020404" pitchFamily="49" charset="0"/>
                <a:ea typeface="Verdana" panose="020B0604030504040204" pitchFamily="34" charset="0"/>
                <a:cs typeface="Courier New" panose="02070309020205020404" pitchFamily="49" charset="0"/>
              </a:rPr>
              <a:t>By Kimberly Leverenz</a:t>
            </a:r>
          </a:p>
        </p:txBody>
      </p:sp>
    </p:spTree>
    <p:extLst>
      <p:ext uri="{BB962C8B-B14F-4D97-AF65-F5344CB8AC3E}">
        <p14:creationId xmlns:p14="http://schemas.microsoft.com/office/powerpoint/2010/main" val="10554444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0B50-6A8F-B543-9363-7D6F594C1F6D}"/>
              </a:ext>
            </a:extLst>
          </p:cNvPr>
          <p:cNvSpPr>
            <a:spLocks noGrp="1"/>
          </p:cNvSpPr>
          <p:nvPr>
            <p:ph type="title"/>
          </p:nvPr>
        </p:nvSpPr>
        <p:spPr/>
        <p:txBody>
          <a:bodyPr>
            <a:normAutofit/>
          </a:bodyPr>
          <a:lstStyle/>
          <a:p>
            <a:r>
              <a:rPr lang="en-US" sz="4400" dirty="0">
                <a:latin typeface="Courier New" panose="02070309020205020404" pitchFamily="49" charset="0"/>
                <a:cs typeface="Courier New" panose="02070309020205020404" pitchFamily="49" charset="0"/>
              </a:rPr>
              <a:t>Fishbone diagram</a:t>
            </a:r>
          </a:p>
        </p:txBody>
      </p:sp>
      <p:sp>
        <p:nvSpPr>
          <p:cNvPr id="3" name="Content Placeholder 2">
            <a:extLst>
              <a:ext uri="{FF2B5EF4-FFF2-40B4-BE49-F238E27FC236}">
                <a16:creationId xmlns:a16="http://schemas.microsoft.com/office/drawing/2014/main" id="{152FED54-FCBB-F24E-A285-99FA1CE7D14E}"/>
              </a:ext>
            </a:extLst>
          </p:cNvPr>
          <p:cNvSpPr>
            <a:spLocks noGrp="1"/>
          </p:cNvSpPr>
          <p:nvPr>
            <p:ph idx="1"/>
          </p:nvPr>
        </p:nvSpPr>
        <p:spPr>
          <a:xfrm>
            <a:off x="1120071" y="1513877"/>
            <a:ext cx="9951857" cy="4118296"/>
          </a:xfrm>
        </p:spPr>
        <p:txBody>
          <a:bodyPr>
            <a:normAutofit/>
          </a:bodyPr>
          <a:lstStyle/>
          <a:p>
            <a:pPr marL="0" indent="0" algn="ctr">
              <a:buNone/>
            </a:pPr>
            <a:endParaRPr lang="en-US" sz="2400" dirty="0"/>
          </a:p>
          <a:p>
            <a:r>
              <a:rPr lang="en-US" sz="2400" dirty="0"/>
              <a:t>Visualization tool for categorizing the potential reasons of a problem in order to identify its root causes</a:t>
            </a:r>
          </a:p>
          <a:p>
            <a:r>
              <a:rPr lang="en-US" sz="2400" dirty="0"/>
              <a:t>Learned in </a:t>
            </a:r>
            <a:r>
              <a:rPr lang="en-US" sz="2400" dirty="0">
                <a:cs typeface="Courier New" panose="02070309020205020404" pitchFamily="49" charset="0"/>
              </a:rPr>
              <a:t>SOM 467: </a:t>
            </a:r>
            <a:r>
              <a:rPr lang="en-US" sz="2400" b="1" dirty="0">
                <a:solidFill>
                  <a:schemeClr val="accent1"/>
                </a:solidFill>
                <a:cs typeface="Courier New" panose="02070309020205020404" pitchFamily="49" charset="0"/>
              </a:rPr>
              <a:t>Quality Management and Control</a:t>
            </a:r>
          </a:p>
          <a:p>
            <a:r>
              <a:rPr lang="en-US" sz="2400" dirty="0"/>
              <a:t>Visual Learner + Breaks down </a:t>
            </a:r>
            <a:r>
              <a:rPr lang="en-US" sz="2400" u="sng" dirty="0"/>
              <a:t>complex</a:t>
            </a:r>
            <a:r>
              <a:rPr lang="en-US" sz="2400" dirty="0"/>
              <a:t> problems + focus on it from </a:t>
            </a:r>
            <a:r>
              <a:rPr lang="en-US" sz="2400" u="sng" dirty="0"/>
              <a:t>various perspectives</a:t>
            </a:r>
          </a:p>
          <a:p>
            <a:r>
              <a:rPr lang="en-US" sz="2400" dirty="0"/>
              <a:t>This idea builds upon </a:t>
            </a:r>
            <a:r>
              <a:rPr lang="en-US" sz="2400" b="1" dirty="0">
                <a:solidFill>
                  <a:schemeClr val="accent1"/>
                </a:solidFill>
              </a:rPr>
              <a:t>MGT 360 </a:t>
            </a:r>
            <a:r>
              <a:rPr lang="en-US" sz="2400" dirty="0"/>
              <a:t>and the concept of </a:t>
            </a:r>
            <a:r>
              <a:rPr lang="en-US" sz="2400" u="sng" dirty="0"/>
              <a:t>process management</a:t>
            </a:r>
          </a:p>
          <a:p>
            <a:endParaRPr lang="en-US" dirty="0"/>
          </a:p>
        </p:txBody>
      </p:sp>
    </p:spTree>
    <p:extLst>
      <p:ext uri="{BB962C8B-B14F-4D97-AF65-F5344CB8AC3E}">
        <p14:creationId xmlns:p14="http://schemas.microsoft.com/office/powerpoint/2010/main" val="8039874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E719DC-DB9C-604C-9003-09F786DDB32F}"/>
              </a:ext>
            </a:extLst>
          </p:cNvPr>
          <p:cNvSpPr txBox="1"/>
          <p:nvPr/>
        </p:nvSpPr>
        <p:spPr>
          <a:xfrm>
            <a:off x="9095772" y="2413336"/>
            <a:ext cx="2511706" cy="830997"/>
          </a:xfrm>
          <a:prstGeom prst="rect">
            <a:avLst/>
          </a:prstGeom>
          <a:noFill/>
          <a:ln>
            <a:solidFill>
              <a:schemeClr val="accent1"/>
            </a:solidFill>
          </a:ln>
        </p:spPr>
        <p:txBody>
          <a:bodyPr wrap="square" rtlCol="0">
            <a:spAutoFit/>
          </a:bodyPr>
          <a:lstStyle/>
          <a:p>
            <a:pPr algn="ctr"/>
            <a:r>
              <a:rPr lang="en-US" sz="2400" dirty="0"/>
              <a:t>Not washing hands correctly</a:t>
            </a:r>
          </a:p>
        </p:txBody>
      </p:sp>
      <p:cxnSp>
        <p:nvCxnSpPr>
          <p:cNvPr id="6" name="Straight Connector 5">
            <a:extLst>
              <a:ext uri="{FF2B5EF4-FFF2-40B4-BE49-F238E27FC236}">
                <a16:creationId xmlns:a16="http://schemas.microsoft.com/office/drawing/2014/main" id="{5F525CA0-6B0E-EC41-BA0F-F727765EF7B3}"/>
              </a:ext>
            </a:extLst>
          </p:cNvPr>
          <p:cNvCxnSpPr>
            <a:cxnSpLocks/>
            <a:endCxn id="4" idx="1"/>
          </p:cNvCxnSpPr>
          <p:nvPr/>
        </p:nvCxnSpPr>
        <p:spPr>
          <a:xfrm>
            <a:off x="1086678" y="2828835"/>
            <a:ext cx="800909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D87E17-8B65-CD42-9CFD-53A121416DB1}"/>
              </a:ext>
            </a:extLst>
          </p:cNvPr>
          <p:cNvSpPr txBox="1"/>
          <p:nvPr/>
        </p:nvSpPr>
        <p:spPr>
          <a:xfrm>
            <a:off x="752354" y="1042412"/>
            <a:ext cx="2176041" cy="381964"/>
          </a:xfrm>
          <a:prstGeom prst="rect">
            <a:avLst/>
          </a:prstGeom>
          <a:noFill/>
          <a:ln>
            <a:solidFill>
              <a:schemeClr val="accent1"/>
            </a:solidFill>
          </a:ln>
        </p:spPr>
        <p:txBody>
          <a:bodyPr wrap="square" rtlCol="0">
            <a:spAutoFit/>
          </a:bodyPr>
          <a:lstStyle/>
          <a:p>
            <a:r>
              <a:rPr lang="en-US" dirty="0"/>
              <a:t>People</a:t>
            </a:r>
          </a:p>
        </p:txBody>
      </p:sp>
      <p:sp>
        <p:nvSpPr>
          <p:cNvPr id="9" name="TextBox 8">
            <a:extLst>
              <a:ext uri="{FF2B5EF4-FFF2-40B4-BE49-F238E27FC236}">
                <a16:creationId xmlns:a16="http://schemas.microsoft.com/office/drawing/2014/main" id="{D0D60C79-8B05-D145-BE05-174B9D7F6442}"/>
              </a:ext>
            </a:extLst>
          </p:cNvPr>
          <p:cNvSpPr txBox="1"/>
          <p:nvPr/>
        </p:nvSpPr>
        <p:spPr>
          <a:xfrm>
            <a:off x="4643378" y="4404866"/>
            <a:ext cx="2176041" cy="381964"/>
          </a:xfrm>
          <a:prstGeom prst="rect">
            <a:avLst/>
          </a:prstGeom>
          <a:noFill/>
          <a:ln>
            <a:solidFill>
              <a:schemeClr val="accent1"/>
            </a:solidFill>
          </a:ln>
        </p:spPr>
        <p:txBody>
          <a:bodyPr wrap="square" rtlCol="0">
            <a:spAutoFit/>
          </a:bodyPr>
          <a:lstStyle/>
          <a:p>
            <a:r>
              <a:rPr lang="en-US" dirty="0"/>
              <a:t>Environment </a:t>
            </a:r>
          </a:p>
        </p:txBody>
      </p:sp>
      <p:sp>
        <p:nvSpPr>
          <p:cNvPr id="10" name="TextBox 9">
            <a:extLst>
              <a:ext uri="{FF2B5EF4-FFF2-40B4-BE49-F238E27FC236}">
                <a16:creationId xmlns:a16="http://schemas.microsoft.com/office/drawing/2014/main" id="{8E304CC0-133F-0940-85E2-7022D05E1B03}"/>
              </a:ext>
            </a:extLst>
          </p:cNvPr>
          <p:cNvSpPr txBox="1"/>
          <p:nvPr/>
        </p:nvSpPr>
        <p:spPr>
          <a:xfrm>
            <a:off x="3555357" y="1042412"/>
            <a:ext cx="2176041" cy="381964"/>
          </a:xfrm>
          <a:prstGeom prst="rect">
            <a:avLst/>
          </a:prstGeom>
          <a:noFill/>
          <a:ln>
            <a:solidFill>
              <a:schemeClr val="accent1"/>
            </a:solidFill>
          </a:ln>
        </p:spPr>
        <p:txBody>
          <a:bodyPr wrap="square" rtlCol="0">
            <a:spAutoFit/>
          </a:bodyPr>
          <a:lstStyle/>
          <a:p>
            <a:r>
              <a:rPr lang="en-US" dirty="0"/>
              <a:t>Methods</a:t>
            </a:r>
          </a:p>
        </p:txBody>
      </p:sp>
      <p:sp>
        <p:nvSpPr>
          <p:cNvPr id="11" name="TextBox 10">
            <a:extLst>
              <a:ext uri="{FF2B5EF4-FFF2-40B4-BE49-F238E27FC236}">
                <a16:creationId xmlns:a16="http://schemas.microsoft.com/office/drawing/2014/main" id="{70CEF6CD-C0F9-A945-A9AD-80EC9EEC6BE5}"/>
              </a:ext>
            </a:extLst>
          </p:cNvPr>
          <p:cNvSpPr txBox="1"/>
          <p:nvPr/>
        </p:nvSpPr>
        <p:spPr>
          <a:xfrm>
            <a:off x="1608880" y="4404866"/>
            <a:ext cx="2176041" cy="381964"/>
          </a:xfrm>
          <a:prstGeom prst="rect">
            <a:avLst/>
          </a:prstGeom>
          <a:noFill/>
          <a:ln>
            <a:solidFill>
              <a:schemeClr val="accent1"/>
            </a:solidFill>
          </a:ln>
        </p:spPr>
        <p:txBody>
          <a:bodyPr wrap="square" rtlCol="0">
            <a:spAutoFit/>
          </a:bodyPr>
          <a:lstStyle/>
          <a:p>
            <a:r>
              <a:rPr lang="en-US" dirty="0"/>
              <a:t>Equipement</a:t>
            </a:r>
          </a:p>
        </p:txBody>
      </p:sp>
      <p:sp>
        <p:nvSpPr>
          <p:cNvPr id="12" name="TextBox 11">
            <a:extLst>
              <a:ext uri="{FF2B5EF4-FFF2-40B4-BE49-F238E27FC236}">
                <a16:creationId xmlns:a16="http://schemas.microsoft.com/office/drawing/2014/main" id="{D582B347-FC55-4C4F-8691-949FEF783368}"/>
              </a:ext>
            </a:extLst>
          </p:cNvPr>
          <p:cNvSpPr txBox="1"/>
          <p:nvPr/>
        </p:nvSpPr>
        <p:spPr>
          <a:xfrm>
            <a:off x="6460604" y="1054686"/>
            <a:ext cx="2176041" cy="381964"/>
          </a:xfrm>
          <a:prstGeom prst="rect">
            <a:avLst/>
          </a:prstGeom>
          <a:noFill/>
          <a:ln>
            <a:solidFill>
              <a:schemeClr val="accent1"/>
            </a:solidFill>
          </a:ln>
        </p:spPr>
        <p:txBody>
          <a:bodyPr wrap="square" rtlCol="0">
            <a:spAutoFit/>
          </a:bodyPr>
          <a:lstStyle/>
          <a:p>
            <a:r>
              <a:rPr lang="en-US" dirty="0"/>
              <a:t>Materials</a:t>
            </a:r>
          </a:p>
        </p:txBody>
      </p:sp>
      <p:cxnSp>
        <p:nvCxnSpPr>
          <p:cNvPr id="14" name="Straight Connector 13">
            <a:extLst>
              <a:ext uri="{FF2B5EF4-FFF2-40B4-BE49-F238E27FC236}">
                <a16:creationId xmlns:a16="http://schemas.microsoft.com/office/drawing/2014/main" id="{FF0429B4-EBEB-9047-BBCA-F8D5910FDD3E}"/>
              </a:ext>
            </a:extLst>
          </p:cNvPr>
          <p:cNvCxnSpPr>
            <a:stCxn id="8" idx="2"/>
          </p:cNvCxnSpPr>
          <p:nvPr/>
        </p:nvCxnSpPr>
        <p:spPr>
          <a:xfrm>
            <a:off x="1840375" y="1424376"/>
            <a:ext cx="856525" cy="1404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F52113-626C-8346-95ED-A6D25EBEC5D5}"/>
              </a:ext>
            </a:extLst>
          </p:cNvPr>
          <p:cNvCxnSpPr/>
          <p:nvPr/>
        </p:nvCxnSpPr>
        <p:spPr>
          <a:xfrm>
            <a:off x="4371816" y="1436650"/>
            <a:ext cx="856525" cy="1404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B6A74F8-BB7E-CA47-BDF3-956293A1848F}"/>
              </a:ext>
            </a:extLst>
          </p:cNvPr>
          <p:cNvCxnSpPr/>
          <p:nvPr/>
        </p:nvCxnSpPr>
        <p:spPr>
          <a:xfrm>
            <a:off x="7293980" y="1436650"/>
            <a:ext cx="856525" cy="1404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3803C2-C2CA-2C47-B195-40EA9DF54B65}"/>
              </a:ext>
            </a:extLst>
          </p:cNvPr>
          <p:cNvCxnSpPr>
            <a:endCxn id="11" idx="0"/>
          </p:cNvCxnSpPr>
          <p:nvPr/>
        </p:nvCxnSpPr>
        <p:spPr>
          <a:xfrm flipH="1">
            <a:off x="2696901" y="2841109"/>
            <a:ext cx="972274" cy="15637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5AEDC2-D9D3-594E-A55D-B90794EF5439}"/>
              </a:ext>
            </a:extLst>
          </p:cNvPr>
          <p:cNvCxnSpPr>
            <a:cxnSpLocks/>
          </p:cNvCxnSpPr>
          <p:nvPr/>
        </p:nvCxnSpPr>
        <p:spPr>
          <a:xfrm flipH="1">
            <a:off x="5739558" y="2853383"/>
            <a:ext cx="904310" cy="1551483"/>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934860A-426C-0F4C-8FB1-A6E866DEB39B}"/>
              </a:ext>
            </a:extLst>
          </p:cNvPr>
          <p:cNvSpPr txBox="1"/>
          <p:nvPr/>
        </p:nvSpPr>
        <p:spPr>
          <a:xfrm>
            <a:off x="1501736" y="1914944"/>
            <a:ext cx="1608881" cy="369332"/>
          </a:xfrm>
          <a:prstGeom prst="rect">
            <a:avLst/>
          </a:prstGeom>
          <a:noFill/>
        </p:spPr>
        <p:txBody>
          <a:bodyPr wrap="square" rtlCol="0">
            <a:spAutoFit/>
          </a:bodyPr>
          <a:lstStyle/>
          <a:p>
            <a:r>
              <a:rPr lang="en-US" dirty="0"/>
              <a:t>Staff</a:t>
            </a:r>
          </a:p>
        </p:txBody>
      </p:sp>
      <p:sp>
        <p:nvSpPr>
          <p:cNvPr id="25" name="TextBox 24">
            <a:extLst>
              <a:ext uri="{FF2B5EF4-FFF2-40B4-BE49-F238E27FC236}">
                <a16:creationId xmlns:a16="http://schemas.microsoft.com/office/drawing/2014/main" id="{CA88EA81-7A12-1642-A4BC-0DA4D8DD1F63}"/>
              </a:ext>
            </a:extLst>
          </p:cNvPr>
          <p:cNvSpPr txBox="1"/>
          <p:nvPr/>
        </p:nvSpPr>
        <p:spPr>
          <a:xfrm>
            <a:off x="2918747" y="1815713"/>
            <a:ext cx="1933858" cy="646331"/>
          </a:xfrm>
          <a:prstGeom prst="rect">
            <a:avLst/>
          </a:prstGeom>
          <a:noFill/>
        </p:spPr>
        <p:txBody>
          <a:bodyPr wrap="square" rtlCol="0">
            <a:spAutoFit/>
          </a:bodyPr>
          <a:lstStyle/>
          <a:p>
            <a:r>
              <a:rPr lang="en-US" dirty="0"/>
              <a:t>How you knead your hands </a:t>
            </a:r>
          </a:p>
        </p:txBody>
      </p:sp>
      <p:sp>
        <p:nvSpPr>
          <p:cNvPr id="26" name="TextBox 25">
            <a:extLst>
              <a:ext uri="{FF2B5EF4-FFF2-40B4-BE49-F238E27FC236}">
                <a16:creationId xmlns:a16="http://schemas.microsoft.com/office/drawing/2014/main" id="{E31CBCF1-4BB7-7043-98DB-D252FBD03150}"/>
              </a:ext>
            </a:extLst>
          </p:cNvPr>
          <p:cNvSpPr txBox="1"/>
          <p:nvPr/>
        </p:nvSpPr>
        <p:spPr>
          <a:xfrm>
            <a:off x="6079446" y="1739641"/>
            <a:ext cx="1608881" cy="369332"/>
          </a:xfrm>
          <a:prstGeom prst="rect">
            <a:avLst/>
          </a:prstGeom>
          <a:noFill/>
        </p:spPr>
        <p:txBody>
          <a:bodyPr wrap="square" rtlCol="0">
            <a:spAutoFit/>
          </a:bodyPr>
          <a:lstStyle/>
          <a:p>
            <a:r>
              <a:rPr lang="en-US" dirty="0"/>
              <a:t>Type of soap</a:t>
            </a:r>
          </a:p>
        </p:txBody>
      </p:sp>
      <p:sp>
        <p:nvSpPr>
          <p:cNvPr id="27" name="TextBox 26">
            <a:extLst>
              <a:ext uri="{FF2B5EF4-FFF2-40B4-BE49-F238E27FC236}">
                <a16:creationId xmlns:a16="http://schemas.microsoft.com/office/drawing/2014/main" id="{10B2D96D-E9C4-1340-B884-EEAD5949A58A}"/>
              </a:ext>
            </a:extLst>
          </p:cNvPr>
          <p:cNvSpPr txBox="1"/>
          <p:nvPr/>
        </p:nvSpPr>
        <p:spPr>
          <a:xfrm>
            <a:off x="1608880" y="3461868"/>
            <a:ext cx="1608881" cy="646331"/>
          </a:xfrm>
          <a:prstGeom prst="rect">
            <a:avLst/>
          </a:prstGeom>
          <a:noFill/>
        </p:spPr>
        <p:txBody>
          <a:bodyPr wrap="square" rtlCol="0">
            <a:spAutoFit/>
          </a:bodyPr>
          <a:lstStyle/>
          <a:p>
            <a:r>
              <a:rPr lang="en-US" dirty="0"/>
              <a:t>Soap dispenser</a:t>
            </a:r>
          </a:p>
        </p:txBody>
      </p:sp>
      <p:sp>
        <p:nvSpPr>
          <p:cNvPr id="28" name="TextBox 27">
            <a:extLst>
              <a:ext uri="{FF2B5EF4-FFF2-40B4-BE49-F238E27FC236}">
                <a16:creationId xmlns:a16="http://schemas.microsoft.com/office/drawing/2014/main" id="{48370497-6213-D64A-BEE6-1CACE552ADA9}"/>
              </a:ext>
            </a:extLst>
          </p:cNvPr>
          <p:cNvSpPr txBox="1"/>
          <p:nvPr/>
        </p:nvSpPr>
        <p:spPr>
          <a:xfrm>
            <a:off x="6131167" y="3667472"/>
            <a:ext cx="1608881" cy="646331"/>
          </a:xfrm>
          <a:prstGeom prst="rect">
            <a:avLst/>
          </a:prstGeom>
          <a:noFill/>
        </p:spPr>
        <p:txBody>
          <a:bodyPr wrap="square" rtlCol="0">
            <a:spAutoFit/>
          </a:bodyPr>
          <a:lstStyle/>
          <a:p>
            <a:r>
              <a:rPr lang="en-US" dirty="0"/>
              <a:t>Dispenser location</a:t>
            </a:r>
          </a:p>
        </p:txBody>
      </p:sp>
    </p:spTree>
    <p:extLst>
      <p:ext uri="{BB962C8B-B14F-4D97-AF65-F5344CB8AC3E}">
        <p14:creationId xmlns:p14="http://schemas.microsoft.com/office/powerpoint/2010/main" val="359043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repeatCount="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linds(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linds(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linds(horizont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linds(horizontal)">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24" grpId="0"/>
      <p:bldP spid="25" grpId="0"/>
      <p:bldP spid="26" grpId="0"/>
      <p:bldP spid="27" grpId="0"/>
      <p:bldP spid="2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F054-0DF5-1547-9C5D-1727DB0D0889}"/>
              </a:ext>
            </a:extLst>
          </p:cNvPr>
          <p:cNvSpPr>
            <a:spLocks noGrp="1"/>
          </p:cNvSpPr>
          <p:nvPr>
            <p:ph type="title"/>
          </p:nvPr>
        </p:nvSpPr>
        <p:spPr/>
        <p:txBody>
          <a:bodyPr>
            <a:noAutofit/>
          </a:bodyPr>
          <a:lstStyle/>
          <a:p>
            <a:r>
              <a:rPr lang="en-US" sz="4000" dirty="0">
                <a:latin typeface="Courier New" panose="02070309020205020404" pitchFamily="49" charset="0"/>
                <a:cs typeface="Courier New" panose="02070309020205020404" pitchFamily="49" charset="0"/>
              </a:rPr>
              <a:t>The fishbone diagram and Strategy</a:t>
            </a:r>
          </a:p>
        </p:txBody>
      </p:sp>
      <p:sp>
        <p:nvSpPr>
          <p:cNvPr id="3" name="Content Placeholder 2">
            <a:extLst>
              <a:ext uri="{FF2B5EF4-FFF2-40B4-BE49-F238E27FC236}">
                <a16:creationId xmlns:a16="http://schemas.microsoft.com/office/drawing/2014/main" id="{6F32B619-7CB0-D649-9E77-94D744E0A089}"/>
              </a:ext>
            </a:extLst>
          </p:cNvPr>
          <p:cNvSpPr>
            <a:spLocks noGrp="1"/>
          </p:cNvSpPr>
          <p:nvPr>
            <p:ph idx="1"/>
          </p:nvPr>
        </p:nvSpPr>
        <p:spPr>
          <a:xfrm>
            <a:off x="1041722" y="2015732"/>
            <a:ext cx="10208869" cy="3450613"/>
          </a:xfrm>
        </p:spPr>
        <p:txBody>
          <a:bodyPr/>
          <a:lstStyle/>
          <a:p>
            <a:r>
              <a:rPr lang="en-US" sz="2400" dirty="0"/>
              <a:t>Top management -&gt; Looking to improve </a:t>
            </a:r>
          </a:p>
          <a:p>
            <a:r>
              <a:rPr lang="en-US" sz="2400" dirty="0"/>
              <a:t>A common challenge -&gt; Identifying the root causes for an issue</a:t>
            </a:r>
          </a:p>
          <a:p>
            <a:r>
              <a:rPr lang="en-US" sz="2400" dirty="0"/>
              <a:t>The fishbone diagram gives you a better understanding to what is causing the issue -&gt; addressed correctly</a:t>
            </a:r>
          </a:p>
          <a:p>
            <a:pPr marL="0" indent="0">
              <a:buNone/>
            </a:pPr>
            <a:endParaRPr lang="en-US" dirty="0"/>
          </a:p>
        </p:txBody>
      </p:sp>
    </p:spTree>
    <p:extLst>
      <p:ext uri="{BB962C8B-B14F-4D97-AF65-F5344CB8AC3E}">
        <p14:creationId xmlns:p14="http://schemas.microsoft.com/office/powerpoint/2010/main" val="2989831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3585F-B95F-A24D-BD72-BEDFFFD4BEBD}"/>
              </a:ext>
            </a:extLst>
          </p:cNvPr>
          <p:cNvSpPr>
            <a:spLocks noGrp="1"/>
          </p:cNvSpPr>
          <p:nvPr>
            <p:ph type="title"/>
          </p:nvPr>
        </p:nvSpPr>
        <p:spPr>
          <a:xfrm>
            <a:off x="1964987" y="802298"/>
            <a:ext cx="9089865" cy="3822329"/>
          </a:xfrm>
        </p:spPr>
        <p:txBody>
          <a:bodyPr vert="horz" lIns="91440" tIns="45720" rIns="91440" bIns="0" rtlCol="0" anchor="b">
            <a:normAutofit/>
          </a:bodyPr>
          <a:lstStyle/>
          <a:p>
            <a:pPr algn="l"/>
            <a:r>
              <a:rPr lang="en-US" sz="6600" dirty="0"/>
              <a:t>Q &amp; a</a:t>
            </a:r>
            <a:br>
              <a:rPr lang="en-US" sz="6600" dirty="0"/>
            </a:br>
            <a:r>
              <a:rPr lang="en-US" sz="6600" dirty="0"/>
              <a:t/>
            </a:r>
            <a:br>
              <a:rPr lang="en-US" sz="6600" dirty="0"/>
            </a:br>
            <a:r>
              <a:rPr lang="en-US" sz="6600" dirty="0"/>
              <a:t/>
            </a:r>
            <a:br>
              <a:rPr lang="en-US" sz="6600" dirty="0"/>
            </a:br>
            <a:endParaRPr lang="en-US" sz="6600" dirty="0"/>
          </a:p>
        </p:txBody>
      </p:sp>
    </p:spTree>
    <p:extLst>
      <p:ext uri="{BB962C8B-B14F-4D97-AF65-F5344CB8AC3E}">
        <p14:creationId xmlns:p14="http://schemas.microsoft.com/office/powerpoint/2010/main" val="7631377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2478271" y="2430444"/>
            <a:ext cx="7148400" cy="1930800"/>
          </a:xfrm>
          <a:prstGeom prst="rect">
            <a:avLst/>
          </a:prstGeom>
        </p:spPr>
        <p:txBody>
          <a:bodyPr spcFirstLastPara="1" vert="horz" wrap="square" lIns="121900" tIns="121900" rIns="121900" bIns="121900" rtlCol="0" anchor="ctr" anchorCtr="0">
            <a:noAutofit/>
          </a:bodyPr>
          <a:lstStyle/>
          <a:p>
            <a:pPr>
              <a:spcBef>
                <a:spcPts val="0"/>
              </a:spcBef>
            </a:pPr>
            <a:r>
              <a:rPr lang="en"/>
              <a:t>Teaching and Learning: A Strategy detail</a:t>
            </a:r>
            <a:endParaRPr/>
          </a:p>
        </p:txBody>
      </p:sp>
      <p:sp>
        <p:nvSpPr>
          <p:cNvPr id="129" name="Google Shape;129;p13"/>
          <p:cNvSpPr txBox="1">
            <a:spLocks noGrp="1"/>
          </p:cNvSpPr>
          <p:nvPr>
            <p:ph type="subTitle" idx="1"/>
          </p:nvPr>
        </p:nvSpPr>
        <p:spPr>
          <a:xfrm>
            <a:off x="2478267" y="4550855"/>
            <a:ext cx="7148400" cy="1464800"/>
          </a:xfrm>
          <a:prstGeom prst="rect">
            <a:avLst/>
          </a:prstGeom>
        </p:spPr>
        <p:txBody>
          <a:bodyPr spcFirstLastPara="1" vert="horz" wrap="square" lIns="121900" tIns="121900" rIns="121900" bIns="121900" rtlCol="0" anchor="t" anchorCtr="0">
            <a:noAutofit/>
          </a:bodyPr>
          <a:lstStyle/>
          <a:p>
            <a:pPr>
              <a:spcBef>
                <a:spcPts val="0"/>
              </a:spcBef>
            </a:pPr>
            <a:r>
              <a:rPr lang="en"/>
              <a:t>Walter Martinez</a:t>
            </a:r>
            <a:endParaRPr/>
          </a:p>
          <a:p>
            <a:pPr>
              <a:spcBef>
                <a:spcPts val="0"/>
              </a:spcBef>
            </a:pPr>
            <a:r>
              <a:rPr lang="en"/>
              <a:t>Finance: Financial Planning</a:t>
            </a:r>
            <a:endParaRPr/>
          </a:p>
          <a:p>
            <a:pPr>
              <a:spcBef>
                <a:spcPts val="0"/>
              </a:spcBef>
            </a:pPr>
            <a:r>
              <a:rPr lang="en"/>
              <a:t>Finance 442: Personal Finance (topic)  </a:t>
            </a:r>
            <a:endParaRPr/>
          </a:p>
          <a:p>
            <a:pPr>
              <a:spcBef>
                <a:spcPts val="0"/>
              </a:spcBef>
            </a:pPr>
            <a:endParaRPr/>
          </a:p>
        </p:txBody>
      </p:sp>
    </p:spTree>
    <p:extLst>
      <p:ext uri="{BB962C8B-B14F-4D97-AF65-F5344CB8AC3E}">
        <p14:creationId xmlns:p14="http://schemas.microsoft.com/office/powerpoint/2010/main" val="13618075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4"/>
          <p:cNvPicPr preferRelativeResize="0"/>
          <p:nvPr/>
        </p:nvPicPr>
        <p:blipFill>
          <a:blip r:embed="rId3">
            <a:alphaModFix/>
          </a:blip>
          <a:stretch>
            <a:fillRect/>
          </a:stretch>
        </p:blipFill>
        <p:spPr>
          <a:xfrm>
            <a:off x="289633" y="270234"/>
            <a:ext cx="11638835" cy="6295567"/>
          </a:xfrm>
          <a:prstGeom prst="rect">
            <a:avLst/>
          </a:prstGeom>
          <a:noFill/>
          <a:ln>
            <a:noFill/>
          </a:ln>
        </p:spPr>
      </p:pic>
      <p:sp>
        <p:nvSpPr>
          <p:cNvPr id="135" name="Google Shape;135;p14"/>
          <p:cNvSpPr txBox="1">
            <a:spLocks noGrp="1"/>
          </p:cNvSpPr>
          <p:nvPr>
            <p:ph type="body" idx="1"/>
          </p:nvPr>
        </p:nvSpPr>
        <p:spPr>
          <a:xfrm>
            <a:off x="1237533" y="165000"/>
            <a:ext cx="10016800" cy="32640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4000"/>
              <a:t>What is investing in real estate?</a:t>
            </a:r>
            <a:endParaRPr sz="4000"/>
          </a:p>
        </p:txBody>
      </p:sp>
    </p:spTree>
    <p:extLst>
      <p:ext uri="{BB962C8B-B14F-4D97-AF65-F5344CB8AC3E}">
        <p14:creationId xmlns:p14="http://schemas.microsoft.com/office/powerpoint/2010/main" val="39000084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1092200" y="1127467"/>
            <a:ext cx="10007600" cy="1272800"/>
          </a:xfrm>
          <a:prstGeom prst="rect">
            <a:avLst/>
          </a:prstGeom>
        </p:spPr>
        <p:txBody>
          <a:bodyPr spcFirstLastPara="1" vert="horz" wrap="square" lIns="121900" tIns="121900" rIns="121900" bIns="121900" rtlCol="0" anchor="t" anchorCtr="0">
            <a:noAutofit/>
          </a:bodyPr>
          <a:lstStyle/>
          <a:p>
            <a:r>
              <a:rPr lang="en"/>
              <a:t>REIT</a:t>
            </a:r>
            <a:endParaRPr/>
          </a:p>
        </p:txBody>
      </p:sp>
      <p:sp>
        <p:nvSpPr>
          <p:cNvPr id="141" name="Google Shape;141;p15"/>
          <p:cNvSpPr txBox="1">
            <a:spLocks noGrp="1"/>
          </p:cNvSpPr>
          <p:nvPr>
            <p:ph type="body" idx="1"/>
          </p:nvPr>
        </p:nvSpPr>
        <p:spPr>
          <a:xfrm>
            <a:off x="756267" y="1984000"/>
            <a:ext cx="10343600" cy="4247600"/>
          </a:xfrm>
          <a:prstGeom prst="rect">
            <a:avLst/>
          </a:prstGeom>
        </p:spPr>
        <p:txBody>
          <a:bodyPr spcFirstLastPara="1" vert="horz" wrap="square" lIns="121900" tIns="121900" rIns="121900" bIns="121900" rtlCol="0" anchor="t" anchorCtr="0">
            <a:noAutofit/>
          </a:bodyPr>
          <a:lstStyle/>
          <a:p>
            <a:pPr marL="0" indent="0">
              <a:buNone/>
            </a:pPr>
            <a:r>
              <a:rPr lang="en" sz="2400">
                <a:solidFill>
                  <a:srgbClr val="000000"/>
                </a:solidFill>
              </a:rPr>
              <a:t>Equity: Buy, own and manage income-producing real estate. Revenues come primarily through rents and not from the reselling of the portfolio properties.</a:t>
            </a:r>
            <a:endParaRPr sz="2400">
              <a:solidFill>
                <a:srgbClr val="000000"/>
              </a:solidFill>
            </a:endParaRPr>
          </a:p>
          <a:p>
            <a:pPr marL="0" indent="0">
              <a:spcBef>
                <a:spcPts val="2133"/>
              </a:spcBef>
              <a:buNone/>
            </a:pPr>
            <a:r>
              <a:rPr lang="en" sz="2400">
                <a:solidFill>
                  <a:srgbClr val="000000"/>
                </a:solidFill>
              </a:rPr>
              <a:t>Mortgage: Their earnings come primarily from the net interest margin—the spread between the interest they earn on mortgage loans and the cost of funding these loans.</a:t>
            </a:r>
            <a:endParaRPr sz="2400">
              <a:solidFill>
                <a:srgbClr val="000000"/>
              </a:solidFill>
            </a:endParaRPr>
          </a:p>
          <a:p>
            <a:pPr marL="0" indent="0">
              <a:spcBef>
                <a:spcPts val="2133"/>
              </a:spcBef>
              <a:spcAft>
                <a:spcPts val="2133"/>
              </a:spcAft>
              <a:buNone/>
            </a:pPr>
            <a:r>
              <a:rPr lang="en" sz="2400">
                <a:solidFill>
                  <a:srgbClr val="000000"/>
                </a:solidFill>
              </a:rPr>
              <a:t>Hybrid: hold both physical rental property and mortgage loans in their portfolios.</a:t>
            </a:r>
            <a:endParaRPr sz="2400">
              <a:solidFill>
                <a:srgbClr val="000000"/>
              </a:solidFill>
            </a:endParaRPr>
          </a:p>
        </p:txBody>
      </p:sp>
    </p:spTree>
    <p:extLst>
      <p:ext uri="{BB962C8B-B14F-4D97-AF65-F5344CB8AC3E}">
        <p14:creationId xmlns:p14="http://schemas.microsoft.com/office/powerpoint/2010/main" val="31479221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6"/>
          <p:cNvPicPr preferRelativeResize="0"/>
          <p:nvPr/>
        </p:nvPicPr>
        <p:blipFill>
          <a:blip r:embed="rId3">
            <a:alphaModFix/>
          </a:blip>
          <a:stretch>
            <a:fillRect/>
          </a:stretch>
        </p:blipFill>
        <p:spPr>
          <a:xfrm>
            <a:off x="237567" y="237567"/>
            <a:ext cx="11690899" cy="6382867"/>
          </a:xfrm>
          <a:prstGeom prst="rect">
            <a:avLst/>
          </a:prstGeom>
          <a:noFill/>
          <a:ln>
            <a:noFill/>
          </a:ln>
        </p:spPr>
      </p:pic>
      <p:sp>
        <p:nvSpPr>
          <p:cNvPr id="147" name="Google Shape;147;p16"/>
          <p:cNvSpPr txBox="1">
            <a:spLocks noGrp="1"/>
          </p:cNvSpPr>
          <p:nvPr>
            <p:ph type="title"/>
          </p:nvPr>
        </p:nvSpPr>
        <p:spPr>
          <a:xfrm>
            <a:off x="1092200" y="629000"/>
            <a:ext cx="10007600" cy="1272800"/>
          </a:xfrm>
          <a:prstGeom prst="rect">
            <a:avLst/>
          </a:prstGeom>
        </p:spPr>
        <p:txBody>
          <a:bodyPr spcFirstLastPara="1" vert="horz" wrap="square" lIns="121900" tIns="121900" rIns="121900" bIns="121900" rtlCol="0" anchor="t" anchorCtr="0">
            <a:noAutofit/>
          </a:bodyPr>
          <a:lstStyle/>
          <a:p>
            <a:pPr algn="ctr"/>
            <a:r>
              <a:rPr lang="en">
                <a:solidFill>
                  <a:srgbClr val="000000"/>
                </a:solidFill>
                <a:latin typeface="Times New Roman"/>
                <a:ea typeface="Times New Roman"/>
                <a:cs typeface="Times New Roman"/>
                <a:sym typeface="Times New Roman"/>
              </a:rPr>
              <a:t>Thank You</a:t>
            </a:r>
            <a:endParaRPr>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525692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E530D-7D12-4CBD-AA1A-76BF49DA4317}"/>
              </a:ext>
            </a:extLst>
          </p:cNvPr>
          <p:cNvSpPr>
            <a:spLocks noGrp="1"/>
          </p:cNvSpPr>
          <p:nvPr>
            <p:ph type="ctrTitle"/>
          </p:nvPr>
        </p:nvSpPr>
        <p:spPr/>
        <p:txBody>
          <a:bodyPr/>
          <a:lstStyle/>
          <a:p>
            <a:r>
              <a:rPr lang="en-US" dirty="0"/>
              <a:t>Materials Management: </a:t>
            </a:r>
            <a:br>
              <a:rPr lang="en-US" dirty="0"/>
            </a:br>
            <a:r>
              <a:rPr lang="en-US" dirty="0"/>
              <a:t>Planned Production</a:t>
            </a:r>
          </a:p>
        </p:txBody>
      </p:sp>
      <p:sp>
        <p:nvSpPr>
          <p:cNvPr id="3" name="Subtitle 2">
            <a:extLst>
              <a:ext uri="{FF2B5EF4-FFF2-40B4-BE49-F238E27FC236}">
                <a16:creationId xmlns:a16="http://schemas.microsoft.com/office/drawing/2014/main" id="{314E3AE6-2240-4EAF-9983-B26E4AB2540B}"/>
              </a:ext>
            </a:extLst>
          </p:cNvPr>
          <p:cNvSpPr>
            <a:spLocks noGrp="1"/>
          </p:cNvSpPr>
          <p:nvPr>
            <p:ph type="subTitle" idx="1"/>
          </p:nvPr>
        </p:nvSpPr>
        <p:spPr>
          <a:xfrm>
            <a:off x="1524000" y="4688966"/>
            <a:ext cx="9144000" cy="1655762"/>
          </a:xfrm>
        </p:spPr>
        <p:txBody>
          <a:bodyPr/>
          <a:lstStyle/>
          <a:p>
            <a:r>
              <a:rPr lang="en-US" dirty="0"/>
              <a:t>Melissa Mendoza</a:t>
            </a:r>
          </a:p>
          <a:p>
            <a:r>
              <a:rPr lang="en-US" dirty="0"/>
              <a:t>Global Supply Chain Management</a:t>
            </a:r>
          </a:p>
        </p:txBody>
      </p:sp>
    </p:spTree>
    <p:extLst>
      <p:ext uri="{BB962C8B-B14F-4D97-AF65-F5344CB8AC3E}">
        <p14:creationId xmlns:p14="http://schemas.microsoft.com/office/powerpoint/2010/main" val="3225188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6"/>
          <p:cNvSpPr txBox="1">
            <a:spLocks noGrp="1"/>
          </p:cNvSpPr>
          <p:nvPr>
            <p:ph type="title"/>
          </p:nvPr>
        </p:nvSpPr>
        <p:spPr>
          <a:xfrm>
            <a:off x="972600" y="1152400"/>
            <a:ext cx="9361600" cy="3980000"/>
          </a:xfrm>
          <a:prstGeom prst="rect">
            <a:avLst/>
          </a:prstGeom>
        </p:spPr>
        <p:txBody>
          <a:bodyPr spcFirstLastPara="1" vert="horz" wrap="square" lIns="121900" tIns="121900" rIns="121900" bIns="121900" rtlCol="0" anchor="ctr" anchorCtr="0">
            <a:noAutofit/>
          </a:bodyPr>
          <a:lstStyle/>
          <a:p>
            <a:r>
              <a:rPr lang="en">
                <a:latin typeface="Arial"/>
                <a:ea typeface="Arial"/>
                <a:cs typeface="Arial"/>
                <a:sym typeface="Arial"/>
              </a:rPr>
              <a:t>Management 462 </a:t>
            </a:r>
            <a:endParaRPr>
              <a:latin typeface="Arial"/>
              <a:ea typeface="Arial"/>
              <a:cs typeface="Arial"/>
              <a:sym typeface="Arial"/>
            </a:endParaRPr>
          </a:p>
          <a:p>
            <a:r>
              <a:rPr lang="en">
                <a:latin typeface="Arial"/>
                <a:ea typeface="Arial"/>
                <a:cs typeface="Arial"/>
                <a:sym typeface="Arial"/>
              </a:rPr>
              <a:t>Business and Society</a:t>
            </a:r>
            <a:endParaRPr>
              <a:latin typeface="Arial"/>
              <a:ea typeface="Arial"/>
              <a:cs typeface="Arial"/>
              <a:sym typeface="Arial"/>
            </a:endParaRPr>
          </a:p>
        </p:txBody>
      </p:sp>
    </p:spTree>
    <p:extLst>
      <p:ext uri="{BB962C8B-B14F-4D97-AF65-F5344CB8AC3E}">
        <p14:creationId xmlns:p14="http://schemas.microsoft.com/office/powerpoint/2010/main" val="2006395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3BD26-7FCC-4AB3-9785-B38D541B26A4}"/>
              </a:ext>
            </a:extLst>
          </p:cNvPr>
          <p:cNvSpPr>
            <a:spLocks noGrp="1"/>
          </p:cNvSpPr>
          <p:nvPr>
            <p:ph type="title"/>
          </p:nvPr>
        </p:nvSpPr>
        <p:spPr/>
        <p:txBody>
          <a:bodyPr/>
          <a:lstStyle/>
          <a:p>
            <a:r>
              <a:rPr lang="en-US" b="1" dirty="0"/>
              <a:t>What I Hope to Teach</a:t>
            </a:r>
          </a:p>
        </p:txBody>
      </p:sp>
      <p:sp>
        <p:nvSpPr>
          <p:cNvPr id="3" name="Content Placeholder 2">
            <a:extLst>
              <a:ext uri="{FF2B5EF4-FFF2-40B4-BE49-F238E27FC236}">
                <a16:creationId xmlns:a16="http://schemas.microsoft.com/office/drawing/2014/main" id="{2518E874-CB4F-4F8A-A16E-F9324556F4E6}"/>
              </a:ext>
            </a:extLst>
          </p:cNvPr>
          <p:cNvSpPr>
            <a:spLocks noGrp="1"/>
          </p:cNvSpPr>
          <p:nvPr>
            <p:ph idx="1"/>
          </p:nvPr>
        </p:nvSpPr>
        <p:spPr/>
        <p:txBody>
          <a:bodyPr>
            <a:normAutofit/>
          </a:bodyPr>
          <a:lstStyle/>
          <a:p>
            <a:r>
              <a:rPr lang="en-US" sz="3600" dirty="0">
                <a:latin typeface="+mj-lt"/>
              </a:rPr>
              <a:t>Importance of Production Planning </a:t>
            </a:r>
          </a:p>
          <a:p>
            <a:pPr marL="0" indent="0">
              <a:buNone/>
            </a:pPr>
            <a:endParaRPr lang="en-US" sz="3600" dirty="0">
              <a:latin typeface="+mj-lt"/>
            </a:endParaRPr>
          </a:p>
          <a:p>
            <a:r>
              <a:rPr lang="en-US" sz="3600" dirty="0">
                <a:latin typeface="+mj-lt"/>
              </a:rPr>
              <a:t>Why forecasting your demand is critical to planned production</a:t>
            </a:r>
          </a:p>
          <a:p>
            <a:pPr marL="0" indent="0">
              <a:buNone/>
            </a:pPr>
            <a:endParaRPr lang="en-US" sz="3600" dirty="0">
              <a:latin typeface="+mj-lt"/>
            </a:endParaRPr>
          </a:p>
          <a:p>
            <a:r>
              <a:rPr lang="en-US" sz="3600" dirty="0">
                <a:latin typeface="+mj-lt"/>
              </a:rPr>
              <a:t>How </a:t>
            </a:r>
            <a:r>
              <a:rPr lang="en-US" sz="3600" b="1" dirty="0">
                <a:latin typeface="+mj-lt"/>
              </a:rPr>
              <a:t>Level</a:t>
            </a:r>
            <a:r>
              <a:rPr lang="en-US" sz="3600" dirty="0">
                <a:latin typeface="+mj-lt"/>
              </a:rPr>
              <a:t> Planning Production works </a:t>
            </a:r>
          </a:p>
        </p:txBody>
      </p:sp>
    </p:spTree>
    <p:extLst>
      <p:ext uri="{BB962C8B-B14F-4D97-AF65-F5344CB8AC3E}">
        <p14:creationId xmlns:p14="http://schemas.microsoft.com/office/powerpoint/2010/main" val="14738034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A6F2-71A7-4662-9C8A-89193E1CD9AE}"/>
              </a:ext>
            </a:extLst>
          </p:cNvPr>
          <p:cNvSpPr>
            <a:spLocks noGrp="1"/>
          </p:cNvSpPr>
          <p:nvPr>
            <p:ph type="title"/>
          </p:nvPr>
        </p:nvSpPr>
        <p:spPr>
          <a:xfrm>
            <a:off x="678611" y="382378"/>
            <a:ext cx="10834777" cy="6271464"/>
          </a:xfrm>
        </p:spPr>
        <p:txBody>
          <a:bodyPr>
            <a:normAutofit fontScale="90000"/>
          </a:bodyPr>
          <a:lstStyle/>
          <a:p>
            <a:r>
              <a:rPr lang="en-US" dirty="0"/>
              <a:t>Google wants to develop a level production plan for their Google Pixel 4.</a:t>
            </a:r>
            <a:br>
              <a:rPr lang="en-US" dirty="0"/>
            </a:br>
            <a:r>
              <a:rPr lang="en-US" dirty="0">
                <a:highlight>
                  <a:srgbClr val="FFFF00"/>
                </a:highlight>
              </a:rPr>
              <a:t>Opening Inventory is 450</a:t>
            </a:r>
            <a:r>
              <a:rPr lang="en-US" dirty="0"/>
              <a:t>, and a </a:t>
            </a:r>
            <a:r>
              <a:rPr lang="en-US" dirty="0">
                <a:highlight>
                  <a:srgbClr val="FFFF00"/>
                </a:highlight>
              </a:rPr>
              <a:t>decrease to 200 units is expected </a:t>
            </a:r>
            <a:r>
              <a:rPr lang="en-US" dirty="0"/>
              <a:t>at the end of a plan.</a:t>
            </a:r>
            <a:br>
              <a:rPr lang="en-US" dirty="0"/>
            </a:br>
            <a:r>
              <a:rPr lang="en-US" dirty="0"/>
              <a:t>Demand per period of given and all periods have same amount of working days.</a:t>
            </a:r>
            <a:br>
              <a:rPr lang="en-US" dirty="0"/>
            </a:br>
            <a:r>
              <a:rPr lang="en-US" dirty="0"/>
              <a:t>How much should Google produce each period?</a:t>
            </a:r>
            <a:br>
              <a:rPr lang="en-US" dirty="0"/>
            </a:br>
            <a:r>
              <a:rPr lang="en-US" dirty="0"/>
              <a:t>What is the ending inventory per period?</a:t>
            </a:r>
            <a:br>
              <a:rPr lang="en-US" dirty="0"/>
            </a:br>
            <a:r>
              <a:rPr lang="en-US" dirty="0"/>
              <a:t>Do you see any problems with this plan?</a:t>
            </a:r>
            <a:br>
              <a:rPr lang="en-US" dirty="0"/>
            </a:br>
            <a:endParaRPr lang="en-US" dirty="0"/>
          </a:p>
        </p:txBody>
      </p:sp>
    </p:spTree>
    <p:extLst>
      <p:ext uri="{BB962C8B-B14F-4D97-AF65-F5344CB8AC3E}">
        <p14:creationId xmlns:p14="http://schemas.microsoft.com/office/powerpoint/2010/main" val="157892915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9D36B47-1394-459D-B19D-DA6A0344A0A6}"/>
              </a:ext>
            </a:extLst>
          </p:cNvPr>
          <p:cNvGraphicFramePr>
            <a:graphicFrameLocks noGrp="1"/>
          </p:cNvGraphicFramePr>
          <p:nvPr>
            <p:extLst/>
          </p:nvPr>
        </p:nvGraphicFramePr>
        <p:xfrm>
          <a:off x="425569" y="454325"/>
          <a:ext cx="11490384" cy="5359878"/>
        </p:xfrm>
        <a:graphic>
          <a:graphicData uri="http://schemas.openxmlformats.org/drawingml/2006/table">
            <a:tbl>
              <a:tblPr firstRow="1" bandRow="1">
                <a:tableStyleId>{5C22544A-7EE6-4342-B048-85BDC9FD1C3A}</a:tableStyleId>
              </a:tblPr>
              <a:tblGrid>
                <a:gridCol w="1436298">
                  <a:extLst>
                    <a:ext uri="{9D8B030D-6E8A-4147-A177-3AD203B41FA5}">
                      <a16:colId xmlns:a16="http://schemas.microsoft.com/office/drawing/2014/main" val="4277471465"/>
                    </a:ext>
                  </a:extLst>
                </a:gridCol>
                <a:gridCol w="1436298">
                  <a:extLst>
                    <a:ext uri="{9D8B030D-6E8A-4147-A177-3AD203B41FA5}">
                      <a16:colId xmlns:a16="http://schemas.microsoft.com/office/drawing/2014/main" val="3644905722"/>
                    </a:ext>
                  </a:extLst>
                </a:gridCol>
                <a:gridCol w="1436298">
                  <a:extLst>
                    <a:ext uri="{9D8B030D-6E8A-4147-A177-3AD203B41FA5}">
                      <a16:colId xmlns:a16="http://schemas.microsoft.com/office/drawing/2014/main" val="3448081390"/>
                    </a:ext>
                  </a:extLst>
                </a:gridCol>
                <a:gridCol w="1436298">
                  <a:extLst>
                    <a:ext uri="{9D8B030D-6E8A-4147-A177-3AD203B41FA5}">
                      <a16:colId xmlns:a16="http://schemas.microsoft.com/office/drawing/2014/main" val="1155086347"/>
                    </a:ext>
                  </a:extLst>
                </a:gridCol>
                <a:gridCol w="1436298">
                  <a:extLst>
                    <a:ext uri="{9D8B030D-6E8A-4147-A177-3AD203B41FA5}">
                      <a16:colId xmlns:a16="http://schemas.microsoft.com/office/drawing/2014/main" val="2310783073"/>
                    </a:ext>
                  </a:extLst>
                </a:gridCol>
                <a:gridCol w="1436298">
                  <a:extLst>
                    <a:ext uri="{9D8B030D-6E8A-4147-A177-3AD203B41FA5}">
                      <a16:colId xmlns:a16="http://schemas.microsoft.com/office/drawing/2014/main" val="4074874769"/>
                    </a:ext>
                  </a:extLst>
                </a:gridCol>
                <a:gridCol w="1436298">
                  <a:extLst>
                    <a:ext uri="{9D8B030D-6E8A-4147-A177-3AD203B41FA5}">
                      <a16:colId xmlns:a16="http://schemas.microsoft.com/office/drawing/2014/main" val="153501934"/>
                    </a:ext>
                  </a:extLst>
                </a:gridCol>
                <a:gridCol w="1436298">
                  <a:extLst>
                    <a:ext uri="{9D8B030D-6E8A-4147-A177-3AD203B41FA5}">
                      <a16:colId xmlns:a16="http://schemas.microsoft.com/office/drawing/2014/main" val="2382776526"/>
                    </a:ext>
                  </a:extLst>
                </a:gridCol>
              </a:tblGrid>
              <a:tr h="1334539">
                <a:tc>
                  <a:txBody>
                    <a:bodyPr/>
                    <a:lstStyle/>
                    <a:p>
                      <a:pPr algn="ctr"/>
                      <a:endParaRPr lang="en-US" sz="3200" dirty="0"/>
                    </a:p>
                    <a:p>
                      <a:pPr algn="ctr"/>
                      <a:r>
                        <a:rPr lang="en-US" sz="3200" dirty="0"/>
                        <a:t>Period</a:t>
                      </a:r>
                    </a:p>
                  </a:txBody>
                  <a:tcPr/>
                </a:tc>
                <a:tc>
                  <a:txBody>
                    <a:bodyPr/>
                    <a:lstStyle/>
                    <a:p>
                      <a:pPr algn="ctr"/>
                      <a:endParaRPr lang="en-US" sz="3200" dirty="0"/>
                    </a:p>
                    <a:p>
                      <a:pPr algn="ctr"/>
                      <a:r>
                        <a:rPr lang="en-US" sz="3200" dirty="0"/>
                        <a:t>1</a:t>
                      </a:r>
                    </a:p>
                  </a:txBody>
                  <a:tcPr/>
                </a:tc>
                <a:tc>
                  <a:txBody>
                    <a:bodyPr/>
                    <a:lstStyle/>
                    <a:p>
                      <a:pPr algn="ctr"/>
                      <a:endParaRPr lang="en-US" sz="3200" dirty="0"/>
                    </a:p>
                    <a:p>
                      <a:pPr algn="ctr"/>
                      <a:r>
                        <a:rPr lang="en-US" sz="3200" dirty="0"/>
                        <a:t>2</a:t>
                      </a:r>
                    </a:p>
                  </a:txBody>
                  <a:tcPr/>
                </a:tc>
                <a:tc>
                  <a:txBody>
                    <a:bodyPr/>
                    <a:lstStyle/>
                    <a:p>
                      <a:pPr algn="ctr"/>
                      <a:endParaRPr lang="en-US" sz="3200" dirty="0"/>
                    </a:p>
                    <a:p>
                      <a:pPr algn="ctr"/>
                      <a:r>
                        <a:rPr lang="en-US" sz="3200" dirty="0"/>
                        <a:t>3</a:t>
                      </a:r>
                    </a:p>
                  </a:txBody>
                  <a:tcPr/>
                </a:tc>
                <a:tc>
                  <a:txBody>
                    <a:bodyPr/>
                    <a:lstStyle/>
                    <a:p>
                      <a:pPr algn="ctr"/>
                      <a:endParaRPr lang="en-US" sz="3200" dirty="0"/>
                    </a:p>
                    <a:p>
                      <a:pPr algn="ctr"/>
                      <a:r>
                        <a:rPr lang="en-US" sz="3200" dirty="0"/>
                        <a:t>4</a:t>
                      </a:r>
                    </a:p>
                  </a:txBody>
                  <a:tcPr/>
                </a:tc>
                <a:tc>
                  <a:txBody>
                    <a:bodyPr/>
                    <a:lstStyle/>
                    <a:p>
                      <a:pPr algn="ctr"/>
                      <a:endParaRPr lang="en-US" sz="3200" dirty="0"/>
                    </a:p>
                    <a:p>
                      <a:pPr algn="ctr"/>
                      <a:r>
                        <a:rPr lang="en-US" sz="3200" dirty="0"/>
                        <a:t>5</a:t>
                      </a:r>
                    </a:p>
                  </a:txBody>
                  <a:tcPr/>
                </a:tc>
                <a:tc>
                  <a:txBody>
                    <a:bodyPr/>
                    <a:lstStyle/>
                    <a:p>
                      <a:pPr algn="ctr"/>
                      <a:endParaRPr lang="en-US" sz="3200" dirty="0"/>
                    </a:p>
                    <a:p>
                      <a:pPr algn="ctr"/>
                      <a:r>
                        <a:rPr lang="en-US" sz="3200" dirty="0"/>
                        <a:t>6</a:t>
                      </a:r>
                    </a:p>
                  </a:txBody>
                  <a:tcPr/>
                </a:tc>
                <a:tc>
                  <a:txBody>
                    <a:bodyPr/>
                    <a:lstStyle/>
                    <a:p>
                      <a:pPr algn="ctr"/>
                      <a:endParaRPr lang="en-US" sz="3200" dirty="0"/>
                    </a:p>
                    <a:p>
                      <a:pPr algn="ctr"/>
                      <a:r>
                        <a:rPr lang="en-US" sz="3200" dirty="0"/>
                        <a:t>Total</a:t>
                      </a:r>
                    </a:p>
                  </a:txBody>
                  <a:tcPr/>
                </a:tc>
                <a:extLst>
                  <a:ext uri="{0D108BD9-81ED-4DB2-BD59-A6C34878D82A}">
                    <a16:rowId xmlns:a16="http://schemas.microsoft.com/office/drawing/2014/main" val="3079238430"/>
                  </a:ext>
                </a:extLst>
              </a:tr>
              <a:tr h="1334539">
                <a:tc>
                  <a:txBody>
                    <a:bodyPr/>
                    <a:lstStyle/>
                    <a:p>
                      <a:pPr algn="ctr"/>
                      <a:endParaRPr lang="en-US" sz="2000" dirty="0"/>
                    </a:p>
                    <a:p>
                      <a:pPr algn="ctr"/>
                      <a:r>
                        <a:rPr lang="en-US" sz="2000" dirty="0"/>
                        <a:t>Forecast Demand</a:t>
                      </a:r>
                    </a:p>
                  </a:txBody>
                  <a:tcPr/>
                </a:tc>
                <a:tc>
                  <a:txBody>
                    <a:bodyPr/>
                    <a:lstStyle/>
                    <a:p>
                      <a:pPr algn="ctr"/>
                      <a:endParaRPr lang="en-US" sz="2000" dirty="0"/>
                    </a:p>
                    <a:p>
                      <a:pPr algn="ctr"/>
                      <a:r>
                        <a:rPr lang="en-US" sz="2000" dirty="0"/>
                        <a:t>1300</a:t>
                      </a:r>
                    </a:p>
                  </a:txBody>
                  <a:tcPr/>
                </a:tc>
                <a:tc>
                  <a:txBody>
                    <a:bodyPr/>
                    <a:lstStyle/>
                    <a:p>
                      <a:pPr algn="ctr"/>
                      <a:endParaRPr lang="en-US" sz="2000" dirty="0"/>
                    </a:p>
                    <a:p>
                      <a:pPr algn="ctr"/>
                      <a:r>
                        <a:rPr lang="en-US" sz="2000" dirty="0"/>
                        <a:t>1200</a:t>
                      </a:r>
                    </a:p>
                  </a:txBody>
                  <a:tcPr/>
                </a:tc>
                <a:tc>
                  <a:txBody>
                    <a:bodyPr/>
                    <a:lstStyle/>
                    <a:p>
                      <a:pPr algn="ctr"/>
                      <a:endParaRPr lang="en-US" sz="2000" dirty="0"/>
                    </a:p>
                    <a:p>
                      <a:pPr algn="ctr"/>
                      <a:r>
                        <a:rPr lang="en-US" sz="2000" dirty="0"/>
                        <a:t>800</a:t>
                      </a:r>
                    </a:p>
                  </a:txBody>
                  <a:tcPr/>
                </a:tc>
                <a:tc>
                  <a:txBody>
                    <a:bodyPr/>
                    <a:lstStyle/>
                    <a:p>
                      <a:pPr algn="ctr"/>
                      <a:endParaRPr lang="en-US" sz="2000" dirty="0"/>
                    </a:p>
                    <a:p>
                      <a:pPr algn="ctr"/>
                      <a:r>
                        <a:rPr lang="en-US" sz="2000" dirty="0"/>
                        <a:t>600</a:t>
                      </a:r>
                    </a:p>
                  </a:txBody>
                  <a:tcPr/>
                </a:tc>
                <a:tc>
                  <a:txBody>
                    <a:bodyPr/>
                    <a:lstStyle/>
                    <a:p>
                      <a:pPr algn="ctr"/>
                      <a:endParaRPr lang="en-US" sz="2000" dirty="0"/>
                    </a:p>
                    <a:p>
                      <a:pPr algn="ctr"/>
                      <a:r>
                        <a:rPr lang="en-US" sz="2000" dirty="0"/>
                        <a:t>800</a:t>
                      </a:r>
                    </a:p>
                  </a:txBody>
                  <a:tcPr/>
                </a:tc>
                <a:tc>
                  <a:txBody>
                    <a:bodyPr/>
                    <a:lstStyle/>
                    <a:p>
                      <a:pPr algn="ctr"/>
                      <a:endParaRPr lang="en-US" sz="2000" dirty="0"/>
                    </a:p>
                    <a:p>
                      <a:pPr algn="ctr"/>
                      <a:r>
                        <a:rPr lang="en-US" sz="2000" dirty="0"/>
                        <a:t>900</a:t>
                      </a:r>
                    </a:p>
                  </a:txBody>
                  <a:tcPr/>
                </a:tc>
                <a:tc>
                  <a:txBody>
                    <a:bodyPr/>
                    <a:lstStyle/>
                    <a:p>
                      <a:pPr algn="ctr"/>
                      <a:endParaRPr lang="en-US" sz="2000" dirty="0"/>
                    </a:p>
                  </a:txBody>
                  <a:tcPr/>
                </a:tc>
                <a:extLst>
                  <a:ext uri="{0D108BD9-81ED-4DB2-BD59-A6C34878D82A}">
                    <a16:rowId xmlns:a16="http://schemas.microsoft.com/office/drawing/2014/main" val="405254739"/>
                  </a:ext>
                </a:extLst>
              </a:tr>
              <a:tr h="1334539">
                <a:tc>
                  <a:txBody>
                    <a:bodyPr/>
                    <a:lstStyle/>
                    <a:p>
                      <a:pPr algn="ctr"/>
                      <a:endParaRPr lang="en-US" sz="2000" dirty="0"/>
                    </a:p>
                    <a:p>
                      <a:pPr algn="ctr"/>
                      <a:r>
                        <a:rPr lang="en-US" sz="2000" dirty="0"/>
                        <a:t>Planned Production</a:t>
                      </a:r>
                    </a:p>
                  </a:txBody>
                  <a:tcPr/>
                </a:tc>
                <a:tc>
                  <a:txBody>
                    <a:bodyPr/>
                    <a:lstStyle/>
                    <a:p>
                      <a:pPr algn="ctr"/>
                      <a:endParaRPr lang="en-US" sz="2000" dirty="0"/>
                    </a:p>
                  </a:txBody>
                  <a:tcPr/>
                </a:tc>
                <a:tc>
                  <a:txBody>
                    <a:bodyPr/>
                    <a:lstStyle/>
                    <a:p>
                      <a:pPr algn="ctr"/>
                      <a:endParaRPr lang="en-US" sz="2000"/>
                    </a:p>
                  </a:txBody>
                  <a:tcPr/>
                </a:tc>
                <a:tc>
                  <a:txBody>
                    <a:bodyPr/>
                    <a:lstStyle/>
                    <a:p>
                      <a:pPr algn="ctr"/>
                      <a:endParaRPr lang="en-US" sz="2000" dirty="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dirty="0"/>
                    </a:p>
                  </a:txBody>
                  <a:tcPr/>
                </a:tc>
                <a:extLst>
                  <a:ext uri="{0D108BD9-81ED-4DB2-BD59-A6C34878D82A}">
                    <a16:rowId xmlns:a16="http://schemas.microsoft.com/office/drawing/2014/main" val="3620926695"/>
                  </a:ext>
                </a:extLst>
              </a:tr>
              <a:tr h="1356261">
                <a:tc>
                  <a:txBody>
                    <a:bodyPr/>
                    <a:lstStyle/>
                    <a:p>
                      <a:pPr algn="ctr"/>
                      <a:r>
                        <a:rPr lang="en-US" sz="2000" dirty="0"/>
                        <a:t>Planned Inventory</a:t>
                      </a:r>
                    </a:p>
                    <a:p>
                      <a:pPr algn="ctr"/>
                      <a:r>
                        <a:rPr lang="en-US" sz="2000" dirty="0"/>
                        <a:t>(450)</a:t>
                      </a:r>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a:p>
                  </a:txBody>
                  <a:tcPr/>
                </a:tc>
                <a:tc>
                  <a:txBody>
                    <a:bodyPr/>
                    <a:lstStyle/>
                    <a:p>
                      <a:pPr algn="ctr"/>
                      <a:endParaRPr lang="en-US" sz="2000" b="0" i="0" kern="1200" dirty="0">
                        <a:solidFill>
                          <a:schemeClr val="dk1"/>
                        </a:solidFill>
                        <a:effectLst/>
                        <a:latin typeface="+mn-lt"/>
                        <a:ea typeface="+mn-ea"/>
                        <a:cs typeface="+mn-cs"/>
                      </a:endParaRPr>
                    </a:p>
                    <a:p>
                      <a:pPr algn="ctr"/>
                      <a:r>
                        <a:rPr lang="en-US" sz="2000" b="0" i="0" kern="1200" dirty="0">
                          <a:solidFill>
                            <a:schemeClr val="dk1"/>
                          </a:solidFill>
                          <a:effectLst/>
                          <a:latin typeface="+mn-lt"/>
                          <a:ea typeface="+mn-ea"/>
                          <a:cs typeface="+mn-cs"/>
                        </a:rPr>
                        <a:t>~</a:t>
                      </a:r>
                      <a:r>
                        <a:rPr lang="en-US" sz="3200" dirty="0"/>
                        <a:t>200</a:t>
                      </a:r>
                    </a:p>
                  </a:txBody>
                  <a:tcPr/>
                </a:tc>
                <a:tc>
                  <a:txBody>
                    <a:bodyPr/>
                    <a:lstStyle/>
                    <a:p>
                      <a:pPr algn="ctr"/>
                      <a:endParaRPr lang="en-US" sz="2000" dirty="0"/>
                    </a:p>
                  </a:txBody>
                  <a:tcPr/>
                </a:tc>
                <a:extLst>
                  <a:ext uri="{0D108BD9-81ED-4DB2-BD59-A6C34878D82A}">
                    <a16:rowId xmlns:a16="http://schemas.microsoft.com/office/drawing/2014/main" val="298202928"/>
                  </a:ext>
                </a:extLst>
              </a:tr>
            </a:tbl>
          </a:graphicData>
        </a:graphic>
      </p:graphicFrame>
      <p:sp>
        <p:nvSpPr>
          <p:cNvPr id="4" name="TextBox 3">
            <a:extLst>
              <a:ext uri="{FF2B5EF4-FFF2-40B4-BE49-F238E27FC236}">
                <a16:creationId xmlns:a16="http://schemas.microsoft.com/office/drawing/2014/main" id="{4B34C6A7-8649-4096-916E-C126F3411969}"/>
              </a:ext>
            </a:extLst>
          </p:cNvPr>
          <p:cNvSpPr txBox="1"/>
          <p:nvPr/>
        </p:nvSpPr>
        <p:spPr>
          <a:xfrm>
            <a:off x="10829026" y="2116347"/>
            <a:ext cx="768159" cy="400110"/>
          </a:xfrm>
          <a:prstGeom prst="rect">
            <a:avLst/>
          </a:prstGeom>
          <a:noFill/>
        </p:spPr>
        <p:txBody>
          <a:bodyPr wrap="none" rtlCol="0">
            <a:spAutoFit/>
          </a:bodyPr>
          <a:lstStyle/>
          <a:p>
            <a:r>
              <a:rPr lang="en-US" sz="2000" dirty="0"/>
              <a:t>5,600</a:t>
            </a:r>
          </a:p>
        </p:txBody>
      </p:sp>
    </p:spTree>
    <p:extLst>
      <p:ext uri="{BB962C8B-B14F-4D97-AF65-F5344CB8AC3E}">
        <p14:creationId xmlns:p14="http://schemas.microsoft.com/office/powerpoint/2010/main" val="361820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815F-C050-41B4-9E34-B8E90B27D580}"/>
              </a:ext>
            </a:extLst>
          </p:cNvPr>
          <p:cNvSpPr>
            <a:spLocks noGrp="1"/>
          </p:cNvSpPr>
          <p:nvPr>
            <p:ph type="title"/>
          </p:nvPr>
        </p:nvSpPr>
        <p:spPr/>
        <p:txBody>
          <a:bodyPr/>
          <a:lstStyle/>
          <a:p>
            <a:pPr algn="ctr"/>
            <a:r>
              <a:rPr lang="en-US" dirty="0"/>
              <a:t>Calculate Planned Production Rate for a Level Production Plan</a:t>
            </a:r>
          </a:p>
        </p:txBody>
      </p:sp>
      <p:sp>
        <p:nvSpPr>
          <p:cNvPr id="3" name="TextBox 2">
            <a:extLst>
              <a:ext uri="{FF2B5EF4-FFF2-40B4-BE49-F238E27FC236}">
                <a16:creationId xmlns:a16="http://schemas.microsoft.com/office/drawing/2014/main" id="{8C42EBC9-CF6C-406B-82F3-652F595E2DAE}"/>
              </a:ext>
            </a:extLst>
          </p:cNvPr>
          <p:cNvSpPr txBox="1"/>
          <p:nvPr/>
        </p:nvSpPr>
        <p:spPr>
          <a:xfrm>
            <a:off x="695869" y="2754701"/>
            <a:ext cx="11152517" cy="523220"/>
          </a:xfrm>
          <a:prstGeom prst="rect">
            <a:avLst/>
          </a:prstGeom>
          <a:noFill/>
        </p:spPr>
        <p:txBody>
          <a:bodyPr wrap="square" rtlCol="0">
            <a:spAutoFit/>
          </a:bodyPr>
          <a:lstStyle/>
          <a:p>
            <a:r>
              <a:rPr lang="en-US" sz="2800" b="1" dirty="0"/>
              <a:t>Forecast Demand – Beginning Inventory + Ending Inventory = Production </a:t>
            </a:r>
          </a:p>
        </p:txBody>
      </p:sp>
      <p:sp>
        <p:nvSpPr>
          <p:cNvPr id="4" name="TextBox 3">
            <a:extLst>
              <a:ext uri="{FF2B5EF4-FFF2-40B4-BE49-F238E27FC236}">
                <a16:creationId xmlns:a16="http://schemas.microsoft.com/office/drawing/2014/main" id="{2EF04E96-BE1D-4B80-B4B9-1C714CA2671A}"/>
              </a:ext>
            </a:extLst>
          </p:cNvPr>
          <p:cNvSpPr txBox="1"/>
          <p:nvPr/>
        </p:nvSpPr>
        <p:spPr>
          <a:xfrm>
            <a:off x="4209907" y="3614586"/>
            <a:ext cx="3865161" cy="523220"/>
          </a:xfrm>
          <a:prstGeom prst="rect">
            <a:avLst/>
          </a:prstGeom>
          <a:noFill/>
        </p:spPr>
        <p:txBody>
          <a:bodyPr wrap="none" rtlCol="0">
            <a:spAutoFit/>
          </a:bodyPr>
          <a:lstStyle/>
          <a:p>
            <a:r>
              <a:rPr lang="en-US" sz="2800" b="1" dirty="0"/>
              <a:t>5600 – 450 + 200 = 5,350</a:t>
            </a:r>
          </a:p>
        </p:txBody>
      </p:sp>
      <p:sp>
        <p:nvSpPr>
          <p:cNvPr id="5" name="TextBox 4">
            <a:extLst>
              <a:ext uri="{FF2B5EF4-FFF2-40B4-BE49-F238E27FC236}">
                <a16:creationId xmlns:a16="http://schemas.microsoft.com/office/drawing/2014/main" id="{FE54BC74-4435-478B-B1EA-3178D6625DA0}"/>
              </a:ext>
            </a:extLst>
          </p:cNvPr>
          <p:cNvSpPr txBox="1"/>
          <p:nvPr/>
        </p:nvSpPr>
        <p:spPr>
          <a:xfrm>
            <a:off x="3489292" y="4422447"/>
            <a:ext cx="5306389" cy="523220"/>
          </a:xfrm>
          <a:prstGeom prst="rect">
            <a:avLst/>
          </a:prstGeom>
          <a:noFill/>
        </p:spPr>
        <p:txBody>
          <a:bodyPr wrap="none" rtlCol="0">
            <a:spAutoFit/>
          </a:bodyPr>
          <a:lstStyle/>
          <a:p>
            <a:r>
              <a:rPr lang="en-US" sz="2800" b="1" dirty="0"/>
              <a:t>5,350 / 6 = 892 Pixel 4’s per period</a:t>
            </a:r>
          </a:p>
        </p:txBody>
      </p:sp>
    </p:spTree>
    <p:extLst>
      <p:ext uri="{BB962C8B-B14F-4D97-AF65-F5344CB8AC3E}">
        <p14:creationId xmlns:p14="http://schemas.microsoft.com/office/powerpoint/2010/main" val="112813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9D36B47-1394-459D-B19D-DA6A0344A0A6}"/>
              </a:ext>
            </a:extLst>
          </p:cNvPr>
          <p:cNvGraphicFramePr>
            <a:graphicFrameLocks noGrp="1"/>
          </p:cNvGraphicFramePr>
          <p:nvPr>
            <p:extLst/>
          </p:nvPr>
        </p:nvGraphicFramePr>
        <p:xfrm>
          <a:off x="1109932" y="253042"/>
          <a:ext cx="9828368" cy="4117676"/>
        </p:xfrm>
        <a:graphic>
          <a:graphicData uri="http://schemas.openxmlformats.org/drawingml/2006/table">
            <a:tbl>
              <a:tblPr firstRow="1" bandRow="1">
                <a:tableStyleId>{5C22544A-7EE6-4342-B048-85BDC9FD1C3A}</a:tableStyleId>
              </a:tblPr>
              <a:tblGrid>
                <a:gridCol w="1339970">
                  <a:extLst>
                    <a:ext uri="{9D8B030D-6E8A-4147-A177-3AD203B41FA5}">
                      <a16:colId xmlns:a16="http://schemas.microsoft.com/office/drawing/2014/main" val="4277471465"/>
                    </a:ext>
                  </a:extLst>
                </a:gridCol>
                <a:gridCol w="1117122">
                  <a:extLst>
                    <a:ext uri="{9D8B030D-6E8A-4147-A177-3AD203B41FA5}">
                      <a16:colId xmlns:a16="http://schemas.microsoft.com/office/drawing/2014/main" val="3644905722"/>
                    </a:ext>
                  </a:extLst>
                </a:gridCol>
                <a:gridCol w="1228546">
                  <a:extLst>
                    <a:ext uri="{9D8B030D-6E8A-4147-A177-3AD203B41FA5}">
                      <a16:colId xmlns:a16="http://schemas.microsoft.com/office/drawing/2014/main" val="3448081390"/>
                    </a:ext>
                  </a:extLst>
                </a:gridCol>
                <a:gridCol w="1228546">
                  <a:extLst>
                    <a:ext uri="{9D8B030D-6E8A-4147-A177-3AD203B41FA5}">
                      <a16:colId xmlns:a16="http://schemas.microsoft.com/office/drawing/2014/main" val="1155086347"/>
                    </a:ext>
                  </a:extLst>
                </a:gridCol>
                <a:gridCol w="1228546">
                  <a:extLst>
                    <a:ext uri="{9D8B030D-6E8A-4147-A177-3AD203B41FA5}">
                      <a16:colId xmlns:a16="http://schemas.microsoft.com/office/drawing/2014/main" val="2310783073"/>
                    </a:ext>
                  </a:extLst>
                </a:gridCol>
                <a:gridCol w="1228546">
                  <a:extLst>
                    <a:ext uri="{9D8B030D-6E8A-4147-A177-3AD203B41FA5}">
                      <a16:colId xmlns:a16="http://schemas.microsoft.com/office/drawing/2014/main" val="4074874769"/>
                    </a:ext>
                  </a:extLst>
                </a:gridCol>
                <a:gridCol w="1228546">
                  <a:extLst>
                    <a:ext uri="{9D8B030D-6E8A-4147-A177-3AD203B41FA5}">
                      <a16:colId xmlns:a16="http://schemas.microsoft.com/office/drawing/2014/main" val="153501934"/>
                    </a:ext>
                  </a:extLst>
                </a:gridCol>
                <a:gridCol w="1228546">
                  <a:extLst>
                    <a:ext uri="{9D8B030D-6E8A-4147-A177-3AD203B41FA5}">
                      <a16:colId xmlns:a16="http://schemas.microsoft.com/office/drawing/2014/main" val="2382776526"/>
                    </a:ext>
                  </a:extLst>
                </a:gridCol>
              </a:tblGrid>
              <a:tr h="1025247">
                <a:tc>
                  <a:txBody>
                    <a:bodyPr/>
                    <a:lstStyle/>
                    <a:p>
                      <a:pPr algn="ctr"/>
                      <a:endParaRPr lang="en-US" sz="2800" dirty="0"/>
                    </a:p>
                    <a:p>
                      <a:pPr algn="ctr"/>
                      <a:r>
                        <a:rPr lang="en-US" sz="2800" dirty="0"/>
                        <a:t>Period</a:t>
                      </a:r>
                    </a:p>
                  </a:txBody>
                  <a:tcPr/>
                </a:tc>
                <a:tc>
                  <a:txBody>
                    <a:bodyPr/>
                    <a:lstStyle/>
                    <a:p>
                      <a:pPr algn="ctr"/>
                      <a:endParaRPr lang="en-US" sz="2800" dirty="0"/>
                    </a:p>
                    <a:p>
                      <a:pPr algn="ctr"/>
                      <a:r>
                        <a:rPr lang="en-US" sz="2800" dirty="0"/>
                        <a:t>1</a:t>
                      </a:r>
                    </a:p>
                  </a:txBody>
                  <a:tcPr/>
                </a:tc>
                <a:tc>
                  <a:txBody>
                    <a:bodyPr/>
                    <a:lstStyle/>
                    <a:p>
                      <a:pPr algn="ctr"/>
                      <a:endParaRPr lang="en-US" sz="2800" dirty="0"/>
                    </a:p>
                    <a:p>
                      <a:pPr algn="ctr"/>
                      <a:r>
                        <a:rPr lang="en-US" sz="2800" dirty="0"/>
                        <a:t>2</a:t>
                      </a:r>
                    </a:p>
                  </a:txBody>
                  <a:tcPr/>
                </a:tc>
                <a:tc>
                  <a:txBody>
                    <a:bodyPr/>
                    <a:lstStyle/>
                    <a:p>
                      <a:pPr algn="ctr"/>
                      <a:endParaRPr lang="en-US" sz="2800" dirty="0"/>
                    </a:p>
                    <a:p>
                      <a:pPr algn="ctr"/>
                      <a:r>
                        <a:rPr lang="en-US" sz="2800" dirty="0"/>
                        <a:t>3</a:t>
                      </a:r>
                    </a:p>
                  </a:txBody>
                  <a:tcPr/>
                </a:tc>
                <a:tc>
                  <a:txBody>
                    <a:bodyPr/>
                    <a:lstStyle/>
                    <a:p>
                      <a:pPr algn="ctr"/>
                      <a:endParaRPr lang="en-US" sz="2800" dirty="0"/>
                    </a:p>
                    <a:p>
                      <a:pPr algn="ctr"/>
                      <a:r>
                        <a:rPr lang="en-US" sz="2800" dirty="0"/>
                        <a:t>4</a:t>
                      </a:r>
                    </a:p>
                  </a:txBody>
                  <a:tcPr/>
                </a:tc>
                <a:tc>
                  <a:txBody>
                    <a:bodyPr/>
                    <a:lstStyle/>
                    <a:p>
                      <a:pPr algn="ctr"/>
                      <a:endParaRPr lang="en-US" sz="2800" dirty="0"/>
                    </a:p>
                    <a:p>
                      <a:pPr algn="ctr"/>
                      <a:r>
                        <a:rPr lang="en-US" sz="2800" dirty="0"/>
                        <a:t>5</a:t>
                      </a:r>
                    </a:p>
                  </a:txBody>
                  <a:tcPr/>
                </a:tc>
                <a:tc>
                  <a:txBody>
                    <a:bodyPr/>
                    <a:lstStyle/>
                    <a:p>
                      <a:pPr algn="ctr"/>
                      <a:endParaRPr lang="en-US" sz="2800" dirty="0"/>
                    </a:p>
                    <a:p>
                      <a:pPr algn="ctr"/>
                      <a:r>
                        <a:rPr lang="en-US" sz="2800" dirty="0"/>
                        <a:t>6</a:t>
                      </a:r>
                    </a:p>
                  </a:txBody>
                  <a:tcPr/>
                </a:tc>
                <a:tc>
                  <a:txBody>
                    <a:bodyPr/>
                    <a:lstStyle/>
                    <a:p>
                      <a:pPr algn="ctr"/>
                      <a:endParaRPr lang="en-US" sz="2800" dirty="0"/>
                    </a:p>
                    <a:p>
                      <a:pPr algn="ctr"/>
                      <a:r>
                        <a:rPr lang="en-US" sz="2800" dirty="0"/>
                        <a:t>Total</a:t>
                      </a:r>
                    </a:p>
                  </a:txBody>
                  <a:tcPr/>
                </a:tc>
                <a:extLst>
                  <a:ext uri="{0D108BD9-81ED-4DB2-BD59-A6C34878D82A}">
                    <a16:rowId xmlns:a16="http://schemas.microsoft.com/office/drawing/2014/main" val="3079238430"/>
                  </a:ext>
                </a:extLst>
              </a:tr>
              <a:tr h="1025247">
                <a:tc>
                  <a:txBody>
                    <a:bodyPr/>
                    <a:lstStyle/>
                    <a:p>
                      <a:pPr algn="ctr"/>
                      <a:endParaRPr lang="en-US" sz="2000" dirty="0"/>
                    </a:p>
                    <a:p>
                      <a:pPr algn="ctr"/>
                      <a:r>
                        <a:rPr lang="en-US" sz="2000" dirty="0"/>
                        <a:t>Forecast Demand</a:t>
                      </a:r>
                    </a:p>
                  </a:txBody>
                  <a:tcPr/>
                </a:tc>
                <a:tc>
                  <a:txBody>
                    <a:bodyPr/>
                    <a:lstStyle/>
                    <a:p>
                      <a:pPr algn="ctr"/>
                      <a:endParaRPr lang="en-US" sz="2000" dirty="0"/>
                    </a:p>
                    <a:p>
                      <a:pPr algn="ctr"/>
                      <a:r>
                        <a:rPr lang="en-US" sz="2000" dirty="0"/>
                        <a:t>1300</a:t>
                      </a:r>
                    </a:p>
                  </a:txBody>
                  <a:tcPr/>
                </a:tc>
                <a:tc>
                  <a:txBody>
                    <a:bodyPr/>
                    <a:lstStyle/>
                    <a:p>
                      <a:pPr algn="ctr"/>
                      <a:endParaRPr lang="en-US" sz="2000" dirty="0"/>
                    </a:p>
                    <a:p>
                      <a:pPr algn="ctr"/>
                      <a:r>
                        <a:rPr lang="en-US" sz="2000" dirty="0"/>
                        <a:t>1200</a:t>
                      </a:r>
                    </a:p>
                  </a:txBody>
                  <a:tcPr/>
                </a:tc>
                <a:tc>
                  <a:txBody>
                    <a:bodyPr/>
                    <a:lstStyle/>
                    <a:p>
                      <a:pPr algn="ctr"/>
                      <a:endParaRPr lang="en-US" sz="2000" dirty="0"/>
                    </a:p>
                    <a:p>
                      <a:pPr algn="ctr"/>
                      <a:r>
                        <a:rPr lang="en-US" sz="2000" dirty="0"/>
                        <a:t>800</a:t>
                      </a:r>
                    </a:p>
                  </a:txBody>
                  <a:tcPr/>
                </a:tc>
                <a:tc>
                  <a:txBody>
                    <a:bodyPr/>
                    <a:lstStyle/>
                    <a:p>
                      <a:pPr algn="ctr"/>
                      <a:endParaRPr lang="en-US" sz="2000" dirty="0"/>
                    </a:p>
                    <a:p>
                      <a:pPr algn="ctr"/>
                      <a:r>
                        <a:rPr lang="en-US" sz="2000" dirty="0"/>
                        <a:t>600</a:t>
                      </a:r>
                    </a:p>
                  </a:txBody>
                  <a:tcPr/>
                </a:tc>
                <a:tc>
                  <a:txBody>
                    <a:bodyPr/>
                    <a:lstStyle/>
                    <a:p>
                      <a:pPr algn="ctr"/>
                      <a:endParaRPr lang="en-US" sz="2000" dirty="0"/>
                    </a:p>
                    <a:p>
                      <a:pPr algn="ctr"/>
                      <a:r>
                        <a:rPr lang="en-US" sz="2000" dirty="0"/>
                        <a:t>800</a:t>
                      </a:r>
                    </a:p>
                  </a:txBody>
                  <a:tcPr/>
                </a:tc>
                <a:tc>
                  <a:txBody>
                    <a:bodyPr/>
                    <a:lstStyle/>
                    <a:p>
                      <a:pPr algn="ctr"/>
                      <a:endParaRPr lang="en-US" sz="2000" dirty="0"/>
                    </a:p>
                    <a:p>
                      <a:pPr algn="ctr"/>
                      <a:r>
                        <a:rPr lang="en-US" sz="2000" dirty="0"/>
                        <a:t>900</a:t>
                      </a:r>
                    </a:p>
                  </a:txBody>
                  <a:tcPr/>
                </a:tc>
                <a:tc>
                  <a:txBody>
                    <a:bodyPr/>
                    <a:lstStyle/>
                    <a:p>
                      <a:pPr algn="ctr"/>
                      <a:endParaRPr lang="en-US" sz="2000" dirty="0"/>
                    </a:p>
                    <a:p>
                      <a:pPr algn="ctr"/>
                      <a:r>
                        <a:rPr lang="en-US" sz="2000" b="0" dirty="0"/>
                        <a:t>5,600</a:t>
                      </a:r>
                    </a:p>
                  </a:txBody>
                  <a:tcPr/>
                </a:tc>
                <a:extLst>
                  <a:ext uri="{0D108BD9-81ED-4DB2-BD59-A6C34878D82A}">
                    <a16:rowId xmlns:a16="http://schemas.microsoft.com/office/drawing/2014/main" val="405254739"/>
                  </a:ext>
                </a:extLst>
              </a:tr>
              <a:tr h="1025247">
                <a:tc>
                  <a:txBody>
                    <a:bodyPr/>
                    <a:lstStyle/>
                    <a:p>
                      <a:pPr algn="ctr"/>
                      <a:endParaRPr lang="en-US" sz="2000" dirty="0"/>
                    </a:p>
                    <a:p>
                      <a:pPr algn="ctr"/>
                      <a:r>
                        <a:rPr lang="en-US" sz="2000" dirty="0"/>
                        <a:t>Planned Production</a:t>
                      </a:r>
                    </a:p>
                  </a:txBody>
                  <a:tcPr/>
                </a:tc>
                <a:tc>
                  <a:txBody>
                    <a:bodyPr/>
                    <a:lstStyle/>
                    <a:p>
                      <a:pPr algn="ctr"/>
                      <a:endParaRPr lang="en-US" sz="2000" dirty="0"/>
                    </a:p>
                    <a:p>
                      <a:pPr algn="ctr"/>
                      <a:r>
                        <a:rPr lang="en-US" sz="2000" dirty="0"/>
                        <a:t>892</a:t>
                      </a:r>
                    </a:p>
                  </a:txBody>
                  <a:tcPr/>
                </a:tc>
                <a:tc>
                  <a:txBody>
                    <a:bodyPr/>
                    <a:lstStyle/>
                    <a:p>
                      <a:pPr algn="ctr"/>
                      <a:endParaRPr lang="en-US" sz="2000" dirty="0"/>
                    </a:p>
                    <a:p>
                      <a:pPr algn="ctr"/>
                      <a:r>
                        <a:rPr lang="en-US" sz="2000" dirty="0"/>
                        <a:t>892</a:t>
                      </a:r>
                    </a:p>
                  </a:txBody>
                  <a:tcPr/>
                </a:tc>
                <a:tc>
                  <a:txBody>
                    <a:bodyPr/>
                    <a:lstStyle/>
                    <a:p>
                      <a:pPr algn="ctr"/>
                      <a:endParaRPr lang="en-US" sz="2000" dirty="0"/>
                    </a:p>
                    <a:p>
                      <a:pPr algn="ctr"/>
                      <a:r>
                        <a:rPr lang="en-US" sz="2000" dirty="0"/>
                        <a:t>892</a:t>
                      </a:r>
                    </a:p>
                  </a:txBody>
                  <a:tcPr/>
                </a:tc>
                <a:tc>
                  <a:txBody>
                    <a:bodyPr/>
                    <a:lstStyle/>
                    <a:p>
                      <a:pPr algn="ctr"/>
                      <a:endParaRPr lang="en-US" sz="2000" dirty="0"/>
                    </a:p>
                    <a:p>
                      <a:pPr algn="ctr"/>
                      <a:r>
                        <a:rPr lang="en-US" sz="2000" dirty="0"/>
                        <a:t>892</a:t>
                      </a:r>
                    </a:p>
                  </a:txBody>
                  <a:tcPr/>
                </a:tc>
                <a:tc>
                  <a:txBody>
                    <a:bodyPr/>
                    <a:lstStyle/>
                    <a:p>
                      <a:pPr algn="ctr"/>
                      <a:endParaRPr lang="en-US" sz="2000" dirty="0"/>
                    </a:p>
                    <a:p>
                      <a:pPr algn="ctr"/>
                      <a:r>
                        <a:rPr lang="en-US" sz="2000" dirty="0"/>
                        <a:t>892</a:t>
                      </a:r>
                    </a:p>
                  </a:txBody>
                  <a:tcPr/>
                </a:tc>
                <a:tc>
                  <a:txBody>
                    <a:bodyPr/>
                    <a:lstStyle/>
                    <a:p>
                      <a:pPr algn="ctr"/>
                      <a:endParaRPr lang="en-US" sz="2000" dirty="0"/>
                    </a:p>
                    <a:p>
                      <a:pPr algn="ctr"/>
                      <a:r>
                        <a:rPr lang="en-US" sz="2000" dirty="0"/>
                        <a:t>892</a:t>
                      </a:r>
                    </a:p>
                  </a:txBody>
                  <a:tcPr/>
                </a:tc>
                <a:tc>
                  <a:txBody>
                    <a:bodyPr/>
                    <a:lstStyle/>
                    <a:p>
                      <a:pPr algn="ctr"/>
                      <a:endParaRPr lang="en-US" sz="2000" dirty="0"/>
                    </a:p>
                    <a:p>
                      <a:pPr algn="ctr"/>
                      <a:r>
                        <a:rPr lang="en-US" sz="2000" dirty="0"/>
                        <a:t>5,350</a:t>
                      </a:r>
                    </a:p>
                  </a:txBody>
                  <a:tcPr/>
                </a:tc>
                <a:extLst>
                  <a:ext uri="{0D108BD9-81ED-4DB2-BD59-A6C34878D82A}">
                    <a16:rowId xmlns:a16="http://schemas.microsoft.com/office/drawing/2014/main" val="3620926695"/>
                  </a:ext>
                </a:extLst>
              </a:tr>
              <a:tr h="1041935">
                <a:tc>
                  <a:txBody>
                    <a:bodyPr/>
                    <a:lstStyle/>
                    <a:p>
                      <a:pPr algn="ctr"/>
                      <a:r>
                        <a:rPr lang="en-US" sz="2000" dirty="0"/>
                        <a:t>Planned Inventory</a:t>
                      </a:r>
                    </a:p>
                    <a:p>
                      <a:pPr algn="ctr"/>
                      <a:r>
                        <a:rPr lang="en-US" sz="2000" dirty="0"/>
                        <a:t>(450)</a:t>
                      </a:r>
                    </a:p>
                  </a:txBody>
                  <a:tcPr/>
                </a:tc>
                <a:tc>
                  <a:txBody>
                    <a:bodyPr/>
                    <a:lstStyle/>
                    <a:p>
                      <a:pPr algn="ctr"/>
                      <a:endParaRPr lang="en-US" sz="2000" dirty="0"/>
                    </a:p>
                    <a:p>
                      <a:pPr algn="ctr"/>
                      <a:r>
                        <a:rPr lang="en-US" sz="2000" dirty="0"/>
                        <a:t>42</a:t>
                      </a:r>
                    </a:p>
                  </a:txBody>
                  <a:tcPr/>
                </a:tc>
                <a:tc>
                  <a:txBody>
                    <a:bodyPr/>
                    <a:lstStyle/>
                    <a:p>
                      <a:pPr algn="ctr"/>
                      <a:endParaRPr lang="en-US" sz="2000" dirty="0"/>
                    </a:p>
                    <a:p>
                      <a:pPr algn="ctr"/>
                      <a:r>
                        <a:rPr lang="en-US" sz="2000" b="0" dirty="0"/>
                        <a:t>-266</a:t>
                      </a:r>
                    </a:p>
                  </a:txBody>
                  <a:tcPr/>
                </a:tc>
                <a:tc>
                  <a:txBody>
                    <a:bodyPr/>
                    <a:lstStyle/>
                    <a:p>
                      <a:pPr algn="ctr"/>
                      <a:endParaRPr lang="en-US" sz="2000" dirty="0"/>
                    </a:p>
                    <a:p>
                      <a:pPr algn="ctr"/>
                      <a:r>
                        <a:rPr lang="en-US" sz="2000" b="0" dirty="0"/>
                        <a:t>-174</a:t>
                      </a:r>
                    </a:p>
                  </a:txBody>
                  <a:tcPr/>
                </a:tc>
                <a:tc>
                  <a:txBody>
                    <a:bodyPr/>
                    <a:lstStyle/>
                    <a:p>
                      <a:pPr algn="ctr"/>
                      <a:endParaRPr lang="en-US" sz="2000" dirty="0"/>
                    </a:p>
                    <a:p>
                      <a:pPr algn="ctr"/>
                      <a:r>
                        <a:rPr lang="en-US" sz="2000" dirty="0"/>
                        <a:t>118</a:t>
                      </a:r>
                    </a:p>
                  </a:txBody>
                  <a:tcPr/>
                </a:tc>
                <a:tc>
                  <a:txBody>
                    <a:bodyPr/>
                    <a:lstStyle/>
                    <a:p>
                      <a:pPr algn="ctr"/>
                      <a:endParaRPr lang="en-US" sz="2000" dirty="0"/>
                    </a:p>
                    <a:p>
                      <a:pPr algn="ctr"/>
                      <a:r>
                        <a:rPr lang="en-US" sz="2000" dirty="0"/>
                        <a:t>210</a:t>
                      </a:r>
                    </a:p>
                  </a:txBody>
                  <a:tcPr/>
                </a:tc>
                <a:tc>
                  <a:txBody>
                    <a:bodyPr/>
                    <a:lstStyle/>
                    <a:p>
                      <a:pPr algn="ctr"/>
                      <a:endParaRPr lang="en-US" sz="2000" dirty="0"/>
                    </a:p>
                    <a:p>
                      <a:pPr algn="ctr"/>
                      <a:r>
                        <a:rPr lang="en-US" sz="2000" dirty="0"/>
                        <a:t>202</a:t>
                      </a:r>
                    </a:p>
                  </a:txBody>
                  <a:tcPr/>
                </a:tc>
                <a:tc>
                  <a:txBody>
                    <a:bodyPr/>
                    <a:lstStyle/>
                    <a:p>
                      <a:pPr algn="ctr"/>
                      <a:endParaRPr lang="en-US" sz="2000" dirty="0"/>
                    </a:p>
                    <a:p>
                      <a:pPr algn="ctr"/>
                      <a:endParaRPr lang="en-US" sz="2000" dirty="0"/>
                    </a:p>
                  </a:txBody>
                  <a:tcPr/>
                </a:tc>
                <a:extLst>
                  <a:ext uri="{0D108BD9-81ED-4DB2-BD59-A6C34878D82A}">
                    <a16:rowId xmlns:a16="http://schemas.microsoft.com/office/drawing/2014/main" val="298202928"/>
                  </a:ext>
                </a:extLst>
              </a:tr>
            </a:tbl>
          </a:graphicData>
        </a:graphic>
      </p:graphicFrame>
      <p:sp>
        <p:nvSpPr>
          <p:cNvPr id="2" name="TextBox 1">
            <a:extLst>
              <a:ext uri="{FF2B5EF4-FFF2-40B4-BE49-F238E27FC236}">
                <a16:creationId xmlns:a16="http://schemas.microsoft.com/office/drawing/2014/main" id="{E2293253-C60C-434D-A91C-50CDBB56CB3A}"/>
              </a:ext>
            </a:extLst>
          </p:cNvPr>
          <p:cNvSpPr txBox="1"/>
          <p:nvPr/>
        </p:nvSpPr>
        <p:spPr>
          <a:xfrm>
            <a:off x="2642971" y="4577751"/>
            <a:ext cx="6906058" cy="461665"/>
          </a:xfrm>
          <a:prstGeom prst="rect">
            <a:avLst/>
          </a:prstGeom>
          <a:noFill/>
        </p:spPr>
        <p:txBody>
          <a:bodyPr wrap="none" rtlCol="0">
            <a:spAutoFit/>
          </a:bodyPr>
          <a:lstStyle/>
          <a:p>
            <a:r>
              <a:rPr lang="en-US" sz="2400" b="1" dirty="0"/>
              <a:t>Problems: Period 2 and 3 contain negative inventory.</a:t>
            </a:r>
          </a:p>
        </p:txBody>
      </p:sp>
      <p:sp>
        <p:nvSpPr>
          <p:cNvPr id="4" name="TextBox 3">
            <a:extLst>
              <a:ext uri="{FF2B5EF4-FFF2-40B4-BE49-F238E27FC236}">
                <a16:creationId xmlns:a16="http://schemas.microsoft.com/office/drawing/2014/main" id="{7F1670D1-34E3-458D-BDB3-732FD2643F10}"/>
              </a:ext>
            </a:extLst>
          </p:cNvPr>
          <p:cNvSpPr txBox="1"/>
          <p:nvPr/>
        </p:nvSpPr>
        <p:spPr>
          <a:xfrm>
            <a:off x="1304656" y="5539750"/>
            <a:ext cx="9582688" cy="461665"/>
          </a:xfrm>
          <a:prstGeom prst="rect">
            <a:avLst/>
          </a:prstGeom>
          <a:noFill/>
        </p:spPr>
        <p:txBody>
          <a:bodyPr wrap="none" rtlCol="0">
            <a:spAutoFit/>
          </a:bodyPr>
          <a:lstStyle/>
          <a:p>
            <a:r>
              <a:rPr lang="en-US" sz="2400" b="1" dirty="0"/>
              <a:t>Potential Solution: Begin production plan with more Pixel 4’s in inventory.</a:t>
            </a:r>
          </a:p>
        </p:txBody>
      </p:sp>
    </p:spTree>
    <p:extLst>
      <p:ext uri="{BB962C8B-B14F-4D97-AF65-F5344CB8AC3E}">
        <p14:creationId xmlns:p14="http://schemas.microsoft.com/office/powerpoint/2010/main" val="249417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DA203-62D4-48A1-B43F-B9B82FDA3A95}"/>
              </a:ext>
            </a:extLst>
          </p:cNvPr>
          <p:cNvSpPr>
            <a:spLocks noGrp="1"/>
          </p:cNvSpPr>
          <p:nvPr>
            <p:ph type="ctrTitle"/>
          </p:nvPr>
        </p:nvSpPr>
        <p:spPr>
          <a:xfrm>
            <a:off x="1443789" y="1088481"/>
            <a:ext cx="9144000" cy="1023437"/>
          </a:xfrm>
        </p:spPr>
        <p:txBody>
          <a:bodyPr>
            <a:normAutofit/>
          </a:bodyPr>
          <a:lstStyle/>
          <a:p>
            <a:pPr algn="ctr"/>
            <a:r>
              <a:rPr lang="en-US" sz="5400" dirty="0"/>
              <a:t>Budgeting using Excel</a:t>
            </a:r>
          </a:p>
        </p:txBody>
      </p:sp>
      <p:sp>
        <p:nvSpPr>
          <p:cNvPr id="3" name="Subtitle 2">
            <a:extLst>
              <a:ext uri="{FF2B5EF4-FFF2-40B4-BE49-F238E27FC236}">
                <a16:creationId xmlns:a16="http://schemas.microsoft.com/office/drawing/2014/main" id="{B1CAEF39-93F3-4A1D-AD80-7B8FB8742EE1}"/>
              </a:ext>
            </a:extLst>
          </p:cNvPr>
          <p:cNvSpPr>
            <a:spLocks noGrp="1"/>
          </p:cNvSpPr>
          <p:nvPr>
            <p:ph type="subTitle" idx="1"/>
          </p:nvPr>
        </p:nvSpPr>
        <p:spPr/>
        <p:txBody>
          <a:bodyPr>
            <a:normAutofit/>
          </a:bodyPr>
          <a:lstStyle/>
          <a:p>
            <a:r>
              <a:rPr lang="en-US" dirty="0"/>
              <a:t>By </a:t>
            </a:r>
          </a:p>
          <a:p>
            <a:r>
              <a:rPr lang="en-US" dirty="0"/>
              <a:t>Laura E Monge</a:t>
            </a:r>
          </a:p>
          <a:p>
            <a:r>
              <a:rPr lang="en-US" dirty="0"/>
              <a:t>Financial Analyst Major</a:t>
            </a:r>
          </a:p>
        </p:txBody>
      </p:sp>
      <p:pic>
        <p:nvPicPr>
          <p:cNvPr id="6" name="Picture 5">
            <a:extLst>
              <a:ext uri="{FF2B5EF4-FFF2-40B4-BE49-F238E27FC236}">
                <a16:creationId xmlns:a16="http://schemas.microsoft.com/office/drawing/2014/main" id="{D7688EBB-7A88-4D7F-B31B-330483060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9053" y="3561087"/>
            <a:ext cx="4018547" cy="2270218"/>
          </a:xfrm>
          <a:prstGeom prst="rect">
            <a:avLst/>
          </a:prstGeom>
        </p:spPr>
      </p:pic>
    </p:spTree>
    <p:extLst>
      <p:ext uri="{BB962C8B-B14F-4D97-AF65-F5344CB8AC3E}">
        <p14:creationId xmlns:p14="http://schemas.microsoft.com/office/powerpoint/2010/main" val="31956017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25E2D-F1FA-40A5-B30C-288ECAA064B0}"/>
              </a:ext>
            </a:extLst>
          </p:cNvPr>
          <p:cNvSpPr>
            <a:spLocks noGrp="1"/>
          </p:cNvSpPr>
          <p:nvPr>
            <p:ph type="title"/>
          </p:nvPr>
        </p:nvSpPr>
        <p:spPr/>
        <p:txBody>
          <a:bodyPr/>
          <a:lstStyle/>
          <a:p>
            <a:pPr algn="ctr"/>
            <a:r>
              <a:rPr lang="en-US" b="1" dirty="0"/>
              <a:t>Budgeting  using Excel</a:t>
            </a:r>
          </a:p>
        </p:txBody>
      </p:sp>
      <p:sp>
        <p:nvSpPr>
          <p:cNvPr id="3" name="Content Placeholder 2">
            <a:extLst>
              <a:ext uri="{FF2B5EF4-FFF2-40B4-BE49-F238E27FC236}">
                <a16:creationId xmlns:a16="http://schemas.microsoft.com/office/drawing/2014/main" id="{8C2917A4-796D-47F8-A28C-39C36F3BC063}"/>
              </a:ext>
            </a:extLst>
          </p:cNvPr>
          <p:cNvSpPr>
            <a:spLocks noGrp="1"/>
          </p:cNvSpPr>
          <p:nvPr>
            <p:ph sz="half" idx="1"/>
          </p:nvPr>
        </p:nvSpPr>
        <p:spPr>
          <a:xfrm>
            <a:off x="1447331" y="2010879"/>
            <a:ext cx="3926774" cy="1205564"/>
          </a:xfrm>
        </p:spPr>
        <p:txBody>
          <a:bodyPr>
            <a:normAutofit fontScale="92500" lnSpcReduction="10000"/>
          </a:bodyPr>
          <a:lstStyle/>
          <a:p>
            <a:r>
              <a:rPr lang="en-US" dirty="0"/>
              <a:t>Personal Finance (FIN 302)</a:t>
            </a:r>
          </a:p>
          <a:p>
            <a:r>
              <a:rPr lang="en-US" dirty="0"/>
              <a:t>Budget</a:t>
            </a:r>
          </a:p>
          <a:p>
            <a:pPr marL="0" indent="0">
              <a:buNone/>
            </a:pPr>
            <a:endParaRPr lang="en-US" dirty="0"/>
          </a:p>
        </p:txBody>
      </p:sp>
      <p:sp>
        <p:nvSpPr>
          <p:cNvPr id="4" name="Content Placeholder 3">
            <a:extLst>
              <a:ext uri="{FF2B5EF4-FFF2-40B4-BE49-F238E27FC236}">
                <a16:creationId xmlns:a16="http://schemas.microsoft.com/office/drawing/2014/main" id="{CCF84A57-6D46-4A9D-8469-CB1ACEF798AB}"/>
              </a:ext>
            </a:extLst>
          </p:cNvPr>
          <p:cNvSpPr>
            <a:spLocks noGrp="1"/>
          </p:cNvSpPr>
          <p:nvPr>
            <p:ph sz="half" idx="2"/>
          </p:nvPr>
        </p:nvSpPr>
        <p:spPr>
          <a:xfrm>
            <a:off x="6413771" y="2017343"/>
            <a:ext cx="4645152" cy="1205564"/>
          </a:xfrm>
        </p:spPr>
        <p:txBody>
          <a:bodyPr>
            <a:normAutofit fontScale="92500" lnSpcReduction="10000"/>
          </a:bodyPr>
          <a:lstStyle/>
          <a:p>
            <a:r>
              <a:rPr lang="en-US" dirty="0"/>
              <a:t>Quantitate Finance (FIN 359)</a:t>
            </a:r>
          </a:p>
          <a:p>
            <a:r>
              <a:rPr lang="en-US" dirty="0"/>
              <a:t>Microsoft Excel Program</a:t>
            </a:r>
          </a:p>
          <a:p>
            <a:endParaRPr lang="en-US" dirty="0"/>
          </a:p>
        </p:txBody>
      </p:sp>
      <p:pic>
        <p:nvPicPr>
          <p:cNvPr id="7" name="Picture 6">
            <a:extLst>
              <a:ext uri="{FF2B5EF4-FFF2-40B4-BE49-F238E27FC236}">
                <a16:creationId xmlns:a16="http://schemas.microsoft.com/office/drawing/2014/main" id="{41E66A6F-70AD-43E1-A4B7-A4DB2831D3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705" y="2999874"/>
            <a:ext cx="5478379" cy="2697702"/>
          </a:xfrm>
          <a:prstGeom prst="rect">
            <a:avLst/>
          </a:prstGeom>
        </p:spPr>
      </p:pic>
    </p:spTree>
    <p:extLst>
      <p:ext uri="{BB962C8B-B14F-4D97-AF65-F5344CB8AC3E}">
        <p14:creationId xmlns:p14="http://schemas.microsoft.com/office/powerpoint/2010/main" val="34873041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D7ABBA-7924-48DC-8BED-B5507BB8CF1A}"/>
              </a:ext>
            </a:extLst>
          </p:cNvPr>
          <p:cNvSpPr txBox="1"/>
          <p:nvPr/>
        </p:nvSpPr>
        <p:spPr>
          <a:xfrm>
            <a:off x="6485021" y="2203894"/>
            <a:ext cx="4178968" cy="1290033"/>
          </a:xfrm>
          <a:prstGeom prst="rect">
            <a:avLst/>
          </a:prstGeom>
          <a:noFill/>
        </p:spPr>
        <p:txBody>
          <a:bodyPr wrap="square" rtlCol="0">
            <a:spAutoFit/>
          </a:bodyPr>
          <a:lstStyle/>
          <a:p>
            <a:pPr>
              <a:lnSpc>
                <a:spcPct val="150000"/>
              </a:lnSpc>
            </a:pPr>
            <a:r>
              <a:rPr lang="en-US" dirty="0">
                <a:solidFill>
                  <a:srgbClr val="0070C0"/>
                </a:solidFill>
              </a:rPr>
              <a:t>Important Factors that affect budgets:</a:t>
            </a:r>
          </a:p>
          <a:p>
            <a:pPr>
              <a:lnSpc>
                <a:spcPct val="150000"/>
              </a:lnSpc>
            </a:pPr>
            <a:r>
              <a:rPr lang="en-US" dirty="0"/>
              <a:t>Family size, age, money attitudes, and sources of income</a:t>
            </a:r>
          </a:p>
        </p:txBody>
      </p:sp>
      <p:sp>
        <p:nvSpPr>
          <p:cNvPr id="3" name="TextBox 2">
            <a:extLst>
              <a:ext uri="{FF2B5EF4-FFF2-40B4-BE49-F238E27FC236}">
                <a16:creationId xmlns:a16="http://schemas.microsoft.com/office/drawing/2014/main" id="{27F22CC7-44A7-46E6-8E26-6636C886277C}"/>
              </a:ext>
            </a:extLst>
          </p:cNvPr>
          <p:cNvSpPr txBox="1"/>
          <p:nvPr/>
        </p:nvSpPr>
        <p:spPr>
          <a:xfrm>
            <a:off x="3007895" y="393032"/>
            <a:ext cx="5566610" cy="830997"/>
          </a:xfrm>
          <a:prstGeom prst="rect">
            <a:avLst/>
          </a:prstGeom>
          <a:noFill/>
        </p:spPr>
        <p:txBody>
          <a:bodyPr wrap="square" rtlCol="0">
            <a:spAutoFit/>
          </a:bodyPr>
          <a:lstStyle/>
          <a:p>
            <a:pPr algn="ctr"/>
            <a:r>
              <a:rPr lang="en-US" sz="2400" b="1" dirty="0"/>
              <a:t>Fin 302  Personal Finance</a:t>
            </a:r>
          </a:p>
          <a:p>
            <a:pPr algn="ctr"/>
            <a:r>
              <a:rPr lang="en-US" sz="2400" b="1" dirty="0"/>
              <a:t>Budgeting</a:t>
            </a:r>
          </a:p>
        </p:txBody>
      </p:sp>
      <p:sp>
        <p:nvSpPr>
          <p:cNvPr id="4" name="TextBox 3">
            <a:extLst>
              <a:ext uri="{FF2B5EF4-FFF2-40B4-BE49-F238E27FC236}">
                <a16:creationId xmlns:a16="http://schemas.microsoft.com/office/drawing/2014/main" id="{237CE217-7A71-43C8-9AAA-D9A8B01E24A6}"/>
              </a:ext>
            </a:extLst>
          </p:cNvPr>
          <p:cNvSpPr txBox="1"/>
          <p:nvPr/>
        </p:nvSpPr>
        <p:spPr>
          <a:xfrm>
            <a:off x="986589" y="1868905"/>
            <a:ext cx="3769895" cy="2532681"/>
          </a:xfrm>
          <a:prstGeom prst="rect">
            <a:avLst/>
          </a:prstGeom>
          <a:noFill/>
        </p:spPr>
        <p:txBody>
          <a:bodyPr wrap="square" rtlCol="0">
            <a:spAutoFit/>
          </a:bodyPr>
          <a:lstStyle/>
          <a:p>
            <a:r>
              <a:rPr lang="en-US" sz="2000" dirty="0">
                <a:solidFill>
                  <a:srgbClr val="0070C0"/>
                </a:solidFill>
              </a:rPr>
              <a:t>Budgeting Process</a:t>
            </a:r>
          </a:p>
          <a:p>
            <a:pPr marL="342900" indent="-342900">
              <a:lnSpc>
                <a:spcPct val="200000"/>
              </a:lnSpc>
              <a:buAutoNum type="arabicPeriod"/>
            </a:pPr>
            <a:r>
              <a:rPr lang="en-US" dirty="0"/>
              <a:t>Forecasting</a:t>
            </a:r>
          </a:p>
          <a:p>
            <a:pPr marL="342900" indent="-342900">
              <a:lnSpc>
                <a:spcPct val="200000"/>
              </a:lnSpc>
              <a:buAutoNum type="arabicPeriod"/>
            </a:pPr>
            <a:r>
              <a:rPr lang="en-US" dirty="0"/>
              <a:t>Implementing</a:t>
            </a:r>
          </a:p>
          <a:p>
            <a:pPr marL="342900" indent="-342900">
              <a:lnSpc>
                <a:spcPct val="200000"/>
              </a:lnSpc>
              <a:buAutoNum type="arabicPeriod"/>
            </a:pPr>
            <a:r>
              <a:rPr lang="en-US" dirty="0"/>
              <a:t>Monitoring</a:t>
            </a:r>
          </a:p>
          <a:p>
            <a:pPr marL="342900" indent="-342900">
              <a:lnSpc>
                <a:spcPct val="200000"/>
              </a:lnSpc>
              <a:buAutoNum type="arabicPeriod"/>
            </a:pPr>
            <a:r>
              <a:rPr lang="en-US" dirty="0"/>
              <a:t>Reevaluating regularly</a:t>
            </a:r>
          </a:p>
        </p:txBody>
      </p:sp>
      <p:sp>
        <p:nvSpPr>
          <p:cNvPr id="6" name="TextBox 5">
            <a:extLst>
              <a:ext uri="{FF2B5EF4-FFF2-40B4-BE49-F238E27FC236}">
                <a16:creationId xmlns:a16="http://schemas.microsoft.com/office/drawing/2014/main" id="{5DF52EA1-113C-49C6-BDFA-26DCB78FFF3F}"/>
              </a:ext>
            </a:extLst>
          </p:cNvPr>
          <p:cNvSpPr txBox="1"/>
          <p:nvPr/>
        </p:nvSpPr>
        <p:spPr>
          <a:xfrm>
            <a:off x="4948990" y="2339765"/>
            <a:ext cx="5839326" cy="2308324"/>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r>
              <a:rPr lang="en-US" dirty="0">
                <a:hlinkClick r:id="rId2"/>
              </a:rPr>
              <a:t>https://www.lynda.com/Excel-tutorials/Creating-simple-Excel-budget/165644/186636-4.html</a:t>
            </a:r>
            <a:endParaRPr lang="en-US" dirty="0"/>
          </a:p>
        </p:txBody>
      </p:sp>
    </p:spTree>
    <p:extLst>
      <p:ext uri="{BB962C8B-B14F-4D97-AF65-F5344CB8AC3E}">
        <p14:creationId xmlns:p14="http://schemas.microsoft.com/office/powerpoint/2010/main" val="41443982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5124-DA19-404E-BA2C-49BC85CCCF95}"/>
              </a:ext>
            </a:extLst>
          </p:cNvPr>
          <p:cNvSpPr>
            <a:spLocks noGrp="1"/>
          </p:cNvSpPr>
          <p:nvPr>
            <p:ph type="title"/>
          </p:nvPr>
        </p:nvSpPr>
        <p:spPr/>
        <p:txBody>
          <a:bodyPr/>
          <a:lstStyle/>
          <a:p>
            <a:pPr algn="ctr"/>
            <a:r>
              <a:rPr lang="en-US" dirty="0"/>
              <a:t>Fin 359 Quantitate finance</a:t>
            </a:r>
          </a:p>
        </p:txBody>
      </p:sp>
      <p:sp>
        <p:nvSpPr>
          <p:cNvPr id="3" name="Content Placeholder 2">
            <a:extLst>
              <a:ext uri="{FF2B5EF4-FFF2-40B4-BE49-F238E27FC236}">
                <a16:creationId xmlns:a16="http://schemas.microsoft.com/office/drawing/2014/main" id="{6EAA324D-3B80-4AF5-804F-E8B5F96A93FB}"/>
              </a:ext>
            </a:extLst>
          </p:cNvPr>
          <p:cNvSpPr>
            <a:spLocks noGrp="1"/>
          </p:cNvSpPr>
          <p:nvPr>
            <p:ph idx="1"/>
          </p:nvPr>
        </p:nvSpPr>
        <p:spPr>
          <a:xfrm>
            <a:off x="1451579" y="1853754"/>
            <a:ext cx="9603275" cy="3612591"/>
          </a:xfrm>
        </p:spPr>
        <p:txBody>
          <a:bodyPr>
            <a:normAutofit/>
          </a:bodyPr>
          <a:lstStyle/>
          <a:p>
            <a:r>
              <a:rPr lang="en-US" dirty="0"/>
              <a:t>Microsoft Excel Programs</a:t>
            </a:r>
          </a:p>
          <a:p>
            <a:pPr marL="0" indent="0">
              <a:buNone/>
            </a:pPr>
            <a:endParaRPr lang="en-US"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Lyda.com</a:t>
            </a:r>
            <a:endParaRPr lang="en-US" dirty="0">
              <a:hlinkClick r:id=""/>
            </a:endParaRPr>
          </a:p>
          <a:p>
            <a:r>
              <a:rPr lang="en-US" dirty="0">
                <a:hlinkClick r:id=""/>
              </a:rPr>
              <a:t>https://www.csun.edu/it/linkedin-learning</a:t>
            </a:r>
            <a:endParaRPr lang="en-US" dirty="0"/>
          </a:p>
        </p:txBody>
      </p:sp>
      <p:pic>
        <p:nvPicPr>
          <p:cNvPr id="5" name="Picture 4">
            <a:extLst>
              <a:ext uri="{FF2B5EF4-FFF2-40B4-BE49-F238E27FC236}">
                <a16:creationId xmlns:a16="http://schemas.microsoft.com/office/drawing/2014/main" id="{196574AD-8F85-4531-8B82-5EE57790C2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3284" y="2446302"/>
            <a:ext cx="6216316" cy="1708603"/>
          </a:xfrm>
          <a:prstGeom prst="rect">
            <a:avLst/>
          </a:prstGeom>
        </p:spPr>
      </p:pic>
    </p:spTree>
    <p:extLst>
      <p:ext uri="{BB962C8B-B14F-4D97-AF65-F5344CB8AC3E}">
        <p14:creationId xmlns:p14="http://schemas.microsoft.com/office/powerpoint/2010/main" val="39454982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E0DD-6500-4114-A79F-968B361003BD}"/>
              </a:ext>
            </a:extLst>
          </p:cNvPr>
          <p:cNvSpPr>
            <a:spLocks noGrp="1"/>
          </p:cNvSpPr>
          <p:nvPr>
            <p:ph type="title"/>
          </p:nvPr>
        </p:nvSpPr>
        <p:spPr/>
        <p:txBody>
          <a:bodyPr/>
          <a:lstStyle/>
          <a:p>
            <a:pPr algn="ctr"/>
            <a:r>
              <a:rPr lang="en-US" dirty="0"/>
              <a:t>THANK YOU FOR THIS OPPORTUNITY!</a:t>
            </a:r>
          </a:p>
        </p:txBody>
      </p:sp>
      <p:sp>
        <p:nvSpPr>
          <p:cNvPr id="3" name="Content Placeholder 2">
            <a:extLst>
              <a:ext uri="{FF2B5EF4-FFF2-40B4-BE49-F238E27FC236}">
                <a16:creationId xmlns:a16="http://schemas.microsoft.com/office/drawing/2014/main" id="{73240EAB-139E-4D2A-9918-E23EF43A1EB3}"/>
              </a:ext>
            </a:extLst>
          </p:cNvPr>
          <p:cNvSpPr>
            <a:spLocks noGrp="1"/>
          </p:cNvSpPr>
          <p:nvPr>
            <p:ph idx="1"/>
          </p:nvPr>
        </p:nvSpPr>
        <p:spPr>
          <a:xfrm>
            <a:off x="1405297" y="2039795"/>
            <a:ext cx="2508978" cy="631215"/>
          </a:xfrm>
        </p:spPr>
        <p:txBody>
          <a:bodyPr>
            <a:normAutofit fontScale="85000" lnSpcReduction="10000"/>
          </a:bodyPr>
          <a:lstStyle/>
          <a:p>
            <a:r>
              <a:rPr lang="en-US" dirty="0"/>
              <a:t>GO MATADORS!!</a:t>
            </a:r>
          </a:p>
        </p:txBody>
      </p:sp>
      <p:pic>
        <p:nvPicPr>
          <p:cNvPr id="5" name="Picture 4">
            <a:extLst>
              <a:ext uri="{FF2B5EF4-FFF2-40B4-BE49-F238E27FC236}">
                <a16:creationId xmlns:a16="http://schemas.microsoft.com/office/drawing/2014/main" id="{B320543A-79A4-4827-AD50-3E2DC42C7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579" y="2532146"/>
            <a:ext cx="1977691" cy="2419350"/>
          </a:xfrm>
          <a:prstGeom prst="rect">
            <a:avLst/>
          </a:prstGeom>
        </p:spPr>
      </p:pic>
      <p:sp>
        <p:nvSpPr>
          <p:cNvPr id="7" name="Rectangle 6">
            <a:extLst>
              <a:ext uri="{FF2B5EF4-FFF2-40B4-BE49-F238E27FC236}">
                <a16:creationId xmlns:a16="http://schemas.microsoft.com/office/drawing/2014/main" id="{687E2F8F-2E54-439D-ADB8-2D38283A8522}"/>
              </a:ext>
            </a:extLst>
          </p:cNvPr>
          <p:cNvSpPr/>
          <p:nvPr/>
        </p:nvSpPr>
        <p:spPr>
          <a:xfrm>
            <a:off x="8197517" y="3376616"/>
            <a:ext cx="1693946" cy="1077218"/>
          </a:xfrm>
          <a:prstGeom prst="rect">
            <a:avLst/>
          </a:prstGeom>
        </p:spPr>
        <p:txBody>
          <a:bodyPr wrap="square">
            <a:spAutoFit/>
          </a:bodyPr>
          <a:lstStyle/>
          <a:p>
            <a:r>
              <a:rPr lang="en-US" sz="3200" dirty="0"/>
              <a:t>Q &amp; A</a:t>
            </a:r>
          </a:p>
          <a:p>
            <a:r>
              <a:rPr lang="en-US" sz="3200" dirty="0"/>
              <a:t>???????</a:t>
            </a:r>
          </a:p>
        </p:txBody>
      </p:sp>
    </p:spTree>
    <p:extLst>
      <p:ext uri="{BB962C8B-B14F-4D97-AF65-F5344CB8AC3E}">
        <p14:creationId xmlns:p14="http://schemas.microsoft.com/office/powerpoint/2010/main" val="1084012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txBox="1">
            <a:spLocks noGrp="1"/>
          </p:cNvSpPr>
          <p:nvPr>
            <p:ph type="title"/>
          </p:nvPr>
        </p:nvSpPr>
        <p:spPr>
          <a:xfrm>
            <a:off x="972600" y="1758200"/>
            <a:ext cx="10251600" cy="713600"/>
          </a:xfrm>
          <a:prstGeom prst="rect">
            <a:avLst/>
          </a:prstGeom>
        </p:spPr>
        <p:txBody>
          <a:bodyPr spcFirstLastPara="1" vert="horz" wrap="square" lIns="121900" tIns="121900" rIns="121900" bIns="121900" rtlCol="0" anchor="t" anchorCtr="0">
            <a:noAutofit/>
          </a:bodyPr>
          <a:lstStyle/>
          <a:p>
            <a:r>
              <a:rPr lang="en" sz="4800">
                <a:latin typeface="Arial"/>
                <a:ea typeface="Arial"/>
                <a:cs typeface="Arial"/>
                <a:sym typeface="Arial"/>
              </a:rPr>
              <a:t>Business and Society</a:t>
            </a:r>
            <a:endParaRPr sz="4800">
              <a:latin typeface="Arial"/>
              <a:ea typeface="Arial"/>
              <a:cs typeface="Arial"/>
              <a:sym typeface="Arial"/>
            </a:endParaRPr>
          </a:p>
        </p:txBody>
      </p:sp>
      <p:sp>
        <p:nvSpPr>
          <p:cNvPr id="143" name="Google Shape;143;p27"/>
          <p:cNvSpPr txBox="1">
            <a:spLocks noGrp="1"/>
          </p:cNvSpPr>
          <p:nvPr>
            <p:ph type="body" idx="1"/>
          </p:nvPr>
        </p:nvSpPr>
        <p:spPr>
          <a:xfrm>
            <a:off x="972600" y="2771833"/>
            <a:ext cx="10251600" cy="3014800"/>
          </a:xfrm>
          <a:prstGeom prst="rect">
            <a:avLst/>
          </a:prstGeom>
        </p:spPr>
        <p:txBody>
          <a:bodyPr spcFirstLastPara="1" vert="horz" wrap="square" lIns="121900" tIns="121900" rIns="121900" bIns="121900" rtlCol="0" anchor="t" anchorCtr="0">
            <a:noAutofit/>
          </a:bodyPr>
          <a:lstStyle/>
          <a:p>
            <a:pPr indent="-507987">
              <a:buSzPts val="2400"/>
              <a:buFont typeface="Arial"/>
              <a:buChar char="●"/>
            </a:pPr>
            <a:r>
              <a:rPr lang="en" sz="3200">
                <a:latin typeface="Arial"/>
                <a:ea typeface="Arial"/>
                <a:cs typeface="Arial"/>
                <a:sym typeface="Arial"/>
              </a:rPr>
              <a:t>Class was about reading about current Business News and discussing the effect</a:t>
            </a:r>
            <a:endParaRPr sz="3200">
              <a:latin typeface="Arial"/>
              <a:ea typeface="Arial"/>
              <a:cs typeface="Arial"/>
              <a:sym typeface="Arial"/>
            </a:endParaRPr>
          </a:p>
          <a:p>
            <a:pPr indent="-507987">
              <a:buSzPts val="2400"/>
              <a:buFont typeface="Arial"/>
              <a:buChar char="●"/>
            </a:pPr>
            <a:r>
              <a:rPr lang="en" sz="3200">
                <a:latin typeface="Arial"/>
                <a:ea typeface="Arial"/>
                <a:cs typeface="Arial"/>
                <a:sym typeface="Arial"/>
              </a:rPr>
              <a:t>Relates to Managers making decisions</a:t>
            </a:r>
            <a:endParaRPr sz="3200">
              <a:latin typeface="Arial"/>
              <a:ea typeface="Arial"/>
              <a:cs typeface="Arial"/>
              <a:sym typeface="Arial"/>
            </a:endParaRPr>
          </a:p>
          <a:p>
            <a:pPr indent="-507987">
              <a:buSzPts val="2400"/>
              <a:buFont typeface="Arial"/>
              <a:buChar char="●"/>
            </a:pPr>
            <a:r>
              <a:rPr lang="en" sz="3200">
                <a:latin typeface="Arial"/>
                <a:ea typeface="Arial"/>
                <a:cs typeface="Arial"/>
                <a:sym typeface="Arial"/>
              </a:rPr>
              <a:t>Business decisions shape and create our society</a:t>
            </a:r>
            <a:endParaRPr sz="3200">
              <a:latin typeface="Arial"/>
              <a:ea typeface="Arial"/>
              <a:cs typeface="Arial"/>
              <a:sym typeface="Arial"/>
            </a:endParaRPr>
          </a:p>
          <a:p>
            <a:pPr indent="-507987">
              <a:buSzPts val="2400"/>
              <a:buFont typeface="Arial"/>
              <a:buChar char="●"/>
            </a:pPr>
            <a:r>
              <a:rPr lang="en" sz="3200">
                <a:latin typeface="Arial"/>
                <a:ea typeface="Arial"/>
                <a:cs typeface="Arial"/>
                <a:sym typeface="Arial"/>
              </a:rPr>
              <a:t>Society also shapes the Business </a:t>
            </a:r>
            <a:endParaRPr sz="3200">
              <a:latin typeface="Arial"/>
              <a:ea typeface="Arial"/>
              <a:cs typeface="Arial"/>
              <a:sym typeface="Arial"/>
            </a:endParaRPr>
          </a:p>
          <a:p>
            <a:pPr indent="0">
              <a:spcBef>
                <a:spcPts val="2133"/>
              </a:spcBef>
              <a:spcAft>
                <a:spcPts val="2133"/>
              </a:spcAft>
              <a:buNone/>
            </a:pPr>
            <a:endParaRPr>
              <a:latin typeface="Arial"/>
              <a:ea typeface="Arial"/>
              <a:cs typeface="Arial"/>
              <a:sym typeface="Arial"/>
            </a:endParaRPr>
          </a:p>
        </p:txBody>
      </p:sp>
    </p:spTree>
    <p:extLst>
      <p:ext uri="{BB962C8B-B14F-4D97-AF65-F5344CB8AC3E}">
        <p14:creationId xmlns:p14="http://schemas.microsoft.com/office/powerpoint/2010/main" val="42079354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2478271" y="2430444"/>
            <a:ext cx="7148400" cy="1930800"/>
          </a:xfrm>
          <a:prstGeom prst="rect">
            <a:avLst/>
          </a:prstGeom>
        </p:spPr>
        <p:txBody>
          <a:bodyPr spcFirstLastPara="1" vert="horz" wrap="square" lIns="121900" tIns="121900" rIns="121900" bIns="121900" rtlCol="0" anchor="ctr" anchorCtr="0">
            <a:noAutofit/>
          </a:bodyPr>
          <a:lstStyle/>
          <a:p>
            <a:pPr>
              <a:spcBef>
                <a:spcPts val="0"/>
              </a:spcBef>
            </a:pPr>
            <a:r>
              <a:rPr lang="en"/>
              <a:t>Teaching and Learning: A Strategy detail</a:t>
            </a:r>
            <a:endParaRPr/>
          </a:p>
        </p:txBody>
      </p:sp>
      <p:sp>
        <p:nvSpPr>
          <p:cNvPr id="129" name="Google Shape;129;p13"/>
          <p:cNvSpPr txBox="1">
            <a:spLocks noGrp="1"/>
          </p:cNvSpPr>
          <p:nvPr>
            <p:ph type="subTitle" idx="1"/>
          </p:nvPr>
        </p:nvSpPr>
        <p:spPr>
          <a:xfrm>
            <a:off x="2478267" y="4550855"/>
            <a:ext cx="7148400" cy="1464800"/>
          </a:xfrm>
          <a:prstGeom prst="rect">
            <a:avLst/>
          </a:prstGeom>
        </p:spPr>
        <p:txBody>
          <a:bodyPr spcFirstLastPara="1" vert="horz" wrap="square" lIns="121900" tIns="121900" rIns="121900" bIns="121900" rtlCol="0" anchor="t" anchorCtr="0">
            <a:noAutofit/>
          </a:bodyPr>
          <a:lstStyle/>
          <a:p>
            <a:pPr>
              <a:spcBef>
                <a:spcPts val="0"/>
              </a:spcBef>
            </a:pPr>
            <a:r>
              <a:rPr lang="en"/>
              <a:t>Walter Martinez</a:t>
            </a:r>
            <a:endParaRPr/>
          </a:p>
          <a:p>
            <a:pPr>
              <a:spcBef>
                <a:spcPts val="0"/>
              </a:spcBef>
            </a:pPr>
            <a:r>
              <a:rPr lang="en"/>
              <a:t>Finance: Financial Planning</a:t>
            </a:r>
            <a:endParaRPr/>
          </a:p>
          <a:p>
            <a:pPr>
              <a:spcBef>
                <a:spcPts val="0"/>
              </a:spcBef>
            </a:pPr>
            <a:r>
              <a:rPr lang="en"/>
              <a:t>Finance 442: Personal Finance (topic)  </a:t>
            </a:r>
            <a:endParaRPr/>
          </a:p>
          <a:p>
            <a:pPr>
              <a:spcBef>
                <a:spcPts val="0"/>
              </a:spcBef>
            </a:pPr>
            <a:endParaRPr/>
          </a:p>
        </p:txBody>
      </p:sp>
    </p:spTree>
    <p:extLst>
      <p:ext uri="{BB962C8B-B14F-4D97-AF65-F5344CB8AC3E}">
        <p14:creationId xmlns:p14="http://schemas.microsoft.com/office/powerpoint/2010/main" val="279360250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4"/>
          <p:cNvPicPr preferRelativeResize="0"/>
          <p:nvPr/>
        </p:nvPicPr>
        <p:blipFill>
          <a:blip r:embed="rId3">
            <a:alphaModFix/>
          </a:blip>
          <a:stretch>
            <a:fillRect/>
          </a:stretch>
        </p:blipFill>
        <p:spPr>
          <a:xfrm>
            <a:off x="289633" y="270234"/>
            <a:ext cx="11638835" cy="6295567"/>
          </a:xfrm>
          <a:prstGeom prst="rect">
            <a:avLst/>
          </a:prstGeom>
          <a:noFill/>
          <a:ln>
            <a:noFill/>
          </a:ln>
        </p:spPr>
      </p:pic>
      <p:sp>
        <p:nvSpPr>
          <p:cNvPr id="135" name="Google Shape;135;p14"/>
          <p:cNvSpPr txBox="1">
            <a:spLocks noGrp="1"/>
          </p:cNvSpPr>
          <p:nvPr>
            <p:ph type="body" idx="1"/>
          </p:nvPr>
        </p:nvSpPr>
        <p:spPr>
          <a:xfrm>
            <a:off x="1237533" y="165000"/>
            <a:ext cx="10016800" cy="32640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4000"/>
              <a:t>What is investing in real estate?</a:t>
            </a:r>
            <a:endParaRPr sz="4000"/>
          </a:p>
        </p:txBody>
      </p:sp>
    </p:spTree>
    <p:extLst>
      <p:ext uri="{BB962C8B-B14F-4D97-AF65-F5344CB8AC3E}">
        <p14:creationId xmlns:p14="http://schemas.microsoft.com/office/powerpoint/2010/main" val="175712364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1092200" y="1127467"/>
            <a:ext cx="10007600" cy="1272800"/>
          </a:xfrm>
          <a:prstGeom prst="rect">
            <a:avLst/>
          </a:prstGeom>
        </p:spPr>
        <p:txBody>
          <a:bodyPr spcFirstLastPara="1" vert="horz" wrap="square" lIns="121900" tIns="121900" rIns="121900" bIns="121900" rtlCol="0" anchor="t" anchorCtr="0">
            <a:noAutofit/>
          </a:bodyPr>
          <a:lstStyle/>
          <a:p>
            <a:r>
              <a:rPr lang="en"/>
              <a:t>REIT</a:t>
            </a:r>
            <a:endParaRPr/>
          </a:p>
        </p:txBody>
      </p:sp>
      <p:sp>
        <p:nvSpPr>
          <p:cNvPr id="141" name="Google Shape;141;p15"/>
          <p:cNvSpPr txBox="1">
            <a:spLocks noGrp="1"/>
          </p:cNvSpPr>
          <p:nvPr>
            <p:ph type="body" idx="1"/>
          </p:nvPr>
        </p:nvSpPr>
        <p:spPr>
          <a:xfrm>
            <a:off x="756267" y="1984000"/>
            <a:ext cx="10343600" cy="4247600"/>
          </a:xfrm>
          <a:prstGeom prst="rect">
            <a:avLst/>
          </a:prstGeom>
        </p:spPr>
        <p:txBody>
          <a:bodyPr spcFirstLastPara="1" vert="horz" wrap="square" lIns="121900" tIns="121900" rIns="121900" bIns="121900" rtlCol="0" anchor="t" anchorCtr="0">
            <a:noAutofit/>
          </a:bodyPr>
          <a:lstStyle/>
          <a:p>
            <a:pPr marL="0" indent="0">
              <a:buNone/>
            </a:pPr>
            <a:r>
              <a:rPr lang="en" sz="2400">
                <a:solidFill>
                  <a:srgbClr val="000000"/>
                </a:solidFill>
              </a:rPr>
              <a:t>Equity: Buy, own and manage income-producing real estate. Revenues come primarily through rents and not from the reselling of the portfolio properties.</a:t>
            </a:r>
            <a:endParaRPr sz="2400">
              <a:solidFill>
                <a:srgbClr val="000000"/>
              </a:solidFill>
            </a:endParaRPr>
          </a:p>
          <a:p>
            <a:pPr marL="0" indent="0">
              <a:spcBef>
                <a:spcPts val="2133"/>
              </a:spcBef>
              <a:buNone/>
            </a:pPr>
            <a:r>
              <a:rPr lang="en" sz="2400">
                <a:solidFill>
                  <a:srgbClr val="000000"/>
                </a:solidFill>
              </a:rPr>
              <a:t>Mortgage: Their earnings come primarily from the net interest margin—the spread between the interest they earn on mortgage loans and the cost of funding these loans.</a:t>
            </a:r>
            <a:endParaRPr sz="2400">
              <a:solidFill>
                <a:srgbClr val="000000"/>
              </a:solidFill>
            </a:endParaRPr>
          </a:p>
          <a:p>
            <a:pPr marL="0" indent="0">
              <a:spcBef>
                <a:spcPts val="2133"/>
              </a:spcBef>
              <a:spcAft>
                <a:spcPts val="2133"/>
              </a:spcAft>
              <a:buNone/>
            </a:pPr>
            <a:r>
              <a:rPr lang="en" sz="2400">
                <a:solidFill>
                  <a:srgbClr val="000000"/>
                </a:solidFill>
              </a:rPr>
              <a:t>Hybrid: hold both physical rental property and mortgage loans in their portfolios.</a:t>
            </a:r>
            <a:endParaRPr sz="2400">
              <a:solidFill>
                <a:srgbClr val="000000"/>
              </a:solidFill>
            </a:endParaRPr>
          </a:p>
        </p:txBody>
      </p:sp>
    </p:spTree>
    <p:extLst>
      <p:ext uri="{BB962C8B-B14F-4D97-AF65-F5344CB8AC3E}">
        <p14:creationId xmlns:p14="http://schemas.microsoft.com/office/powerpoint/2010/main" val="18059706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6"/>
          <p:cNvPicPr preferRelativeResize="0"/>
          <p:nvPr/>
        </p:nvPicPr>
        <p:blipFill>
          <a:blip r:embed="rId3">
            <a:alphaModFix/>
          </a:blip>
          <a:stretch>
            <a:fillRect/>
          </a:stretch>
        </p:blipFill>
        <p:spPr>
          <a:xfrm>
            <a:off x="237567" y="237567"/>
            <a:ext cx="11690899" cy="6382867"/>
          </a:xfrm>
          <a:prstGeom prst="rect">
            <a:avLst/>
          </a:prstGeom>
          <a:noFill/>
          <a:ln>
            <a:noFill/>
          </a:ln>
        </p:spPr>
      </p:pic>
      <p:sp>
        <p:nvSpPr>
          <p:cNvPr id="147" name="Google Shape;147;p16"/>
          <p:cNvSpPr txBox="1">
            <a:spLocks noGrp="1"/>
          </p:cNvSpPr>
          <p:nvPr>
            <p:ph type="title"/>
          </p:nvPr>
        </p:nvSpPr>
        <p:spPr>
          <a:xfrm>
            <a:off x="1092200" y="629000"/>
            <a:ext cx="10007600" cy="1272800"/>
          </a:xfrm>
          <a:prstGeom prst="rect">
            <a:avLst/>
          </a:prstGeom>
        </p:spPr>
        <p:txBody>
          <a:bodyPr spcFirstLastPara="1" vert="horz" wrap="square" lIns="121900" tIns="121900" rIns="121900" bIns="121900" rtlCol="0" anchor="t" anchorCtr="0">
            <a:noAutofit/>
          </a:bodyPr>
          <a:lstStyle/>
          <a:p>
            <a:pPr algn="ctr"/>
            <a:r>
              <a:rPr lang="en">
                <a:solidFill>
                  <a:srgbClr val="000000"/>
                </a:solidFill>
                <a:latin typeface="Times New Roman"/>
                <a:ea typeface="Times New Roman"/>
                <a:cs typeface="Times New Roman"/>
                <a:sym typeface="Times New Roman"/>
              </a:rPr>
              <a:t>Thank You</a:t>
            </a:r>
            <a:endParaRPr>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77300090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895000" y="1321067"/>
            <a:ext cx="10402000" cy="913200"/>
          </a:xfrm>
          <a:prstGeom prst="rect">
            <a:avLst/>
          </a:prstGeom>
        </p:spPr>
        <p:txBody>
          <a:bodyPr spcFirstLastPara="1" vert="horz" wrap="square" lIns="121900" tIns="121900" rIns="121900" bIns="121900" rtlCol="0" anchor="b" anchorCtr="0">
            <a:noAutofit/>
          </a:bodyPr>
          <a:lstStyle/>
          <a:p>
            <a:pPr>
              <a:spcBef>
                <a:spcPts val="0"/>
              </a:spcBef>
            </a:pPr>
            <a:r>
              <a:rPr lang="en" sz="4800"/>
              <a:t>Concept Review from Marketing 346</a:t>
            </a:r>
            <a:endParaRPr sz="4800"/>
          </a:p>
        </p:txBody>
      </p:sp>
      <p:sp>
        <p:nvSpPr>
          <p:cNvPr id="60" name="Google Shape;60;p13"/>
          <p:cNvSpPr txBox="1">
            <a:spLocks noGrp="1"/>
          </p:cNvSpPr>
          <p:nvPr>
            <p:ph type="subTitle" idx="1"/>
          </p:nvPr>
        </p:nvSpPr>
        <p:spPr>
          <a:xfrm>
            <a:off x="895000" y="4233168"/>
            <a:ext cx="10402000" cy="1056800"/>
          </a:xfrm>
          <a:prstGeom prst="rect">
            <a:avLst/>
          </a:prstGeom>
        </p:spPr>
        <p:txBody>
          <a:bodyPr spcFirstLastPara="1" vert="horz" wrap="square" lIns="121900" tIns="121900" rIns="121900" bIns="121900" rtlCol="0" anchor="t" anchorCtr="0">
            <a:noAutofit/>
          </a:bodyPr>
          <a:lstStyle/>
          <a:p>
            <a:pPr>
              <a:spcBef>
                <a:spcPts val="0"/>
              </a:spcBef>
            </a:pPr>
            <a:r>
              <a:rPr lang="en"/>
              <a:t>Audrey Whelan</a:t>
            </a:r>
            <a:endParaRPr/>
          </a:p>
          <a:p>
            <a:pPr>
              <a:spcBef>
                <a:spcPts val="0"/>
              </a:spcBef>
            </a:pPr>
            <a:r>
              <a:rPr lang="en"/>
              <a:t>Bus497a-13422</a:t>
            </a:r>
            <a:endParaRPr/>
          </a:p>
        </p:txBody>
      </p:sp>
    </p:spTree>
    <p:extLst>
      <p:ext uri="{BB962C8B-B14F-4D97-AF65-F5344CB8AC3E}">
        <p14:creationId xmlns:p14="http://schemas.microsoft.com/office/powerpoint/2010/main" val="32231532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Distinguishing between Primary and Secondary Data</a:t>
            </a:r>
            <a:endParaRPr/>
          </a:p>
        </p:txBody>
      </p:sp>
      <p:sp>
        <p:nvSpPr>
          <p:cNvPr id="66" name="Google Shape;66;p14"/>
          <p:cNvSpPr txBox="1">
            <a:spLocks noGrp="1"/>
          </p:cNvSpPr>
          <p:nvPr>
            <p:ph type="body" idx="1"/>
          </p:nvPr>
        </p:nvSpPr>
        <p:spPr>
          <a:xfrm>
            <a:off x="415600" y="1536633"/>
            <a:ext cx="5490400" cy="4555200"/>
          </a:xfrm>
          <a:prstGeom prst="rect">
            <a:avLst/>
          </a:prstGeom>
        </p:spPr>
        <p:txBody>
          <a:bodyPr spcFirstLastPara="1" vert="horz" wrap="square" lIns="121900" tIns="121900" rIns="121900" bIns="121900" rtlCol="0" anchor="t" anchorCtr="0">
            <a:noAutofit/>
          </a:bodyPr>
          <a:lstStyle/>
          <a:p>
            <a:pPr marL="0" indent="0">
              <a:buNone/>
            </a:pPr>
            <a:r>
              <a:rPr lang="en">
                <a:solidFill>
                  <a:schemeClr val="dk1"/>
                </a:solidFill>
              </a:rPr>
              <a:t>Primary Data: </a:t>
            </a:r>
            <a:endParaRPr>
              <a:solidFill>
                <a:schemeClr val="dk1"/>
              </a:solidFill>
            </a:endParaRPr>
          </a:p>
          <a:p>
            <a:pPr marL="0" indent="0">
              <a:spcBef>
                <a:spcPts val="2133"/>
              </a:spcBef>
              <a:buNone/>
            </a:pPr>
            <a:r>
              <a:rPr lang="en">
                <a:solidFill>
                  <a:schemeClr val="dk1"/>
                </a:solidFill>
              </a:rPr>
              <a:t>Primary data collection dictates an organization conducting its own research for a specific purpose.</a:t>
            </a:r>
            <a:endParaRPr>
              <a:solidFill>
                <a:schemeClr val="dk1"/>
              </a:solidFill>
            </a:endParaRPr>
          </a:p>
          <a:p>
            <a:pPr marL="0" indent="0">
              <a:lnSpc>
                <a:spcPct val="100000"/>
              </a:lnSpc>
              <a:spcBef>
                <a:spcPts val="2133"/>
              </a:spcBef>
              <a:buNone/>
            </a:pPr>
            <a:endParaRPr/>
          </a:p>
          <a:p>
            <a:pPr marL="0" indent="0">
              <a:lnSpc>
                <a:spcPct val="100000"/>
              </a:lnSpc>
              <a:buNone/>
            </a:pPr>
            <a:r>
              <a:rPr lang="en"/>
              <a:t>Examples:</a:t>
            </a:r>
            <a:endParaRPr/>
          </a:p>
          <a:p>
            <a:pPr marL="0" indent="0">
              <a:lnSpc>
                <a:spcPct val="100000"/>
              </a:lnSpc>
              <a:buNone/>
            </a:pPr>
            <a:endParaRPr/>
          </a:p>
          <a:p>
            <a:pPr marL="0" indent="0">
              <a:lnSpc>
                <a:spcPct val="100000"/>
              </a:lnSpc>
              <a:buNone/>
            </a:pPr>
            <a:r>
              <a:rPr lang="en"/>
              <a:t>Surveys, Interviews, Focus Groups</a:t>
            </a:r>
            <a:endParaRPr/>
          </a:p>
        </p:txBody>
      </p:sp>
      <p:sp>
        <p:nvSpPr>
          <p:cNvPr id="67" name="Google Shape;67;p14"/>
          <p:cNvSpPr txBox="1">
            <a:spLocks noGrp="1"/>
          </p:cNvSpPr>
          <p:nvPr>
            <p:ph type="body" idx="1"/>
          </p:nvPr>
        </p:nvSpPr>
        <p:spPr>
          <a:xfrm>
            <a:off x="6286000" y="1536633"/>
            <a:ext cx="5490400" cy="4555200"/>
          </a:xfrm>
          <a:prstGeom prst="rect">
            <a:avLst/>
          </a:prstGeom>
        </p:spPr>
        <p:txBody>
          <a:bodyPr spcFirstLastPara="1" vert="horz" wrap="square" lIns="121900" tIns="121900" rIns="121900" bIns="121900" rtlCol="0" anchor="t" anchorCtr="0">
            <a:noAutofit/>
          </a:bodyPr>
          <a:lstStyle/>
          <a:p>
            <a:pPr marL="0" indent="0">
              <a:buNone/>
            </a:pPr>
            <a:r>
              <a:rPr lang="en">
                <a:solidFill>
                  <a:schemeClr val="dk1"/>
                </a:solidFill>
              </a:rPr>
              <a:t>Secondary Data:</a:t>
            </a:r>
            <a:endParaRPr>
              <a:solidFill>
                <a:schemeClr val="dk1"/>
              </a:solidFill>
            </a:endParaRPr>
          </a:p>
          <a:p>
            <a:pPr marL="0" indent="0">
              <a:spcBef>
                <a:spcPts val="2133"/>
              </a:spcBef>
              <a:buNone/>
            </a:pPr>
            <a:r>
              <a:rPr lang="en">
                <a:solidFill>
                  <a:schemeClr val="dk1"/>
                </a:solidFill>
              </a:rPr>
              <a:t>Gathered from a pre-existing database or research firm and is not tailored to the needs of the organization, but rather contains general information.</a:t>
            </a:r>
            <a:endParaRPr>
              <a:solidFill>
                <a:schemeClr val="dk1"/>
              </a:solidFill>
            </a:endParaRPr>
          </a:p>
          <a:p>
            <a:pPr marL="0" indent="0">
              <a:spcBef>
                <a:spcPts val="2133"/>
              </a:spcBef>
              <a:buNone/>
            </a:pPr>
            <a:r>
              <a:rPr lang="en"/>
              <a:t>Examples: </a:t>
            </a:r>
            <a:endParaRPr/>
          </a:p>
          <a:p>
            <a:pPr marL="0" indent="0">
              <a:spcBef>
                <a:spcPts val="2133"/>
              </a:spcBef>
              <a:spcAft>
                <a:spcPts val="2133"/>
              </a:spcAft>
              <a:buNone/>
            </a:pPr>
            <a:r>
              <a:rPr lang="en"/>
              <a:t>IBISWorld, EBSCO, Google Scholar</a:t>
            </a:r>
            <a:endParaRPr/>
          </a:p>
        </p:txBody>
      </p:sp>
    </p:spTree>
    <p:extLst>
      <p:ext uri="{BB962C8B-B14F-4D97-AF65-F5344CB8AC3E}">
        <p14:creationId xmlns:p14="http://schemas.microsoft.com/office/powerpoint/2010/main" val="27387655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5"/>
          <p:cNvPicPr preferRelativeResize="0"/>
          <p:nvPr/>
        </p:nvPicPr>
        <p:blipFill rotWithShape="1">
          <a:blip r:embed="rId3">
            <a:alphaModFix/>
          </a:blip>
          <a:srcRect/>
          <a:stretch/>
        </p:blipFill>
        <p:spPr>
          <a:xfrm>
            <a:off x="0" y="337451"/>
            <a:ext cx="12192000" cy="6183083"/>
          </a:xfrm>
          <a:prstGeom prst="rect">
            <a:avLst/>
          </a:prstGeom>
          <a:noFill/>
          <a:ln>
            <a:noFill/>
          </a:ln>
        </p:spPr>
      </p:pic>
      <p:sp>
        <p:nvSpPr>
          <p:cNvPr id="73" name="Google Shape;73;p15"/>
          <p:cNvSpPr txBox="1"/>
          <p:nvPr/>
        </p:nvSpPr>
        <p:spPr>
          <a:xfrm>
            <a:off x="5206633" y="434600"/>
            <a:ext cx="6275200" cy="408000"/>
          </a:xfrm>
          <a:prstGeom prst="rect">
            <a:avLst/>
          </a:prstGeom>
          <a:noFill/>
          <a:ln>
            <a:noFill/>
          </a:ln>
        </p:spPr>
        <p:txBody>
          <a:bodyPr spcFirstLastPara="1" wrap="square" lIns="121900" tIns="121900" rIns="121900" bIns="121900" anchor="t" anchorCtr="0">
            <a:noAutofit/>
          </a:bodyPr>
          <a:lstStyle/>
          <a:p>
            <a:r>
              <a:rPr lang="en" sz="2400" b="1">
                <a:latin typeface="Average"/>
                <a:ea typeface="Average"/>
                <a:cs typeface="Average"/>
                <a:sym typeface="Average"/>
              </a:rPr>
              <a:t>Health Care Industry Secondary Research</a:t>
            </a:r>
            <a:endParaRPr sz="2400" b="1">
              <a:latin typeface="Average"/>
              <a:ea typeface="Average"/>
              <a:cs typeface="Average"/>
              <a:sym typeface="Average"/>
            </a:endParaRPr>
          </a:p>
        </p:txBody>
      </p:sp>
    </p:spTree>
    <p:extLst>
      <p:ext uri="{BB962C8B-B14F-4D97-AF65-F5344CB8AC3E}">
        <p14:creationId xmlns:p14="http://schemas.microsoft.com/office/powerpoint/2010/main" val="21736713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517200" y="593367"/>
            <a:ext cx="11360800" cy="763600"/>
          </a:xfrm>
          <a:prstGeom prst="rect">
            <a:avLst/>
          </a:prstGeom>
        </p:spPr>
        <p:txBody>
          <a:bodyPr spcFirstLastPara="1" vert="horz" wrap="square" lIns="121900" tIns="121900" rIns="121900" bIns="121900" rtlCol="0" anchor="t" anchorCtr="0">
            <a:noAutofit/>
          </a:bodyPr>
          <a:lstStyle/>
          <a:p>
            <a:r>
              <a:rPr lang="en" b="1">
                <a:solidFill>
                  <a:srgbClr val="FFFFFF"/>
                </a:solidFill>
              </a:rPr>
              <a:t>Primary Data Collection For Marilyn Magaram Center</a:t>
            </a:r>
            <a:endParaRPr b="1">
              <a:solidFill>
                <a:srgbClr val="FFFFFF"/>
              </a:solidFill>
            </a:endParaRPr>
          </a:p>
        </p:txBody>
      </p:sp>
      <p:sp>
        <p:nvSpPr>
          <p:cNvPr id="79" name="Google Shape;79;p16"/>
          <p:cNvSpPr txBox="1">
            <a:spLocks noGrp="1"/>
          </p:cNvSpPr>
          <p:nvPr>
            <p:ph type="body" idx="1"/>
          </p:nvPr>
        </p:nvSpPr>
        <p:spPr>
          <a:xfrm>
            <a:off x="415600" y="1356967"/>
            <a:ext cx="11360800" cy="5032000"/>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 sz="3200" b="1">
                <a:solidFill>
                  <a:schemeClr val="dk1"/>
                </a:solidFill>
                <a:latin typeface="Oswald"/>
                <a:ea typeface="Oswald"/>
                <a:cs typeface="Oswald"/>
                <a:sym typeface="Oswald"/>
              </a:rPr>
              <a:t>Summary of the Statistical Analysis</a:t>
            </a:r>
            <a:endParaRPr sz="3200" b="1">
              <a:solidFill>
                <a:srgbClr val="FFFFFF"/>
              </a:solidFill>
              <a:latin typeface="Oswald"/>
              <a:ea typeface="Oswald"/>
              <a:cs typeface="Oswald"/>
              <a:sym typeface="Oswald"/>
            </a:endParaRPr>
          </a:p>
          <a:p>
            <a:pPr indent="-507987">
              <a:lnSpc>
                <a:spcPct val="100000"/>
              </a:lnSpc>
              <a:buClr>
                <a:srgbClr val="FFFFFF"/>
              </a:buClr>
              <a:buSzPts val="2400"/>
            </a:pPr>
            <a:r>
              <a:rPr lang="en" sz="3200">
                <a:solidFill>
                  <a:srgbClr val="FFFFFF"/>
                </a:solidFill>
              </a:rPr>
              <a:t>Major focus of questionnaire survey: </a:t>
            </a:r>
            <a:endParaRPr sz="3200">
              <a:solidFill>
                <a:srgbClr val="FFFFFF"/>
              </a:solidFill>
            </a:endParaRPr>
          </a:p>
          <a:p>
            <a:pPr indent="0">
              <a:lnSpc>
                <a:spcPct val="100000"/>
              </a:lnSpc>
              <a:spcBef>
                <a:spcPts val="1333"/>
              </a:spcBef>
              <a:buNone/>
            </a:pPr>
            <a:r>
              <a:rPr lang="en" b="1">
                <a:solidFill>
                  <a:srgbClr val="FFFFFF"/>
                </a:solidFill>
              </a:rPr>
              <a:t>Bod Pod</a:t>
            </a:r>
            <a:r>
              <a:rPr lang="en">
                <a:solidFill>
                  <a:srgbClr val="FFFFFF"/>
                </a:solidFill>
              </a:rPr>
              <a:t>, </a:t>
            </a:r>
            <a:r>
              <a:rPr lang="en" b="1">
                <a:solidFill>
                  <a:srgbClr val="FFFFFF"/>
                </a:solidFill>
              </a:rPr>
              <a:t>Nutrition counseling</a:t>
            </a:r>
            <a:r>
              <a:rPr lang="en">
                <a:solidFill>
                  <a:srgbClr val="FFFFFF"/>
                </a:solidFill>
              </a:rPr>
              <a:t>, </a:t>
            </a:r>
            <a:r>
              <a:rPr lang="en" b="1">
                <a:solidFill>
                  <a:srgbClr val="FFFFFF"/>
                </a:solidFill>
              </a:rPr>
              <a:t>Dietary Analysis</a:t>
            </a:r>
            <a:endParaRPr>
              <a:solidFill>
                <a:srgbClr val="FFFFFF"/>
              </a:solidFill>
            </a:endParaRPr>
          </a:p>
          <a:p>
            <a:pPr indent="-507987">
              <a:lnSpc>
                <a:spcPct val="100000"/>
              </a:lnSpc>
              <a:spcBef>
                <a:spcPts val="1333"/>
              </a:spcBef>
              <a:buClr>
                <a:srgbClr val="FFFFFF"/>
              </a:buClr>
              <a:buSzPts val="2400"/>
            </a:pPr>
            <a:r>
              <a:rPr lang="en" sz="3200">
                <a:solidFill>
                  <a:srgbClr val="FFFFFF"/>
                </a:solidFill>
              </a:rPr>
              <a:t>27 multiple choice questions: </a:t>
            </a:r>
            <a:endParaRPr sz="3200">
              <a:solidFill>
                <a:srgbClr val="FFFFFF"/>
              </a:solidFill>
            </a:endParaRPr>
          </a:p>
          <a:p>
            <a:pPr indent="0">
              <a:lnSpc>
                <a:spcPct val="100000"/>
              </a:lnSpc>
              <a:spcBef>
                <a:spcPts val="1333"/>
              </a:spcBef>
              <a:buNone/>
            </a:pPr>
            <a:r>
              <a:rPr lang="en" b="1">
                <a:solidFill>
                  <a:srgbClr val="FFFFFF"/>
                </a:solidFill>
              </a:rPr>
              <a:t>Descriptive Analysis</a:t>
            </a:r>
            <a:r>
              <a:rPr lang="en">
                <a:solidFill>
                  <a:srgbClr val="FFFFFF"/>
                </a:solidFill>
              </a:rPr>
              <a:t> + </a:t>
            </a:r>
            <a:r>
              <a:rPr lang="en" b="1">
                <a:solidFill>
                  <a:srgbClr val="FFFFFF"/>
                </a:solidFill>
              </a:rPr>
              <a:t>Hypothesis testing</a:t>
            </a:r>
            <a:endParaRPr b="1">
              <a:solidFill>
                <a:srgbClr val="FFFFFF"/>
              </a:solidFill>
            </a:endParaRPr>
          </a:p>
          <a:p>
            <a:pPr indent="-507987">
              <a:lnSpc>
                <a:spcPct val="100000"/>
              </a:lnSpc>
              <a:spcBef>
                <a:spcPts val="1333"/>
              </a:spcBef>
              <a:buClr>
                <a:srgbClr val="FFFFFF"/>
              </a:buClr>
              <a:buSzPts val="2400"/>
            </a:pPr>
            <a:r>
              <a:rPr lang="en" sz="3200">
                <a:solidFill>
                  <a:srgbClr val="FFFFFF"/>
                </a:solidFill>
              </a:rPr>
              <a:t>2  open-ended questions: </a:t>
            </a:r>
            <a:endParaRPr sz="3200">
              <a:solidFill>
                <a:srgbClr val="FFFFFF"/>
              </a:solidFill>
            </a:endParaRPr>
          </a:p>
          <a:p>
            <a:pPr indent="0">
              <a:lnSpc>
                <a:spcPct val="100000"/>
              </a:lnSpc>
              <a:spcBef>
                <a:spcPts val="1333"/>
              </a:spcBef>
              <a:buNone/>
            </a:pPr>
            <a:r>
              <a:rPr lang="en" b="1">
                <a:solidFill>
                  <a:srgbClr val="FFFFFF"/>
                </a:solidFill>
              </a:rPr>
              <a:t>Content Analysis</a:t>
            </a:r>
            <a:endParaRPr b="1">
              <a:solidFill>
                <a:srgbClr val="FFFFFF"/>
              </a:solidFill>
            </a:endParaRPr>
          </a:p>
          <a:p>
            <a:pPr indent="0">
              <a:spcBef>
                <a:spcPts val="1333"/>
              </a:spcBef>
              <a:spcAft>
                <a:spcPts val="2133"/>
              </a:spcAft>
              <a:buNone/>
            </a:pPr>
            <a:endParaRPr/>
          </a:p>
        </p:txBody>
      </p:sp>
    </p:spTree>
    <p:extLst>
      <p:ext uri="{BB962C8B-B14F-4D97-AF65-F5344CB8AC3E}">
        <p14:creationId xmlns:p14="http://schemas.microsoft.com/office/powerpoint/2010/main" val="20894212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t>Builds on Concepts from Management 304</a:t>
            </a:r>
            <a:endParaRPr/>
          </a:p>
        </p:txBody>
      </p:sp>
      <p:sp>
        <p:nvSpPr>
          <p:cNvPr id="85" name="Google Shape;85;p1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a:spcBef>
                <a:spcPts val="1333"/>
              </a:spcBef>
            </a:pPr>
            <a:r>
              <a:rPr lang="en"/>
              <a:t>Primary and secondary research is a great tool for management</a:t>
            </a:r>
            <a:endParaRPr/>
          </a:p>
          <a:p>
            <a:pPr>
              <a:spcBef>
                <a:spcPts val="1333"/>
              </a:spcBef>
            </a:pPr>
            <a:r>
              <a:rPr lang="en"/>
              <a:t>May aid in developing, producing, and marketing a product</a:t>
            </a:r>
            <a:endParaRPr/>
          </a:p>
          <a:p>
            <a:pPr>
              <a:spcBef>
                <a:spcPts val="1333"/>
              </a:spcBef>
            </a:pPr>
            <a:r>
              <a:rPr lang="en">
                <a:solidFill>
                  <a:schemeClr val="dk1"/>
                </a:solidFill>
              </a:rPr>
              <a:t>Secondary research</a:t>
            </a:r>
            <a:r>
              <a:rPr lang="en"/>
              <a:t> should be used </a:t>
            </a:r>
            <a:r>
              <a:rPr lang="en">
                <a:solidFill>
                  <a:schemeClr val="dk1"/>
                </a:solidFill>
              </a:rPr>
              <a:t>initially</a:t>
            </a:r>
            <a:r>
              <a:rPr lang="en"/>
              <a:t> to understand new markets and/or competitors before primary research is conducted</a:t>
            </a:r>
            <a:endParaRPr/>
          </a:p>
          <a:p>
            <a:pPr>
              <a:spcBef>
                <a:spcPts val="1333"/>
              </a:spcBef>
            </a:pPr>
            <a:r>
              <a:rPr lang="en"/>
              <a:t>Must consider time, cost, and relevancy before conducting primary research</a:t>
            </a:r>
            <a:endParaRPr/>
          </a:p>
          <a:p>
            <a:pPr>
              <a:spcBef>
                <a:spcPts val="1333"/>
              </a:spcBef>
            </a:pPr>
            <a:r>
              <a:rPr lang="en"/>
              <a:t>Ensure research is </a:t>
            </a:r>
            <a:r>
              <a:rPr lang="en" b="1">
                <a:solidFill>
                  <a:schemeClr val="dk1"/>
                </a:solidFill>
              </a:rPr>
              <a:t>accurate, valid, reliable, and relevant </a:t>
            </a:r>
            <a:r>
              <a:rPr lang="en">
                <a:solidFill>
                  <a:schemeClr val="lt2"/>
                </a:solidFill>
              </a:rPr>
              <a:t>in good faith</a:t>
            </a:r>
            <a:endParaRPr>
              <a:solidFill>
                <a:schemeClr val="lt2"/>
              </a:solidFill>
            </a:endParaRPr>
          </a:p>
          <a:p>
            <a:pPr>
              <a:spcBef>
                <a:spcPts val="1333"/>
              </a:spcBef>
              <a:spcAft>
                <a:spcPts val="1333"/>
              </a:spcAft>
            </a:pPr>
            <a:r>
              <a:rPr lang="en"/>
              <a:t>Be aware of potential “confirmation bias”</a:t>
            </a:r>
            <a:endParaRPr/>
          </a:p>
        </p:txBody>
      </p:sp>
    </p:spTree>
    <p:extLst>
      <p:ext uri="{BB962C8B-B14F-4D97-AF65-F5344CB8AC3E}">
        <p14:creationId xmlns:p14="http://schemas.microsoft.com/office/powerpoint/2010/main" val="40429097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CHARITABLE CONTRIBUTION DEDUCTION (Acct 441 Tax)</a:t>
            </a:r>
            <a:endParaRPr lang="en-US" dirty="0"/>
          </a:p>
        </p:txBody>
      </p:sp>
      <p:sp>
        <p:nvSpPr>
          <p:cNvPr id="3" name="Subtitle 2"/>
          <p:cNvSpPr>
            <a:spLocks noGrp="1"/>
          </p:cNvSpPr>
          <p:nvPr>
            <p:ph type="subTitle" idx="1"/>
          </p:nvPr>
        </p:nvSpPr>
        <p:spPr/>
        <p:txBody>
          <a:bodyPr>
            <a:normAutofit/>
          </a:bodyPr>
          <a:lstStyle/>
          <a:p>
            <a:r>
              <a:rPr lang="en-US" dirty="0" smtClean="0"/>
              <a:t>BY MADELYN SAJCHE</a:t>
            </a:r>
          </a:p>
          <a:p>
            <a:endParaRPr lang="en-US" dirty="0"/>
          </a:p>
        </p:txBody>
      </p:sp>
    </p:spTree>
    <p:extLst>
      <p:ext uri="{BB962C8B-B14F-4D97-AF65-F5344CB8AC3E}">
        <p14:creationId xmlns:p14="http://schemas.microsoft.com/office/powerpoint/2010/main" val="2542522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4994</Words>
  <Application>Microsoft Office PowerPoint</Application>
  <PresentationFormat>Widescreen</PresentationFormat>
  <Paragraphs>947</Paragraphs>
  <Slides>127</Slides>
  <Notes>63</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127</vt:i4>
      </vt:variant>
    </vt:vector>
  </HeadingPairs>
  <TitlesOfParts>
    <vt:vector size="150" baseType="lpstr">
      <vt:lpstr>맑은 고딕</vt:lpstr>
      <vt:lpstr>3Dventure</vt:lpstr>
      <vt:lpstr>Abril Fatface</vt:lpstr>
      <vt:lpstr>Arial</vt:lpstr>
      <vt:lpstr>Average</vt:lpstr>
      <vt:lpstr>Calibri</vt:lpstr>
      <vt:lpstr>Calibri Light</vt:lpstr>
      <vt:lpstr>Century Gothic</vt:lpstr>
      <vt:lpstr>Courier New</vt:lpstr>
      <vt:lpstr>Krungthep</vt:lpstr>
      <vt:lpstr>Lucida Grande</vt:lpstr>
      <vt:lpstr>Maven Pro Regular</vt:lpstr>
      <vt:lpstr>Merriweather</vt:lpstr>
      <vt:lpstr>Open Sans</vt:lpstr>
      <vt:lpstr>Oswald</vt:lpstr>
      <vt:lpstr>Playfair Display</vt:lpstr>
      <vt:lpstr>Raleway</vt:lpstr>
      <vt:lpstr>Roboto</vt:lpstr>
      <vt:lpstr>Roboto Medium</vt:lpstr>
      <vt:lpstr>Roboto Thin</vt:lpstr>
      <vt:lpstr>Times New Roman</vt:lpstr>
      <vt:lpstr>Verdana</vt:lpstr>
      <vt:lpstr>Office Theme</vt:lpstr>
      <vt:lpstr>Fall, 2019 BUS 497a “Strategy Detail” Student Presentations</vt:lpstr>
      <vt:lpstr>FINANCE 359 Quantitative Finance </vt:lpstr>
      <vt:lpstr>FIN 359 Quantitative Finance:  Forecasting </vt:lpstr>
      <vt:lpstr>FINANCE 303: Financial Management </vt:lpstr>
      <vt:lpstr>Straight-Line Method</vt:lpstr>
      <vt:lpstr>Forecasting In Strategy Execution</vt:lpstr>
      <vt:lpstr>Jordan Balboa Management Major</vt:lpstr>
      <vt:lpstr>Management 462  Business and Society</vt:lpstr>
      <vt:lpstr>Business and Society</vt:lpstr>
      <vt:lpstr>Different uses for Autonomous Vehicles</vt:lpstr>
      <vt:lpstr>Thank You</vt:lpstr>
      <vt:lpstr>Modeling Consumers: Market Basket Analysis</vt:lpstr>
      <vt:lpstr>Introduction</vt:lpstr>
      <vt:lpstr>Market Basket Analysis Overview</vt:lpstr>
      <vt:lpstr>Market Basket Analysis Factors</vt:lpstr>
      <vt:lpstr>Main Uses</vt:lpstr>
      <vt:lpstr>How to motivate a work force </vt:lpstr>
      <vt:lpstr>Leadership and Power Techniques</vt:lpstr>
      <vt:lpstr>Internal Pressure </vt:lpstr>
      <vt:lpstr>External Pressure</vt:lpstr>
      <vt:lpstr>Leadership is situational</vt:lpstr>
      <vt:lpstr>Marketing: Consumer Behavior</vt:lpstr>
      <vt:lpstr>Attention and Perception  are two ways consumers process  marketing stimuli.   </vt:lpstr>
      <vt:lpstr>PowerPoint Presentation</vt:lpstr>
      <vt:lpstr>PowerPoint Presentation</vt:lpstr>
      <vt:lpstr>PowerPoint Presentation</vt:lpstr>
      <vt:lpstr>Attention and Perception</vt:lpstr>
      <vt:lpstr>  Kurt Lewin’s  3 Leadership Styles MGT 380: Employment Practices Concept</vt:lpstr>
      <vt:lpstr>Leadership Styles...</vt:lpstr>
      <vt:lpstr>Kurt Lewin’s 3 Leadership Styles</vt:lpstr>
      <vt:lpstr>Why did I choose the topic of Leadership Styles?</vt:lpstr>
      <vt:lpstr>Thank you! :)</vt:lpstr>
      <vt:lpstr>         Naira Davtyan Systems and Operations Management  Theory: Deming’s Approach Core: SOM 467 Prior Upper Division Course : MGT 360 </vt:lpstr>
      <vt:lpstr>Deming’s system of profound knowledge consists of four parts</vt:lpstr>
      <vt:lpstr>“The 14 points all have one aim: to make it possible for people to work with joy.”</vt:lpstr>
      <vt:lpstr>PowerPoint Presentation</vt:lpstr>
      <vt:lpstr>Theory will be helpful on the strategy formulation or execution process  Encourages ideas Supports ideas Break down barriers between departments Eliminates fear       Naira Davtyan</vt:lpstr>
      <vt:lpstr>Summary of the Concept</vt:lpstr>
      <vt:lpstr>Elective Course</vt:lpstr>
      <vt:lpstr>Why this concept and what is my visceral appeal?</vt:lpstr>
      <vt:lpstr>Relation to Prior Upper Division Course</vt:lpstr>
      <vt:lpstr>Key Elements of the Concept</vt:lpstr>
      <vt:lpstr>Types of business organizations</vt:lpstr>
      <vt:lpstr>SOLE PROPREITORSHIP</vt:lpstr>
      <vt:lpstr>LIMITED LIABILITY COMPANY</vt:lpstr>
      <vt:lpstr>C CORPORATION</vt:lpstr>
      <vt:lpstr>THANK YOU FOR YOU ATTENTION  ANY QUESTIONS?</vt:lpstr>
      <vt:lpstr>Surrendering-Sharing Information Prof. Walker – MKT350</vt:lpstr>
      <vt:lpstr>PowerPoint Presentation</vt:lpstr>
      <vt:lpstr>2x2 Matrix – Walker </vt:lpstr>
      <vt:lpstr>2x2 Matrix – Walker </vt:lpstr>
      <vt:lpstr>Hello, my name is  Herber Flores</vt:lpstr>
      <vt:lpstr>Name of Course and Concept</vt:lpstr>
      <vt:lpstr>Concept of Kaizen</vt:lpstr>
      <vt:lpstr>Visceral Appeal</vt:lpstr>
      <vt:lpstr>In Conclusion</vt:lpstr>
      <vt:lpstr>Name: Iris Garcia Major: Accountancy</vt:lpstr>
      <vt:lpstr>Internal Control Over Cash Transactions:</vt:lpstr>
      <vt:lpstr>The Which, Why, and How</vt:lpstr>
      <vt:lpstr>Key Elements</vt:lpstr>
      <vt:lpstr>PowerPoint Presentation</vt:lpstr>
      <vt:lpstr>Teaching and Learning a “Strategy Detail”</vt:lpstr>
      <vt:lpstr>The Idea and Concept </vt:lpstr>
      <vt:lpstr>The Upper Division Courses </vt:lpstr>
      <vt:lpstr>The Key Elements </vt:lpstr>
      <vt:lpstr>Strategy Formulation and Execution</vt:lpstr>
      <vt:lpstr>PowerPoint Presentation</vt:lpstr>
      <vt:lpstr>PowerPoint Presentation</vt:lpstr>
      <vt:lpstr>PowerPoint Presentation</vt:lpstr>
      <vt:lpstr>Fishbone diagram </vt:lpstr>
      <vt:lpstr>Fishbone diagram</vt:lpstr>
      <vt:lpstr>PowerPoint Presentation</vt:lpstr>
      <vt:lpstr>The fishbone diagram and Strategy</vt:lpstr>
      <vt:lpstr>Q &amp; a   </vt:lpstr>
      <vt:lpstr>Teaching and Learning: A Strategy detail</vt:lpstr>
      <vt:lpstr>PowerPoint Presentation</vt:lpstr>
      <vt:lpstr>REIT</vt:lpstr>
      <vt:lpstr>Thank You</vt:lpstr>
      <vt:lpstr>Materials Management:  Planned Production</vt:lpstr>
      <vt:lpstr>What I Hope to Teach</vt:lpstr>
      <vt:lpstr>Google wants to develop a level production plan for their Google Pixel 4. Opening Inventory is 450, and a decrease to 200 units is expected at the end of a plan. Demand per period of given and all periods have same amount of working days. How much should Google produce each period? What is the ending inventory per period? Do you see any problems with this plan? </vt:lpstr>
      <vt:lpstr>PowerPoint Presentation</vt:lpstr>
      <vt:lpstr>Calculate Planned Production Rate for a Level Production Plan</vt:lpstr>
      <vt:lpstr>PowerPoint Presentation</vt:lpstr>
      <vt:lpstr>Budgeting using Excel</vt:lpstr>
      <vt:lpstr>Budgeting  using Excel</vt:lpstr>
      <vt:lpstr>PowerPoint Presentation</vt:lpstr>
      <vt:lpstr>Fin 359 Quantitate finance</vt:lpstr>
      <vt:lpstr>THANK YOU FOR THIS OPPORTUNITY!</vt:lpstr>
      <vt:lpstr>Teaching and Learning: A Strategy detail</vt:lpstr>
      <vt:lpstr>PowerPoint Presentation</vt:lpstr>
      <vt:lpstr>REIT</vt:lpstr>
      <vt:lpstr>Thank You</vt:lpstr>
      <vt:lpstr>Concept Review from Marketing 346</vt:lpstr>
      <vt:lpstr>Distinguishing between Primary and Secondary Data</vt:lpstr>
      <vt:lpstr>PowerPoint Presentation</vt:lpstr>
      <vt:lpstr>Primary Data Collection For Marilyn Magaram Center</vt:lpstr>
      <vt:lpstr>Builds on Concepts from Management 304</vt:lpstr>
      <vt:lpstr>CHARITABLE CONTRIBUTION DEDUCTION (Acct 441 Tax)</vt:lpstr>
      <vt:lpstr>BASIC IDEA</vt:lpstr>
      <vt:lpstr>EXAMPLE</vt:lpstr>
      <vt:lpstr>WHY MIGHT BE HELPFUL IN THE STRATEGY FORMULATION?</vt:lpstr>
      <vt:lpstr>QUESTIONS?</vt:lpstr>
      <vt:lpstr>Filter Bubbles</vt:lpstr>
      <vt:lpstr>What are Filter Bubbles?</vt:lpstr>
      <vt:lpstr>PowerPoint Presentation</vt:lpstr>
      <vt:lpstr>Consumers vs. Marketers Impacts</vt:lpstr>
      <vt:lpstr>The End</vt:lpstr>
      <vt:lpstr>Retirement Planning</vt:lpstr>
      <vt:lpstr>Planning for Golden Years</vt:lpstr>
      <vt:lpstr>Retirement Plan Advantages</vt:lpstr>
      <vt:lpstr>Power of Compounding, Consistency &amp; Starting Early</vt:lpstr>
      <vt:lpstr>Takeaways</vt:lpstr>
      <vt:lpstr>Retirement Planning</vt:lpstr>
      <vt:lpstr>Planning for Golden Years</vt:lpstr>
      <vt:lpstr>Retirement Plan Advantages</vt:lpstr>
      <vt:lpstr>Power of Compounding, Consistency &amp; Starting Early</vt:lpstr>
      <vt:lpstr>Takeaways</vt:lpstr>
      <vt:lpstr>PowerPoint Presentation</vt:lpstr>
      <vt:lpstr>PowerPoint Presentation</vt:lpstr>
      <vt:lpstr>PowerPoint Presentation</vt:lpstr>
      <vt:lpstr>PowerPoint Presentation</vt:lpstr>
      <vt:lpstr>PowerPoint Presentation</vt:lpstr>
      <vt:lpstr>Agile Project Management </vt:lpstr>
      <vt:lpstr>12 Agile Principles </vt:lpstr>
      <vt:lpstr>12 Agile Principles </vt:lpstr>
      <vt:lpstr>Agile vs Traditional</vt:lpstr>
    </vt:vector>
  </TitlesOfParts>
  <Company>California State University, Northridge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Wayne W</dc:creator>
  <cp:lastModifiedBy>Smith, Wayne W</cp:lastModifiedBy>
  <cp:revision>4</cp:revision>
  <dcterms:created xsi:type="dcterms:W3CDTF">2019-12-12T20:39:13Z</dcterms:created>
  <dcterms:modified xsi:type="dcterms:W3CDTF">2019-12-12T20:55:09Z</dcterms:modified>
</cp:coreProperties>
</file>